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8" r:id="rId4"/>
    <p:sldId id="269" r:id="rId5"/>
    <p:sldId id="270" r:id="rId6"/>
    <p:sldId id="271" r:id="rId7"/>
    <p:sldId id="267" r:id="rId8"/>
    <p:sldId id="258" r:id="rId9"/>
    <p:sldId id="259" r:id="rId10"/>
    <p:sldId id="260" r:id="rId11"/>
    <p:sldId id="261" r:id="rId12"/>
    <p:sldId id="264" r:id="rId13"/>
    <p:sldId id="262" r:id="rId14"/>
    <p:sldId id="263" r:id="rId15"/>
    <p:sldId id="265" r:id="rId16"/>
    <p:sldId id="266" r:id="rId17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75" d="100"/>
          <a:sy n="175" d="100"/>
        </p:scale>
        <p:origin x="-1344" y="-104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viewProps" Target="viewProps.xml"/><Relationship Id="rId21" Type="http://schemas.openxmlformats.org/officeDocument/2006/relationships/theme" Target="theme/theme1.xml"/><Relationship Id="rId22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printerSettings" Target="printerSettings/printerSettings1.bin"/><Relationship Id="rId1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B84E42-0087-4F5E-8B45-4516003FBA1B}" type="datetimeFigureOut">
              <a:rPr lang="en-US" smtClean="0"/>
              <a:t>11/30/11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601A40-3F52-415D-A69C-50E83E86F37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B84E42-0087-4F5E-8B45-4516003FBA1B}" type="datetimeFigureOut">
              <a:rPr lang="en-US" smtClean="0"/>
              <a:t>11/30/11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601A40-3F52-415D-A69C-50E83E86F37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B84E42-0087-4F5E-8B45-4516003FBA1B}" type="datetimeFigureOut">
              <a:rPr lang="en-US" smtClean="0"/>
              <a:t>11/30/11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601A40-3F52-415D-A69C-50E83E86F37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B84E42-0087-4F5E-8B45-4516003FBA1B}" type="datetimeFigureOut">
              <a:rPr lang="en-US" smtClean="0"/>
              <a:t>11/30/11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601A40-3F52-415D-A69C-50E83E86F37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B84E42-0087-4F5E-8B45-4516003FBA1B}" type="datetimeFigureOut">
              <a:rPr lang="en-US" smtClean="0"/>
              <a:t>11/30/11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601A40-3F52-415D-A69C-50E83E86F37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B84E42-0087-4F5E-8B45-4516003FBA1B}" type="datetimeFigureOut">
              <a:rPr lang="en-US" smtClean="0"/>
              <a:t>11/30/11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601A40-3F52-415D-A69C-50E83E86F37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B84E42-0087-4F5E-8B45-4516003FBA1B}" type="datetimeFigureOut">
              <a:rPr lang="en-US" smtClean="0"/>
              <a:t>11/30/11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601A40-3F52-415D-A69C-50E83E86F37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B84E42-0087-4F5E-8B45-4516003FBA1B}" type="datetimeFigureOut">
              <a:rPr lang="en-US" smtClean="0"/>
              <a:t>11/30/11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601A40-3F52-415D-A69C-50E83E86F37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B84E42-0087-4F5E-8B45-4516003FBA1B}" type="datetimeFigureOut">
              <a:rPr lang="en-US" smtClean="0"/>
              <a:t>11/30/11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601A40-3F52-415D-A69C-50E83E86F37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B84E42-0087-4F5E-8B45-4516003FBA1B}" type="datetimeFigureOut">
              <a:rPr lang="en-US" smtClean="0"/>
              <a:t>11/30/11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601A40-3F52-415D-A69C-50E83E86F37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B84E42-0087-4F5E-8B45-4516003FBA1B}" type="datetimeFigureOut">
              <a:rPr lang="en-US" smtClean="0"/>
              <a:t>11/30/11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601A40-3F52-415D-A69C-50E83E86F37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lumMod val="95000"/>
            <a:lumOff val="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B84E42-0087-4F5E-8B45-4516003FBA1B}" type="datetimeFigureOut">
              <a:rPr lang="en-US" smtClean="0"/>
              <a:t>11/30/11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601A40-3F52-415D-A69C-50E83E86F37D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04800" y="1504950"/>
            <a:ext cx="861060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chemeClr val="bg1"/>
                </a:solidFill>
                <a:latin typeface="Albertus Medium" pitchFamily="34" charset="0"/>
              </a:rPr>
              <a:t>Flattery</a:t>
            </a:r>
          </a:p>
          <a:p>
            <a:r>
              <a:rPr lang="en-US" sz="2000" dirty="0" smtClean="0">
                <a:solidFill>
                  <a:schemeClr val="bg1"/>
                </a:solidFill>
                <a:latin typeface="Albertus Medium" pitchFamily="34" charset="0"/>
              </a:rPr>
              <a:t>Threats</a:t>
            </a:r>
            <a:endParaRPr lang="en-US" sz="2000" dirty="0" smtClean="0">
              <a:solidFill>
                <a:schemeClr val="bg1"/>
              </a:solidFill>
              <a:latin typeface="Albertus Medium" pitchFamily="34" charset="0"/>
            </a:endParaRPr>
          </a:p>
          <a:p>
            <a:r>
              <a:rPr lang="en-US" sz="6000" u="sng" dirty="0" smtClean="0">
                <a:solidFill>
                  <a:schemeClr val="bg1"/>
                </a:solidFill>
                <a:latin typeface="Albertus Medium" pitchFamily="34" charset="0"/>
              </a:rPr>
              <a:t>Guilt</a:t>
            </a:r>
            <a:endParaRPr lang="en-US" sz="6000" u="sng" dirty="0">
              <a:solidFill>
                <a:schemeClr val="bg1"/>
              </a:solidFill>
              <a:latin typeface="Albertus Medium" pitchFamily="34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04800" y="2114550"/>
            <a:ext cx="86106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solidFill>
                  <a:schemeClr val="bg1"/>
                </a:solidFill>
                <a:latin typeface="Albertus Medium" pitchFamily="34" charset="0"/>
              </a:rPr>
              <a:t>3 Prayers for Breaking the Power of Manipulation:</a:t>
            </a:r>
            <a:endParaRPr lang="en-US" sz="4000" u="sng" dirty="0">
              <a:solidFill>
                <a:schemeClr val="bg1"/>
              </a:solidFill>
              <a:latin typeface="Albertus Medium" pitchFamily="34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04800" y="2114550"/>
            <a:ext cx="86106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chemeClr val="bg1"/>
                </a:solidFill>
                <a:latin typeface="Albertus Medium" pitchFamily="34" charset="0"/>
              </a:rPr>
              <a:t>Acts 3:6 – Then Peter said, “Silver or gold I do not have, but what I have I give you. In the name of Jesus Christ of Nazareth, walk.</a:t>
            </a:r>
            <a:endParaRPr lang="en-US" sz="2800" dirty="0">
              <a:solidFill>
                <a:schemeClr val="bg1"/>
              </a:solidFill>
              <a:latin typeface="Albertus Medium" pitchFamily="34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04800" y="2114550"/>
            <a:ext cx="87630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chemeClr val="bg1"/>
                </a:solidFill>
                <a:latin typeface="Albertus Medium" pitchFamily="34" charset="0"/>
              </a:rPr>
              <a:t>2. God, help me stay out of your way by not continually rescuing people from their </a:t>
            </a:r>
            <a:r>
              <a:rPr lang="en-US" sz="2800" u="sng" dirty="0" smtClean="0">
                <a:solidFill>
                  <a:schemeClr val="bg1"/>
                </a:solidFill>
                <a:latin typeface="Albertus Medium" pitchFamily="34" charset="0"/>
              </a:rPr>
              <a:t>CONSEQUENCES.</a:t>
            </a:r>
            <a:endParaRPr lang="en-US" sz="2800" u="sng" dirty="0">
              <a:solidFill>
                <a:schemeClr val="bg1"/>
              </a:solidFill>
              <a:latin typeface="Albertus Medium" pitchFamily="34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04800" y="2114550"/>
            <a:ext cx="86106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chemeClr val="bg1"/>
                </a:solidFill>
                <a:latin typeface="Albertus Medium" pitchFamily="34" charset="0"/>
              </a:rPr>
              <a:t>Galatians 6:7 – Do not be deceived: God cannot be mocked. A man reaps what he sows.</a:t>
            </a:r>
            <a:endParaRPr lang="en-US" sz="2800" dirty="0">
              <a:solidFill>
                <a:schemeClr val="bg1"/>
              </a:solidFill>
              <a:latin typeface="Albertus Medium" pitchFamily="34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04800" y="2114550"/>
            <a:ext cx="86106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chemeClr val="bg1"/>
                </a:solidFill>
                <a:latin typeface="Albertus Medium" pitchFamily="34" charset="0"/>
              </a:rPr>
              <a:t>3. God, help me remember that I am in </a:t>
            </a:r>
            <a:r>
              <a:rPr lang="en-US" sz="2800" u="sng" dirty="0" smtClean="0">
                <a:solidFill>
                  <a:schemeClr val="bg1"/>
                </a:solidFill>
                <a:latin typeface="Albertus Medium" pitchFamily="34" charset="0"/>
              </a:rPr>
              <a:t>NEED</a:t>
            </a:r>
            <a:r>
              <a:rPr lang="en-US" sz="2800" dirty="0" smtClean="0">
                <a:solidFill>
                  <a:schemeClr val="bg1"/>
                </a:solidFill>
                <a:latin typeface="Albertus Medium" pitchFamily="34" charset="0"/>
              </a:rPr>
              <a:t> too and that you are always the answer.</a:t>
            </a:r>
            <a:endParaRPr lang="en-US" sz="2800" dirty="0">
              <a:solidFill>
                <a:schemeClr val="bg1"/>
              </a:solidFill>
              <a:latin typeface="Albertus Medium" pitchFamily="34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04800" y="2114550"/>
            <a:ext cx="86106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chemeClr val="bg1"/>
                </a:solidFill>
                <a:latin typeface="Albertus Medium" pitchFamily="34" charset="0"/>
              </a:rPr>
              <a:t>Psalm 70:5 – Yet I am poor and needy; come quickly to me, O God. You are my help and my deliverer; O Lord do not delay.</a:t>
            </a:r>
            <a:endParaRPr lang="en-US" sz="2800" dirty="0">
              <a:solidFill>
                <a:schemeClr val="bg1"/>
              </a:solidFill>
              <a:latin typeface="Albertus Medium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04800" y="2038350"/>
            <a:ext cx="86106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chemeClr val="bg1"/>
                </a:solidFill>
                <a:latin typeface="Albertus Medium" pitchFamily="34" charset="0"/>
              </a:rPr>
              <a:t>Two women manipulate Herod </a:t>
            </a:r>
          </a:p>
          <a:p>
            <a:r>
              <a:rPr lang="en-US" sz="3200" dirty="0" smtClean="0">
                <a:solidFill>
                  <a:schemeClr val="bg1"/>
                </a:solidFill>
                <a:latin typeface="Albertus Medium" pitchFamily="34" charset="0"/>
              </a:rPr>
              <a:t>-- Mark 6:21-28</a:t>
            </a:r>
            <a:endParaRPr lang="en-US" sz="3600" dirty="0" smtClean="0">
              <a:solidFill>
                <a:schemeClr val="bg1"/>
              </a:solidFill>
              <a:latin typeface="Albertus Medium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04800" y="2038350"/>
            <a:ext cx="86106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chemeClr val="bg1"/>
                </a:solidFill>
                <a:latin typeface="Albertus Medium" pitchFamily="34" charset="0"/>
              </a:rPr>
              <a:t>Jacob manipulated Esau</a:t>
            </a:r>
          </a:p>
          <a:p>
            <a:r>
              <a:rPr lang="en-US" sz="3200" dirty="0" smtClean="0">
                <a:solidFill>
                  <a:schemeClr val="bg1"/>
                </a:solidFill>
                <a:latin typeface="Albertus Medium" pitchFamily="34" charset="0"/>
              </a:rPr>
              <a:t>-- Genesis 25:29-34</a:t>
            </a:r>
            <a:endParaRPr lang="en-US" sz="3600" dirty="0" smtClean="0">
              <a:solidFill>
                <a:schemeClr val="bg1"/>
              </a:solidFill>
              <a:latin typeface="Albertus Medium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449046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04800" y="2038350"/>
            <a:ext cx="86106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chemeClr val="bg1"/>
                </a:solidFill>
                <a:latin typeface="Albertus Medium" pitchFamily="34" charset="0"/>
              </a:rPr>
              <a:t>Delilah manipulated Samson</a:t>
            </a:r>
          </a:p>
          <a:p>
            <a:r>
              <a:rPr lang="en-US" sz="3200" dirty="0" smtClean="0">
                <a:solidFill>
                  <a:schemeClr val="bg1"/>
                </a:solidFill>
                <a:latin typeface="Albertus Medium" pitchFamily="34" charset="0"/>
              </a:rPr>
              <a:t>-- Judges 16:15-19</a:t>
            </a:r>
            <a:endParaRPr lang="en-US" sz="3600" dirty="0" smtClean="0">
              <a:solidFill>
                <a:schemeClr val="bg1"/>
              </a:solidFill>
              <a:latin typeface="Albertus Medium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42981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04800" y="1200150"/>
            <a:ext cx="861060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aseline="30000" dirty="0" smtClean="0">
                <a:solidFill>
                  <a:schemeClr val="bg1"/>
                </a:solidFill>
                <a:latin typeface="Albertus Medium" pitchFamily="34" charset="0"/>
              </a:rPr>
              <a:t>15</a:t>
            </a:r>
            <a:r>
              <a:rPr lang="en-US" sz="3200" dirty="0" smtClean="0">
                <a:solidFill>
                  <a:schemeClr val="bg1"/>
                </a:solidFill>
                <a:latin typeface="Albertus Medium" pitchFamily="34" charset="0"/>
              </a:rPr>
              <a:t> Then she said to him, “How can you say, ‘I love you,’ when you won’t confide in me? This is the third time you have made a fool of me and haven’t told me the secret of your great strength.”</a:t>
            </a:r>
          </a:p>
        </p:txBody>
      </p:sp>
    </p:spTree>
    <p:extLst>
      <p:ext uri="{BB962C8B-B14F-4D97-AF65-F5344CB8AC3E}">
        <p14:creationId xmlns:p14="http://schemas.microsoft.com/office/powerpoint/2010/main" val="38108614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04800" y="1885950"/>
            <a:ext cx="86106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aseline="30000" dirty="0" smtClean="0">
                <a:solidFill>
                  <a:schemeClr val="bg1"/>
                </a:solidFill>
                <a:latin typeface="Albertus Medium" pitchFamily="34" charset="0"/>
              </a:rPr>
              <a:t>16</a:t>
            </a:r>
            <a:r>
              <a:rPr lang="en-US" sz="3200" dirty="0" smtClean="0">
                <a:solidFill>
                  <a:schemeClr val="bg1"/>
                </a:solidFill>
                <a:latin typeface="Albertus Medium" pitchFamily="34" charset="0"/>
              </a:rPr>
              <a:t> With such </a:t>
            </a:r>
            <a:r>
              <a:rPr lang="en-US" sz="3200" b="1" i="1" u="sng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Albertus Medium" pitchFamily="34" charset="0"/>
              </a:rPr>
              <a:t>nagging</a:t>
            </a:r>
            <a:r>
              <a:rPr lang="en-US" sz="3200" dirty="0" smtClean="0">
                <a:solidFill>
                  <a:schemeClr val="bg1"/>
                </a:solidFill>
                <a:latin typeface="Albertus Medium" pitchFamily="34" charset="0"/>
              </a:rPr>
              <a:t> she prodded him day after day until he was </a:t>
            </a:r>
            <a:r>
              <a:rPr lang="en-US" sz="3200" b="1" i="1" u="sng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Albertus Medium" pitchFamily="34" charset="0"/>
              </a:rPr>
              <a:t>tired to death</a:t>
            </a:r>
            <a:r>
              <a:rPr lang="en-US" sz="3200" dirty="0" smtClean="0">
                <a:solidFill>
                  <a:schemeClr val="bg1"/>
                </a:solidFill>
                <a:latin typeface="Albertus Medium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0649108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04800" y="2038350"/>
            <a:ext cx="8610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solidFill>
                  <a:schemeClr val="bg1"/>
                </a:solidFill>
                <a:latin typeface="Albertus Medium" pitchFamily="34" charset="0"/>
              </a:rPr>
              <a:t>Common Tactics of Manipulators</a:t>
            </a:r>
          </a:p>
        </p:txBody>
      </p:sp>
    </p:spTree>
    <p:extLst>
      <p:ext uri="{BB962C8B-B14F-4D97-AF65-F5344CB8AC3E}">
        <p14:creationId xmlns:p14="http://schemas.microsoft.com/office/powerpoint/2010/main" val="159976400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04800" y="2114550"/>
            <a:ext cx="86106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u="sng" dirty="0" smtClean="0">
                <a:solidFill>
                  <a:schemeClr val="bg1"/>
                </a:solidFill>
                <a:latin typeface="Albertus Medium" pitchFamily="34" charset="0"/>
              </a:rPr>
              <a:t>Flattery</a:t>
            </a:r>
            <a:endParaRPr lang="en-US" sz="4000" u="sng" dirty="0" smtClean="0">
              <a:solidFill>
                <a:schemeClr val="bg1"/>
              </a:solidFill>
              <a:latin typeface="Albertus Medium" pitchFamily="34" charset="0"/>
            </a:endParaRPr>
          </a:p>
          <a:p>
            <a:r>
              <a:rPr lang="en-US" sz="2800" dirty="0">
                <a:solidFill>
                  <a:schemeClr val="bg1"/>
                </a:solidFill>
                <a:latin typeface="Albertus Medium" pitchFamily="34" charset="0"/>
              </a:rPr>
              <a:t>	</a:t>
            </a:r>
            <a:endParaRPr lang="en-US" sz="2800" dirty="0" smtClean="0">
              <a:solidFill>
                <a:schemeClr val="bg1"/>
              </a:solidFill>
              <a:latin typeface="Albertus Medium" pitchFamily="34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04800" y="1809750"/>
            <a:ext cx="86106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chemeClr val="bg1"/>
                </a:solidFill>
                <a:latin typeface="Albertus Medium" pitchFamily="34" charset="0"/>
              </a:rPr>
              <a:t>Flattery</a:t>
            </a:r>
          </a:p>
          <a:p>
            <a:r>
              <a:rPr lang="en-US" sz="6000" u="sng" dirty="0" smtClean="0">
                <a:solidFill>
                  <a:schemeClr val="bg1"/>
                </a:solidFill>
                <a:latin typeface="Albertus Medium" pitchFamily="34" charset="0"/>
              </a:rPr>
              <a:t>Threats</a:t>
            </a:r>
            <a:endParaRPr lang="en-US" sz="4000" u="sng" dirty="0">
              <a:solidFill>
                <a:schemeClr val="bg1"/>
              </a:solidFill>
              <a:latin typeface="Albertus Medium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818</TotalTime>
  <Words>254</Words>
  <Application>Microsoft Macintosh PowerPoint</Application>
  <PresentationFormat>On-screen Show (16:9)</PresentationFormat>
  <Paragraphs>22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Hope Springs Church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Pastor Kris</dc:creator>
  <cp:lastModifiedBy>Kris Young</cp:lastModifiedBy>
  <cp:revision>8</cp:revision>
  <dcterms:created xsi:type="dcterms:W3CDTF">2011-11-27T13:26:12Z</dcterms:created>
  <dcterms:modified xsi:type="dcterms:W3CDTF">2011-12-01T14:16:23Z</dcterms:modified>
</cp:coreProperties>
</file>