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143" d="100"/>
          <a:sy n="143" d="100"/>
        </p:scale>
        <p:origin x="-714" y="-10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2" d="100"/>
          <a:sy n="82" d="100"/>
        </p:scale>
        <p:origin x="-3920" y="-104"/>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E9C84FF-051A-4A2F-AEA2-62B6C5C32611}" type="datetimeFigureOut">
              <a:rPr lang="en-US" smtClean="0"/>
              <a:t>2/22/2012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69F0314-C011-42ED-9400-7ED03C7301D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388680F-EA02-405B-A32B-8CF6635DAB2E}" type="datetimeFigureOut">
              <a:rPr lang="en-US" smtClean="0"/>
              <a:pPr/>
              <a:t>2/22/2012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B55715B-8F35-4E6C-9207-D3082438EF1A}" type="slidenum">
              <a:rPr lang="en-US" smtClean="0"/>
              <a:pPr/>
              <a:t>‹#›</a:t>
            </a:fld>
            <a:endParaRPr lang="en-US"/>
          </a:p>
        </p:txBody>
      </p:sp>
    </p:spTree>
    <p:extLst>
      <p:ext uri="{BB962C8B-B14F-4D97-AF65-F5344CB8AC3E}">
        <p14:creationId xmlns:p14="http://schemas.microsoft.com/office/powerpoint/2010/main" xmlns="" val="116140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55715B-8F35-4E6C-9207-D3082438EF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709577-705B-C343-90D0-78E01BF4B403}"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272172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09577-705B-C343-90D0-78E01BF4B403}"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26524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09577-705B-C343-90D0-78E01BF4B403}"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65726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09577-705B-C343-90D0-78E01BF4B403}"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84324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09577-705B-C343-90D0-78E01BF4B403}"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290818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709577-705B-C343-90D0-78E01BF4B403}" type="datetimeFigureOut">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6505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709577-705B-C343-90D0-78E01BF4B403}" type="datetimeFigureOut">
              <a:rPr lang="en-US" smtClean="0"/>
              <a:pPr/>
              <a:t>2/22/2012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164841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709577-705B-C343-90D0-78E01BF4B403}" type="datetimeFigureOut">
              <a:rPr lang="en-US" smtClean="0"/>
              <a:pPr/>
              <a:t>2/22/2012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19722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09577-705B-C343-90D0-78E01BF4B403}" type="datetimeFigureOut">
              <a:rPr lang="en-US" smtClean="0"/>
              <a:pPr/>
              <a:t>2/22/2012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412850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09577-705B-C343-90D0-78E01BF4B403}" type="datetimeFigureOut">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393880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09577-705B-C343-90D0-78E01BF4B403}" type="datetimeFigureOut">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357365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709577-705B-C343-90D0-78E01BF4B403}" type="datetimeFigureOut">
              <a:rPr lang="en-US" smtClean="0"/>
              <a:pPr/>
              <a:t>2/22/2012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80E1CC8-D155-164F-A68C-A76F50C483B6}" type="slidenum">
              <a:rPr lang="en-US" smtClean="0"/>
              <a:pPr/>
              <a:t>‹#›</a:t>
            </a:fld>
            <a:endParaRPr lang="en-US"/>
          </a:p>
        </p:txBody>
      </p:sp>
    </p:spTree>
    <p:extLst>
      <p:ext uri="{BB962C8B-B14F-4D97-AF65-F5344CB8AC3E}">
        <p14:creationId xmlns:p14="http://schemas.microsoft.com/office/powerpoint/2010/main" xmlns="" val="337474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0" y="1157728"/>
            <a:ext cx="7895878" cy="3985772"/>
          </a:xfrm>
          <a:prstGeom prst="rect">
            <a:avLst/>
          </a:prstGeom>
        </p:spPr>
      </p:pic>
      <p:pic>
        <p:nvPicPr>
          <p:cNvPr id="5" name="Picture 4" descr="Horizontal Logo - High Quality.jpg"/>
          <p:cNvPicPr>
            <a:picLocks noChangeAspect="1"/>
          </p:cNvPicPr>
          <p:nvPr/>
        </p:nvPicPr>
        <p:blipFill>
          <a:blip r:embed="rId4">
            <a:clrChange>
              <a:clrFrom>
                <a:srgbClr val="FFFFFF"/>
              </a:clrFrom>
              <a:clrTo>
                <a:srgbClr val="FFFFFF">
                  <a:alpha val="0"/>
                </a:srgbClr>
              </a:clrTo>
            </a:clrChange>
          </a:blip>
          <a:stretch>
            <a:fillRect/>
          </a:stretch>
        </p:blipFill>
        <p:spPr>
          <a:xfrm>
            <a:off x="140240" y="50970"/>
            <a:ext cx="1588444" cy="216624"/>
          </a:xfrm>
          <a:prstGeom prst="rect">
            <a:avLst/>
          </a:prstGeom>
        </p:spPr>
      </p:pic>
    </p:spTree>
    <p:extLst>
      <p:ext uri="{BB962C8B-B14F-4D97-AF65-F5344CB8AC3E}">
        <p14:creationId xmlns:p14="http://schemas.microsoft.com/office/powerpoint/2010/main" xmlns="" val="2272428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lvl="1" algn="l" defTabSz="457200" rtl="0">
              <a:spcBef>
                <a:spcPct val="0"/>
              </a:spcBef>
            </a:pPr>
            <a:r>
              <a:rPr lang="en-US" sz="2000" dirty="0">
                <a:latin typeface="+mj-lt"/>
              </a:rPr>
              <a:t>2 Timothy </a:t>
            </a:r>
            <a:r>
              <a:rPr lang="en-US" sz="2000" dirty="0" smtClean="0">
                <a:latin typeface="+mj-lt"/>
              </a:rPr>
              <a:t>3:15 – </a:t>
            </a:r>
            <a:r>
              <a:rPr lang="en-US" sz="2000" b="1" baseline="30000" dirty="0" smtClean="0">
                <a:latin typeface="+mj-lt"/>
              </a:rPr>
              <a:t>15</a:t>
            </a:r>
            <a:r>
              <a:rPr lang="en-US" sz="2000" dirty="0">
                <a:latin typeface="+mj-lt"/>
              </a:rPr>
              <a:t> and how from infancy you have known the holy Scriptures, which are able to make you wise for salvation through faith in Christ Jesus. </a:t>
            </a:r>
            <a:br>
              <a:rPr lang="en-US" sz="2000" dirty="0">
                <a:latin typeface="+mj-lt"/>
              </a:rPr>
            </a:b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lvl="1" algn="l" defTabSz="457200" rtl="0">
              <a:spcBef>
                <a:spcPct val="0"/>
              </a:spcBef>
            </a:pPr>
            <a:r>
              <a:rPr lang="en-US" sz="2000" dirty="0">
                <a:latin typeface="+mj-lt"/>
              </a:rPr>
              <a:t>2 Timothy </a:t>
            </a:r>
            <a:r>
              <a:rPr lang="en-US" sz="2000" dirty="0" smtClean="0">
                <a:latin typeface="+mj-lt"/>
              </a:rPr>
              <a:t>3:16 –</a:t>
            </a:r>
            <a:r>
              <a:rPr lang="en-US" sz="2000" b="1" baseline="30000" dirty="0" smtClean="0">
                <a:latin typeface="+mj-lt"/>
              </a:rPr>
              <a:t>16</a:t>
            </a:r>
            <a:r>
              <a:rPr lang="en-US" sz="2000" dirty="0">
                <a:latin typeface="+mj-lt"/>
              </a:rPr>
              <a:t> All Scripture is </a:t>
            </a:r>
            <a:r>
              <a:rPr lang="en-US" sz="2000" dirty="0" err="1">
                <a:latin typeface="+mj-lt"/>
              </a:rPr>
              <a:t>God‑breathed</a:t>
            </a:r>
            <a:r>
              <a:rPr lang="en-US" sz="2000" dirty="0">
                <a:latin typeface="+mj-lt"/>
              </a:rPr>
              <a:t> and is useful for teaching, rebuking, correcting and training in </a:t>
            </a:r>
            <a:r>
              <a:rPr lang="en-US" sz="2000" dirty="0" smtClean="0">
                <a:latin typeface="+mj-lt"/>
              </a:rPr>
              <a:t>righteousness</a:t>
            </a:r>
            <a:r>
              <a:rPr lang="en-US" sz="2000" dirty="0">
                <a:latin typeface="+mj-lt"/>
              </a:rPr>
              <a:t/>
            </a:r>
            <a:br>
              <a:rPr lang="en-US" sz="2000" dirty="0">
                <a:latin typeface="+mj-lt"/>
              </a:rPr>
            </a:b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lvl="1" algn="l" defTabSz="457200" rtl="0">
              <a:spcBef>
                <a:spcPct val="0"/>
              </a:spcBef>
            </a:pPr>
            <a:r>
              <a:rPr lang="en-US" sz="2000" dirty="0">
                <a:latin typeface="+mj-lt"/>
              </a:rPr>
              <a:t>2 Timothy </a:t>
            </a:r>
            <a:r>
              <a:rPr lang="en-US" sz="2000" dirty="0" smtClean="0">
                <a:latin typeface="+mj-lt"/>
              </a:rPr>
              <a:t>3:17 – </a:t>
            </a:r>
            <a:r>
              <a:rPr lang="en-US" sz="2000" b="1" baseline="30000" dirty="0" smtClean="0">
                <a:latin typeface="+mj-lt"/>
              </a:rPr>
              <a:t>17</a:t>
            </a:r>
            <a:r>
              <a:rPr lang="en-US" sz="2000" dirty="0">
                <a:latin typeface="+mj-lt"/>
              </a:rPr>
              <a:t> so that the man of God may be thoroughly equipped for every good work. </a:t>
            </a:r>
            <a:br>
              <a:rPr lang="en-US" sz="2000" dirty="0">
                <a:latin typeface="+mj-lt"/>
              </a:rPr>
            </a:b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lvl="1" algn="l" defTabSz="457200" rtl="0">
              <a:spcBef>
                <a:spcPct val="0"/>
              </a:spcBef>
            </a:pPr>
            <a:r>
              <a:rPr lang="en-US" sz="2000" dirty="0" smtClean="0">
                <a:latin typeface="+mj-lt"/>
              </a:rPr>
              <a:t>Why is KNOWING the Bible so important?</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7064910" cy="1090856"/>
          </a:xfrm>
        </p:spPr>
        <p:txBody>
          <a:bodyPr anchor="t" anchorCtr="0">
            <a:noAutofit/>
          </a:bodyPr>
          <a:lstStyle/>
          <a:p>
            <a:pPr lvl="1" algn="l" defTabSz="457200" rtl="0">
              <a:spcBef>
                <a:spcPct val="0"/>
              </a:spcBef>
            </a:pPr>
            <a:r>
              <a:rPr lang="en-US" sz="2000" dirty="0" smtClean="0">
                <a:latin typeface="+mj-lt"/>
              </a:rPr>
              <a:t>1. So we might KNOW Jesus Christ and receive salvation. (vs. 15)</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a:latin typeface="+mj-lt"/>
              </a:rPr>
              <a:t>2</a:t>
            </a:r>
            <a:r>
              <a:rPr lang="en-US" sz="2000" dirty="0" smtClean="0">
                <a:latin typeface="+mj-lt"/>
              </a:rPr>
              <a:t>. So we might grow spiritually and be equipped for whatever God wants us to do. (vs. 17)</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Jesus gave 2 reasons for false doctrine or error</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7064910" cy="1090856"/>
          </a:xfrm>
        </p:spPr>
        <p:txBody>
          <a:bodyPr anchor="t" anchorCtr="0">
            <a:noAutofit/>
          </a:bodyPr>
          <a:lstStyle/>
          <a:p>
            <a:pPr lvl="1" algn="l" defTabSz="457200" rtl="0">
              <a:spcBef>
                <a:spcPct val="0"/>
              </a:spcBef>
            </a:pPr>
            <a:r>
              <a:rPr lang="en-US" sz="2000" dirty="0" smtClean="0">
                <a:latin typeface="+mj-lt"/>
              </a:rPr>
              <a:t>1. They didn’t know their bibles.</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a:latin typeface="+mj-lt"/>
              </a:rPr>
              <a:t>2</a:t>
            </a:r>
            <a:r>
              <a:rPr lang="en-US" sz="2000" dirty="0" smtClean="0">
                <a:latin typeface="+mj-lt"/>
              </a:rPr>
              <a:t>. They didn’t know the Power of God.</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3 Common Reasons People Don’t Study God’s Word. </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210579" cy="1090856"/>
          </a:xfrm>
        </p:spPr>
        <p:txBody>
          <a:bodyPr>
            <a:normAutofit/>
          </a:bodyPr>
          <a:lstStyle/>
          <a:p>
            <a:pPr algn="l"/>
            <a:r>
              <a:rPr lang="en-US" sz="4800" dirty="0" smtClean="0">
                <a:latin typeface="+mn-lt"/>
                <a:cs typeface="Times New Roman" pitchFamily="18" charset="0"/>
              </a:rPr>
              <a:t>Series Introduction</a:t>
            </a:r>
            <a:endParaRPr lang="en-US" sz="48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7064910" cy="1090856"/>
          </a:xfrm>
        </p:spPr>
        <p:txBody>
          <a:bodyPr anchor="t" anchorCtr="0">
            <a:noAutofit/>
          </a:bodyPr>
          <a:lstStyle/>
          <a:p>
            <a:pPr lvl="1" algn="l" defTabSz="457200" rtl="0">
              <a:spcBef>
                <a:spcPct val="0"/>
              </a:spcBef>
            </a:pPr>
            <a:r>
              <a:rPr lang="en-US" sz="2000" dirty="0" smtClean="0">
                <a:latin typeface="+mj-lt"/>
              </a:rPr>
              <a:t>1. People don’t know how.</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a:latin typeface="+mj-lt"/>
              </a:rPr>
              <a:t>2</a:t>
            </a:r>
            <a:r>
              <a:rPr lang="en-US" sz="2000" dirty="0" smtClean="0">
                <a:latin typeface="+mj-lt"/>
              </a:rPr>
              <a:t>. People aren’t motivated.</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3. People are lazy.</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3 Stages of Attitudes Towards Bible Study</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7064910" cy="1090856"/>
          </a:xfrm>
        </p:spPr>
        <p:txBody>
          <a:bodyPr anchor="t" anchorCtr="0">
            <a:noAutofit/>
          </a:bodyPr>
          <a:lstStyle/>
          <a:p>
            <a:pPr lvl="1" algn="l" defTabSz="457200" rtl="0">
              <a:spcBef>
                <a:spcPct val="0"/>
              </a:spcBef>
            </a:pPr>
            <a:r>
              <a:rPr lang="en-US" sz="2000" dirty="0" smtClean="0">
                <a:latin typeface="+mj-lt"/>
              </a:rPr>
              <a:t>1. The Castor Oil Stage</a:t>
            </a:r>
            <a:br>
              <a:rPr lang="en-US" sz="2000" dirty="0" smtClean="0">
                <a:latin typeface="+mj-lt"/>
              </a:rPr>
            </a:br>
            <a:r>
              <a:rPr lang="en-US" sz="2000" dirty="0">
                <a:latin typeface="+mj-lt"/>
              </a:rPr>
              <a:t>	</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a:latin typeface="+mj-lt"/>
              </a:rPr>
              <a:t>2</a:t>
            </a:r>
            <a:r>
              <a:rPr lang="en-US" sz="2000" dirty="0" smtClean="0">
                <a:latin typeface="+mj-lt"/>
              </a:rPr>
              <a:t>. The Cereal Stage</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3. The Strawberries and Cream Stage</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5 Principles for Life Changing Bible Study</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7064910" cy="1090856"/>
          </a:xfrm>
        </p:spPr>
        <p:txBody>
          <a:bodyPr anchor="t" anchorCtr="0">
            <a:noAutofit/>
          </a:bodyPr>
          <a:lstStyle/>
          <a:p>
            <a:pPr lvl="1" algn="l" defTabSz="457200" rtl="0">
              <a:spcBef>
                <a:spcPct val="0"/>
              </a:spcBef>
            </a:pPr>
            <a:r>
              <a:rPr lang="en-US" sz="2000" dirty="0" smtClean="0">
                <a:latin typeface="+mj-lt"/>
              </a:rPr>
              <a:t>1. The secret to Life Changing Bible study is knowing how to ask the right kinds of questions.</a:t>
            </a:r>
            <a:br>
              <a:rPr lang="en-US" sz="2000" dirty="0" smtClean="0">
                <a:latin typeface="+mj-lt"/>
              </a:rPr>
            </a:br>
            <a:r>
              <a:rPr lang="en-US" sz="2000" dirty="0">
                <a:latin typeface="+mj-lt"/>
              </a:rPr>
              <a:t>	</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a:latin typeface="+mj-lt"/>
              </a:rPr>
              <a:t>2</a:t>
            </a:r>
            <a:r>
              <a:rPr lang="en-US" sz="2000" dirty="0" smtClean="0">
                <a:latin typeface="+mj-lt"/>
              </a:rPr>
              <a:t>. Life Changing Bible study involves writing down what you have observed and discovered.</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84466" cy="1090856"/>
          </a:xfrm>
        </p:spPr>
        <p:txBody>
          <a:bodyPr anchor="t" anchorCtr="0">
            <a:noAutofit/>
          </a:bodyPr>
          <a:lstStyle/>
          <a:p>
            <a:pPr algn="l"/>
            <a:r>
              <a:rPr lang="en-US" sz="2000" dirty="0" smtClean="0">
                <a:latin typeface="+mn-lt"/>
                <a:cs typeface="Times New Roman" pitchFamily="18" charset="0"/>
              </a:rPr>
              <a:t>We can’t be a disciple of Christ if we aren’t getting a regular intake of God’s Word.</a:t>
            </a:r>
            <a:endParaRPr lang="en-US" sz="20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3. The ultimate goal of Life Changing Bible study is application.</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4. Life Changing study means God’s Word must be studied systematically.</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5. In Life Changing Bible Study you will never exhaust the riches of any one Scripture.</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Psalm 119:96 – To all perfection I see a limit; but your commands are boundless.</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Proverbs 2:1 – My son, if you accept my words and store up my commands within you,</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Proverbs 2:2 – turning your ear to wisdom and applying your heart to understanding, </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Proverbs 2:3 – and if you call out for insight and cry aloud for understanding,</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Proverbs 2:4 – and if you look for it as for silver and search for it as for hidden treasure,</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731187" cy="1090856"/>
          </a:xfrm>
        </p:spPr>
        <p:txBody>
          <a:bodyPr anchor="t" anchorCtr="0">
            <a:noAutofit/>
          </a:bodyPr>
          <a:lstStyle/>
          <a:p>
            <a:pPr lvl="1" algn="l" defTabSz="457200" rtl="0">
              <a:spcBef>
                <a:spcPct val="0"/>
              </a:spcBef>
            </a:pPr>
            <a:r>
              <a:rPr lang="en-US" sz="2000" dirty="0" smtClean="0">
                <a:latin typeface="+mj-lt"/>
              </a:rPr>
              <a:t>Proverbs 2:5 – then you will understand the fear of the Lord and find the knowledge of God.</a:t>
            </a: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algn="l"/>
            <a:r>
              <a:rPr lang="en-US" sz="2000" dirty="0" smtClean="0">
                <a:latin typeface="+mn-lt"/>
                <a:cs typeface="Times New Roman" pitchFamily="18" charset="0"/>
              </a:rPr>
              <a:t>John 8:31-32 – Then Jesus said to those Jews who believed Him, If you abide in My word, you are My disciples indeed. And you shall know the truth, and the truth shall make you free.</a:t>
            </a:r>
            <a:br>
              <a:rPr lang="en-US" sz="2000" dirty="0" smtClean="0">
                <a:latin typeface="+mn-lt"/>
                <a:cs typeface="Times New Roman" pitchFamily="18" charset="0"/>
              </a:rPr>
            </a:br>
            <a:r>
              <a:rPr lang="en-US" sz="2000" dirty="0" smtClean="0">
                <a:latin typeface="+mn-lt"/>
                <a:cs typeface="Times New Roman" pitchFamily="18" charset="0"/>
              </a:rPr>
              <a:t/>
            </a:r>
            <a:br>
              <a:rPr lang="en-US" sz="2000" dirty="0" smtClean="0">
                <a:latin typeface="+mn-lt"/>
                <a:cs typeface="Times New Roman" pitchFamily="18" charset="0"/>
              </a:rPr>
            </a:br>
            <a:r>
              <a:rPr lang="en-US" sz="2000" dirty="0" smtClean="0">
                <a:latin typeface="+mn-lt"/>
                <a:cs typeface="Times New Roman" pitchFamily="18" charset="0"/>
              </a:rPr>
              <a:t>									</a:t>
            </a:r>
            <a:endParaRPr lang="en-US" sz="20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algn="l"/>
            <a:r>
              <a:rPr lang="en-US" sz="2000" dirty="0" smtClean="0">
                <a:latin typeface="+mn-lt"/>
                <a:cs typeface="Times New Roman" pitchFamily="18" charset="0"/>
              </a:rPr>
              <a:t>92 % of Americans have at least 3 bibles in their homes.</a:t>
            </a:r>
            <a:endParaRPr lang="en-US" sz="20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algn="l"/>
            <a:r>
              <a:rPr lang="en-US" sz="2000" dirty="0" smtClean="0">
                <a:latin typeface="+mn-lt"/>
                <a:cs typeface="Times New Roman" pitchFamily="18" charset="0"/>
              </a:rPr>
              <a:t>86% of Americans believe that the Bible is sacred/holy.</a:t>
            </a:r>
            <a:endParaRPr lang="en-US" sz="20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algn="l"/>
            <a:r>
              <a:rPr lang="en-US" sz="2000" dirty="0" smtClean="0">
                <a:latin typeface="+mn-lt"/>
                <a:cs typeface="Times New Roman" pitchFamily="18" charset="0"/>
              </a:rPr>
              <a:t>48% of Americans can name the 1</a:t>
            </a:r>
            <a:r>
              <a:rPr lang="en-US" sz="2000" baseline="30000" dirty="0" smtClean="0">
                <a:latin typeface="+mn-lt"/>
                <a:cs typeface="Times New Roman" pitchFamily="18" charset="0"/>
              </a:rPr>
              <a:t>st</a:t>
            </a:r>
            <a:r>
              <a:rPr lang="en-US" sz="2000" dirty="0" smtClean="0">
                <a:latin typeface="+mn-lt"/>
                <a:cs typeface="Times New Roman" pitchFamily="18" charset="0"/>
              </a:rPr>
              <a:t> book of the Bible.</a:t>
            </a:r>
            <a:endParaRPr lang="en-US" sz="20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algn="l"/>
            <a:r>
              <a:rPr lang="en-US" sz="2000" dirty="0" smtClean="0">
                <a:latin typeface="+mn-lt"/>
                <a:cs typeface="Times New Roman" pitchFamily="18" charset="0"/>
              </a:rPr>
              <a:t>12% of Christians believe that Noah’s wife was Joan of Arc.</a:t>
            </a:r>
            <a:endParaRPr lang="en-US" sz="2000" dirty="0">
              <a:latin typeface="+mn-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67" y="3168488"/>
            <a:ext cx="6697815" cy="1090856"/>
          </a:xfrm>
        </p:spPr>
        <p:txBody>
          <a:bodyPr anchor="t" anchorCtr="0">
            <a:noAutofit/>
          </a:bodyPr>
          <a:lstStyle/>
          <a:p>
            <a:pPr lvl="1" algn="l" defTabSz="457200" rtl="0">
              <a:spcBef>
                <a:spcPct val="0"/>
              </a:spcBef>
            </a:pPr>
            <a:r>
              <a:rPr lang="en-US" sz="2000" dirty="0">
                <a:latin typeface="+mj-lt"/>
              </a:rPr>
              <a:t>2 Timothy </a:t>
            </a:r>
            <a:r>
              <a:rPr lang="en-US" sz="2000" dirty="0" smtClean="0">
                <a:latin typeface="+mj-lt"/>
              </a:rPr>
              <a:t>3:14 </a:t>
            </a:r>
            <a:r>
              <a:rPr lang="en-US" sz="2000" dirty="0">
                <a:latin typeface="+mj-lt"/>
              </a:rPr>
              <a:t>– </a:t>
            </a:r>
            <a:r>
              <a:rPr lang="en-US" sz="2000" b="1" baseline="30000" dirty="0">
                <a:latin typeface="+mj-lt"/>
              </a:rPr>
              <a:t>14</a:t>
            </a:r>
            <a:r>
              <a:rPr lang="en-US" sz="2000" dirty="0">
                <a:latin typeface="+mj-lt"/>
              </a:rPr>
              <a:t> But as for you, continue in what you have learned and have become convinced of, because you know those from whom you learned </a:t>
            </a:r>
            <a:r>
              <a:rPr lang="en-US" sz="2000" dirty="0" smtClean="0">
                <a:latin typeface="+mj-lt"/>
              </a:rPr>
              <a:t>it</a:t>
            </a:r>
            <a:r>
              <a:rPr lang="en-US" sz="2000" dirty="0">
                <a:latin typeface="+mj-lt"/>
              </a:rPr>
              <a:t> </a:t>
            </a:r>
            <a:br>
              <a:rPr lang="en-US" sz="2000" dirty="0">
                <a:latin typeface="+mj-lt"/>
              </a:rPr>
            </a:br>
            <a:endParaRPr lang="en-US" sz="2000" dirty="0">
              <a:latin typeface="+mj-lt"/>
              <a:cs typeface="Times New Roman" pitchFamily="18" charset="0"/>
            </a:endParaRPr>
          </a:p>
        </p:txBody>
      </p:sp>
      <p:pic>
        <p:nvPicPr>
          <p:cNvPr id="4" name="Picture 3" descr="Getting the Most Out of Your Study.jpg"/>
          <p:cNvPicPr>
            <a:picLocks noChangeAspect="1"/>
          </p:cNvPicPr>
          <p:nvPr/>
        </p:nvPicPr>
        <p:blipFill>
          <a:blip r:embed="rId3">
            <a:clrChange>
              <a:clrFrom>
                <a:srgbClr val="FFFFFF"/>
              </a:clrFrom>
              <a:clrTo>
                <a:srgbClr val="FFFFFF">
                  <a:alpha val="0"/>
                </a:srgbClr>
              </a:clrTo>
            </a:clrChange>
          </a:blip>
          <a:srcRect t="49761" b="11233"/>
          <a:stretch>
            <a:fillRect/>
          </a:stretch>
        </p:blipFill>
        <p:spPr>
          <a:xfrm>
            <a:off x="-1" y="0"/>
            <a:ext cx="1983329" cy="10011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491</Words>
  <Application>Microsoft Macintosh PowerPoint</Application>
  <PresentationFormat>On-screen Show (16:9)</PresentationFormat>
  <Paragraphs>75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Series Introduction</vt:lpstr>
      <vt:lpstr>We can’t be a disciple of Christ if we aren’t getting a regular intake of God’s Word.</vt:lpstr>
      <vt:lpstr>John 8:31-32 – Then Jesus said to those Jews who believed Him, If you abide in My word, you are My disciples indeed. And you shall know the truth, and the truth shall make you free.           </vt:lpstr>
      <vt:lpstr>92 % of Americans have at least 3 bibles in their homes.</vt:lpstr>
      <vt:lpstr>86% of Americans believe that the Bible is sacred/holy.</vt:lpstr>
      <vt:lpstr>48% of Americans can name the 1st book of the Bible.</vt:lpstr>
      <vt:lpstr>12% of Christians believe that Noah’s wife was Joan of Arc.</vt:lpstr>
      <vt:lpstr>2 Timothy 3:14 – 14 But as for you, continue in what you have learned and have become convinced of, because you know those from whom you learned it  </vt:lpstr>
      <vt:lpstr>2 Timothy 3:15 – 15 and how from infancy you have known the holy Scriptures, which are able to make you wise for salvation through faith in Christ Jesus.  </vt:lpstr>
      <vt:lpstr>2 Timothy 3:16 –16 All Scripture is God‑breathed and is useful for teaching, rebuking, correcting and training in righteousness </vt:lpstr>
      <vt:lpstr>2 Timothy 3:17 – 17 so that the man of God may be thoroughly equipped for every good work.  </vt:lpstr>
      <vt:lpstr>Why is KNOWING the Bible so important?</vt:lpstr>
      <vt:lpstr>1. So we might KNOW Jesus Christ and receive salvation. (vs. 15)</vt:lpstr>
      <vt:lpstr>2. So we might grow spiritually and be equipped for whatever God wants us to do. (vs. 17)</vt:lpstr>
      <vt:lpstr>Jesus gave 2 reasons for false doctrine or error</vt:lpstr>
      <vt:lpstr>1. They didn’t know their bibles.</vt:lpstr>
      <vt:lpstr>2. They didn’t know the Power of God.</vt:lpstr>
      <vt:lpstr>3 Common Reasons People Don’t Study God’s Word. </vt:lpstr>
      <vt:lpstr>1. People don’t know how.</vt:lpstr>
      <vt:lpstr>2. People aren’t motivated.</vt:lpstr>
      <vt:lpstr>3. People are lazy.</vt:lpstr>
      <vt:lpstr>3 Stages of Attitudes Towards Bible Study</vt:lpstr>
      <vt:lpstr>1. The Castor Oil Stage  </vt:lpstr>
      <vt:lpstr>2. The Cereal Stage</vt:lpstr>
      <vt:lpstr>3. The Strawberries and Cream Stage</vt:lpstr>
      <vt:lpstr>5 Principles for Life Changing Bible Study</vt:lpstr>
      <vt:lpstr>1. The secret to Life Changing Bible study is knowing how to ask the right kinds of questions.  </vt:lpstr>
      <vt:lpstr>2. Life Changing Bible study involves writing down what you have observed and discovered.</vt:lpstr>
      <vt:lpstr>3. The ultimate goal of Life Changing Bible study is application.</vt:lpstr>
      <vt:lpstr>4. Life Changing study means God’s Word must be studied systematically.</vt:lpstr>
      <vt:lpstr>5. In Life Changing Bible Study you will never exhaust the riches of any one Scripture.</vt:lpstr>
      <vt:lpstr>Psalm 119:96 – To all perfection I see a limit; but your commands are boundless.</vt:lpstr>
      <vt:lpstr>Proverbs 2:1 – My son, if you accept my words and store up my commands within you,</vt:lpstr>
      <vt:lpstr>Proverbs 2:2 – turning your ear to wisdom and applying your heart to understanding, </vt:lpstr>
      <vt:lpstr>Proverbs 2:3 – and if you call out for insight and cry aloud for understanding,</vt:lpstr>
      <vt:lpstr>Proverbs 2:4 – and if you look for it as for silver and search for it as for hidden treasure,</vt:lpstr>
      <vt:lpstr>Proverbs 2:5 – then you will understand the fear of the Lord and find the knowledge of God.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Young</dc:creator>
  <cp:lastModifiedBy>Pastor Kris</cp:lastModifiedBy>
  <cp:revision>146</cp:revision>
  <dcterms:created xsi:type="dcterms:W3CDTF">2012-02-22T17:36:37Z</dcterms:created>
  <dcterms:modified xsi:type="dcterms:W3CDTF">2012-02-23T18:23:40Z</dcterms:modified>
</cp:coreProperties>
</file>