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505" r:id="rId3"/>
    <p:sldId id="272" r:id="rId4"/>
    <p:sldId id="273" r:id="rId5"/>
    <p:sldId id="274" r:id="rId6"/>
    <p:sldId id="263" r:id="rId7"/>
    <p:sldId id="275" r:id="rId8"/>
    <p:sldId id="276" r:id="rId9"/>
    <p:sldId id="264" r:id="rId10"/>
    <p:sldId id="277" r:id="rId11"/>
    <p:sldId id="265" r:id="rId12"/>
    <p:sldId id="269" r:id="rId13"/>
    <p:sldId id="270" r:id="rId14"/>
    <p:sldId id="457" r:id="rId15"/>
    <p:sldId id="434" r:id="rId16"/>
    <p:sldId id="423" r:id="rId17"/>
    <p:sldId id="302" r:id="rId18"/>
    <p:sldId id="303" r:id="rId19"/>
    <p:sldId id="304" r:id="rId20"/>
    <p:sldId id="305" r:id="rId21"/>
    <p:sldId id="306" r:id="rId22"/>
    <p:sldId id="414" r:id="rId23"/>
    <p:sldId id="415" r:id="rId24"/>
    <p:sldId id="394" r:id="rId25"/>
    <p:sldId id="395" r:id="rId26"/>
    <p:sldId id="476" r:id="rId27"/>
    <p:sldId id="266" r:id="rId28"/>
    <p:sldId id="267" r:id="rId29"/>
    <p:sldId id="452" r:id="rId30"/>
    <p:sldId id="268" r:id="rId31"/>
    <p:sldId id="392" r:id="rId32"/>
    <p:sldId id="393" r:id="rId33"/>
    <p:sldId id="389" r:id="rId34"/>
    <p:sldId id="390" r:id="rId35"/>
    <p:sldId id="391" r:id="rId36"/>
    <p:sldId id="278" r:id="rId37"/>
    <p:sldId id="416" r:id="rId38"/>
    <p:sldId id="417" r:id="rId39"/>
    <p:sldId id="279" r:id="rId40"/>
    <p:sldId id="280" r:id="rId41"/>
    <p:sldId id="281" r:id="rId42"/>
    <p:sldId id="282" r:id="rId43"/>
    <p:sldId id="300" r:id="rId44"/>
    <p:sldId id="301" r:id="rId45"/>
    <p:sldId id="283" r:id="rId46"/>
    <p:sldId id="284" r:id="rId47"/>
    <p:sldId id="285" r:id="rId48"/>
    <p:sldId id="286" r:id="rId49"/>
    <p:sldId id="287" r:id="rId50"/>
    <p:sldId id="421" r:id="rId51"/>
    <p:sldId id="288" r:id="rId52"/>
    <p:sldId id="464" r:id="rId53"/>
    <p:sldId id="465" r:id="rId54"/>
    <p:sldId id="466" r:id="rId55"/>
    <p:sldId id="477" r:id="rId56"/>
    <p:sldId id="478" r:id="rId57"/>
    <p:sldId id="479" r:id="rId58"/>
    <p:sldId id="506" r:id="rId59"/>
    <p:sldId id="507" r:id="rId60"/>
    <p:sldId id="508" r:id="rId61"/>
    <p:sldId id="509" r:id="rId62"/>
    <p:sldId id="480" r:id="rId63"/>
    <p:sldId id="467" r:id="rId64"/>
    <p:sldId id="468" r:id="rId65"/>
    <p:sldId id="469" r:id="rId66"/>
    <p:sldId id="470" r:id="rId67"/>
    <p:sldId id="289" r:id="rId68"/>
    <p:sldId id="290" r:id="rId69"/>
    <p:sldId id="291" r:id="rId70"/>
    <p:sldId id="475" r:id="rId71"/>
    <p:sldId id="292" r:id="rId72"/>
    <p:sldId id="293" r:id="rId73"/>
    <p:sldId id="294" r:id="rId74"/>
    <p:sldId id="295" r:id="rId75"/>
    <p:sldId id="495" r:id="rId76"/>
    <p:sldId id="296" r:id="rId77"/>
    <p:sldId id="443" r:id="rId78"/>
    <p:sldId id="481" r:id="rId79"/>
    <p:sldId id="482" r:id="rId80"/>
    <p:sldId id="307" r:id="rId81"/>
    <p:sldId id="404" r:id="rId82"/>
    <p:sldId id="410" r:id="rId83"/>
    <p:sldId id="297" r:id="rId84"/>
    <p:sldId id="298" r:id="rId85"/>
    <p:sldId id="299" r:id="rId86"/>
    <p:sldId id="314" r:id="rId87"/>
    <p:sldId id="308" r:id="rId88"/>
    <p:sldId id="309" r:id="rId89"/>
    <p:sldId id="310" r:id="rId90"/>
    <p:sldId id="311" r:id="rId91"/>
    <p:sldId id="312" r:id="rId92"/>
    <p:sldId id="313" r:id="rId93"/>
    <p:sldId id="445" r:id="rId94"/>
    <p:sldId id="446" r:id="rId95"/>
    <p:sldId id="315" r:id="rId96"/>
    <p:sldId id="436" r:id="rId97"/>
    <p:sldId id="316" r:id="rId98"/>
    <p:sldId id="317" r:id="rId99"/>
    <p:sldId id="318" r:id="rId100"/>
    <p:sldId id="319" r:id="rId101"/>
    <p:sldId id="320" r:id="rId102"/>
    <p:sldId id="321" r:id="rId103"/>
    <p:sldId id="322" r:id="rId104"/>
    <p:sldId id="323" r:id="rId105"/>
    <p:sldId id="324" r:id="rId106"/>
    <p:sldId id="325" r:id="rId107"/>
    <p:sldId id="471" r:id="rId108"/>
    <p:sldId id="472" r:id="rId109"/>
    <p:sldId id="473" r:id="rId110"/>
    <p:sldId id="474" r:id="rId111"/>
    <p:sldId id="429" r:id="rId112"/>
    <p:sldId id="430" r:id="rId113"/>
    <p:sldId id="431" r:id="rId114"/>
    <p:sldId id="433" r:id="rId115"/>
    <p:sldId id="440" r:id="rId116"/>
    <p:sldId id="441" r:id="rId117"/>
    <p:sldId id="442" r:id="rId118"/>
    <p:sldId id="432" r:id="rId119"/>
    <p:sldId id="439" r:id="rId120"/>
    <p:sldId id="326" r:id="rId121"/>
    <p:sldId id="327" r:id="rId122"/>
    <p:sldId id="437" r:id="rId123"/>
    <p:sldId id="328" r:id="rId124"/>
    <p:sldId id="329" r:id="rId125"/>
    <p:sldId id="455" r:id="rId126"/>
    <p:sldId id="456" r:id="rId127"/>
    <p:sldId id="330" r:id="rId128"/>
    <p:sldId id="331" r:id="rId129"/>
    <p:sldId id="333" r:id="rId130"/>
    <p:sldId id="332" r:id="rId131"/>
    <p:sldId id="397" r:id="rId132"/>
    <p:sldId id="396" r:id="rId133"/>
    <p:sldId id="398" r:id="rId134"/>
    <p:sldId id="497" r:id="rId135"/>
    <p:sldId id="498" r:id="rId136"/>
    <p:sldId id="407" r:id="rId137"/>
    <p:sldId id="408" r:id="rId138"/>
    <p:sldId id="458" r:id="rId139"/>
    <p:sldId id="405" r:id="rId140"/>
    <p:sldId id="406" r:id="rId141"/>
    <p:sldId id="409" r:id="rId142"/>
    <p:sldId id="400" r:id="rId143"/>
    <p:sldId id="401" r:id="rId144"/>
    <p:sldId id="402" r:id="rId145"/>
    <p:sldId id="413" r:id="rId146"/>
    <p:sldId id="412" r:id="rId147"/>
    <p:sldId id="403" r:id="rId148"/>
    <p:sldId id="425" r:id="rId149"/>
    <p:sldId id="426" r:id="rId150"/>
    <p:sldId id="427" r:id="rId151"/>
    <p:sldId id="428" r:id="rId152"/>
    <p:sldId id="449" r:id="rId153"/>
    <p:sldId id="411" r:id="rId154"/>
    <p:sldId id="334" r:id="rId155"/>
    <p:sldId id="335" r:id="rId156"/>
    <p:sldId id="336" r:id="rId157"/>
    <p:sldId id="337" r:id="rId158"/>
    <p:sldId id="338" r:id="rId159"/>
    <p:sldId id="484" r:id="rId160"/>
    <p:sldId id="485" r:id="rId161"/>
    <p:sldId id="486" r:id="rId162"/>
    <p:sldId id="487" r:id="rId163"/>
    <p:sldId id="489" r:id="rId164"/>
    <p:sldId id="490" r:id="rId165"/>
    <p:sldId id="491" r:id="rId166"/>
    <p:sldId id="492" r:id="rId167"/>
    <p:sldId id="493" r:id="rId168"/>
    <p:sldId id="494" r:id="rId169"/>
    <p:sldId id="499" r:id="rId170"/>
    <p:sldId id="500" r:id="rId171"/>
    <p:sldId id="501" r:id="rId172"/>
    <p:sldId id="502" r:id="rId173"/>
    <p:sldId id="503" r:id="rId174"/>
    <p:sldId id="339" r:id="rId175"/>
    <p:sldId id="340" r:id="rId176"/>
    <p:sldId id="341" r:id="rId177"/>
    <p:sldId id="460" r:id="rId178"/>
    <p:sldId id="342" r:id="rId179"/>
    <p:sldId id="461" r:id="rId180"/>
    <p:sldId id="343" r:id="rId181"/>
    <p:sldId id="344" r:id="rId182"/>
    <p:sldId id="453" r:id="rId183"/>
    <p:sldId id="462" r:id="rId184"/>
    <p:sldId id="345" r:id="rId185"/>
    <p:sldId id="454" r:id="rId186"/>
    <p:sldId id="346" r:id="rId187"/>
    <p:sldId id="463" r:id="rId188"/>
    <p:sldId id="424" r:id="rId18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8" autoAdjust="0"/>
    <p:restoredTop sz="94660"/>
  </p:normalViewPr>
  <p:slideViewPr>
    <p:cSldViewPr>
      <p:cViewPr varScale="1">
        <p:scale>
          <a:sx n="81" d="100"/>
          <a:sy n="81" d="100"/>
        </p:scale>
        <p:origin x="1565" y="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91"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93"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0"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EB67A9-154E-44D7-A7B2-7090095180A3}"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6CBBDFB7-6837-4D73-8D27-DB4FBBD60F72}">
      <dgm:prSet phldrT="[Text]"/>
      <dgm:spPr/>
      <dgm:t>
        <a:bodyPr/>
        <a:lstStyle/>
        <a:p>
          <a:r>
            <a:rPr lang="en-US" dirty="0" smtClean="0"/>
            <a:t>BOND</a:t>
          </a:r>
          <a:endParaRPr lang="en-US" dirty="0"/>
        </a:p>
      </dgm:t>
    </dgm:pt>
    <dgm:pt modelId="{BFB856CB-7B70-4C69-A2F0-75E5BD8F4F10}" type="parTrans" cxnId="{7E8BB07C-7B82-4ABD-8DAA-E0F3FEA5657B}">
      <dgm:prSet/>
      <dgm:spPr/>
      <dgm:t>
        <a:bodyPr/>
        <a:lstStyle/>
        <a:p>
          <a:endParaRPr lang="en-US"/>
        </a:p>
      </dgm:t>
    </dgm:pt>
    <dgm:pt modelId="{059FD498-EAF8-43BA-AA4B-02A2ED77D9EC}" type="sibTrans" cxnId="{7E8BB07C-7B82-4ABD-8DAA-E0F3FEA5657B}">
      <dgm:prSet/>
      <dgm:spPr/>
      <dgm:t>
        <a:bodyPr/>
        <a:lstStyle/>
        <a:p>
          <a:endParaRPr lang="en-US"/>
        </a:p>
      </dgm:t>
    </dgm:pt>
    <dgm:pt modelId="{A5BAB41D-558B-4300-A7CF-3AD1171D4108}">
      <dgm:prSet phldrT="[Text]"/>
      <dgm:spPr/>
      <dgm:t>
        <a:bodyPr/>
        <a:lstStyle/>
        <a:p>
          <a:r>
            <a:rPr lang="en-US" dirty="0" smtClean="0"/>
            <a:t>Supervisee Goal	</a:t>
          </a:r>
          <a:endParaRPr lang="en-US" dirty="0"/>
        </a:p>
      </dgm:t>
    </dgm:pt>
    <dgm:pt modelId="{24367556-9DA6-45A6-B0B5-B3E8998B4A2A}" type="parTrans" cxnId="{7D95988E-DA0F-4B82-89FF-4A7222689489}">
      <dgm:prSet/>
      <dgm:spPr/>
      <dgm:t>
        <a:bodyPr/>
        <a:lstStyle/>
        <a:p>
          <a:endParaRPr lang="en-US"/>
        </a:p>
      </dgm:t>
    </dgm:pt>
    <dgm:pt modelId="{3D05166F-8008-430F-8139-C509046A3217}" type="sibTrans" cxnId="{7D95988E-DA0F-4B82-89FF-4A7222689489}">
      <dgm:prSet/>
      <dgm:spPr/>
      <dgm:t>
        <a:bodyPr/>
        <a:lstStyle/>
        <a:p>
          <a:endParaRPr lang="en-US"/>
        </a:p>
      </dgm:t>
    </dgm:pt>
    <dgm:pt modelId="{068C5EDE-2691-4FD3-8C7B-7BAF3506F4C6}">
      <dgm:prSet phldrT="[Text]"/>
      <dgm:spPr/>
      <dgm:t>
        <a:bodyPr/>
        <a:lstStyle/>
        <a:p>
          <a:r>
            <a:rPr lang="en-US" dirty="0" smtClean="0"/>
            <a:t>Supervisor Goal</a:t>
          </a:r>
          <a:endParaRPr lang="en-US" dirty="0"/>
        </a:p>
      </dgm:t>
    </dgm:pt>
    <dgm:pt modelId="{5F94CFB7-AEC1-454C-8E6D-1A6A909BC7FB}" type="parTrans" cxnId="{0A6D868C-7124-4296-B1E2-32A9CE3DC0B0}">
      <dgm:prSet/>
      <dgm:spPr/>
      <dgm:t>
        <a:bodyPr/>
        <a:lstStyle/>
        <a:p>
          <a:endParaRPr lang="en-US"/>
        </a:p>
      </dgm:t>
    </dgm:pt>
    <dgm:pt modelId="{1AB80D7E-7E7D-4876-B41F-EF3E5BDF7A1E}" type="sibTrans" cxnId="{0A6D868C-7124-4296-B1E2-32A9CE3DC0B0}">
      <dgm:prSet/>
      <dgm:spPr/>
      <dgm:t>
        <a:bodyPr/>
        <a:lstStyle/>
        <a:p>
          <a:endParaRPr lang="en-US"/>
        </a:p>
      </dgm:t>
    </dgm:pt>
    <dgm:pt modelId="{3DF12D3C-DA10-4A69-8F27-C62E352471BF}">
      <dgm:prSet phldrT="[Text]"/>
      <dgm:spPr/>
      <dgm:t>
        <a:bodyPr/>
        <a:lstStyle/>
        <a:p>
          <a:r>
            <a:rPr lang="en-US" dirty="0" smtClean="0"/>
            <a:t>AGREED UPON GOALS</a:t>
          </a:r>
          <a:endParaRPr lang="en-US" dirty="0"/>
        </a:p>
      </dgm:t>
    </dgm:pt>
    <dgm:pt modelId="{2E298F52-38E4-4FF8-B82C-E5C337811151}" type="parTrans" cxnId="{374A996F-03C3-4B98-9344-EB61C16BA109}">
      <dgm:prSet/>
      <dgm:spPr/>
      <dgm:t>
        <a:bodyPr/>
        <a:lstStyle/>
        <a:p>
          <a:endParaRPr lang="en-US"/>
        </a:p>
      </dgm:t>
    </dgm:pt>
    <dgm:pt modelId="{2D5C0158-FE57-4EEA-BCD3-1F2BAC28DD4B}" type="sibTrans" cxnId="{374A996F-03C3-4B98-9344-EB61C16BA109}">
      <dgm:prSet/>
      <dgm:spPr/>
      <dgm:t>
        <a:bodyPr/>
        <a:lstStyle/>
        <a:p>
          <a:endParaRPr lang="en-US"/>
        </a:p>
      </dgm:t>
    </dgm:pt>
    <dgm:pt modelId="{4BFEC955-A8B8-48BE-8D70-5851E43B3CCA}">
      <dgm:prSet phldrT="[Text]"/>
      <dgm:spPr/>
      <dgm:t>
        <a:bodyPr/>
        <a:lstStyle/>
        <a:p>
          <a:r>
            <a:rPr lang="en-US" dirty="0" smtClean="0"/>
            <a:t>Supervisee Conceptualization of Task</a:t>
          </a:r>
          <a:endParaRPr lang="en-US" dirty="0"/>
        </a:p>
      </dgm:t>
    </dgm:pt>
    <dgm:pt modelId="{E857F385-28FD-44C2-B599-64E4313D1E71}" type="parTrans" cxnId="{C44B2C1E-4670-454F-997B-B289514F26EF}">
      <dgm:prSet/>
      <dgm:spPr/>
      <dgm:t>
        <a:bodyPr/>
        <a:lstStyle/>
        <a:p>
          <a:endParaRPr lang="en-US"/>
        </a:p>
      </dgm:t>
    </dgm:pt>
    <dgm:pt modelId="{52590D35-765C-4504-BFDD-F4E9769AD263}" type="sibTrans" cxnId="{C44B2C1E-4670-454F-997B-B289514F26EF}">
      <dgm:prSet/>
      <dgm:spPr/>
      <dgm:t>
        <a:bodyPr/>
        <a:lstStyle/>
        <a:p>
          <a:endParaRPr lang="en-US"/>
        </a:p>
      </dgm:t>
    </dgm:pt>
    <dgm:pt modelId="{0C89597A-C581-4A9D-9DEE-52ABB752B572}">
      <dgm:prSet phldrT="[Text]"/>
      <dgm:spPr/>
      <dgm:t>
        <a:bodyPr/>
        <a:lstStyle/>
        <a:p>
          <a:r>
            <a:rPr lang="en-US" dirty="0" smtClean="0"/>
            <a:t>Supervisor Conceptualization of Task</a:t>
          </a:r>
          <a:endParaRPr lang="en-US" dirty="0"/>
        </a:p>
      </dgm:t>
    </dgm:pt>
    <dgm:pt modelId="{C0BC11D4-ACB3-47E7-9F2D-DBDB4391F7AF}" type="parTrans" cxnId="{195E9D59-E48E-4320-83DC-A74FB1F91F00}">
      <dgm:prSet/>
      <dgm:spPr/>
      <dgm:t>
        <a:bodyPr/>
        <a:lstStyle/>
        <a:p>
          <a:endParaRPr lang="en-US"/>
        </a:p>
      </dgm:t>
    </dgm:pt>
    <dgm:pt modelId="{5C9EAB0E-5FF1-4E93-9D45-360DE7CD9DA8}" type="sibTrans" cxnId="{195E9D59-E48E-4320-83DC-A74FB1F91F00}">
      <dgm:prSet/>
      <dgm:spPr/>
      <dgm:t>
        <a:bodyPr/>
        <a:lstStyle/>
        <a:p>
          <a:endParaRPr lang="en-US"/>
        </a:p>
      </dgm:t>
    </dgm:pt>
    <dgm:pt modelId="{2179EAFB-D190-489E-809E-5A099ED260C8}">
      <dgm:prSet phldrT="[Text]"/>
      <dgm:spPr/>
      <dgm:t>
        <a:bodyPr/>
        <a:lstStyle/>
        <a:p>
          <a:r>
            <a:rPr lang="en-US" dirty="0" smtClean="0"/>
            <a:t>AGREED UPON TASKS</a:t>
          </a:r>
          <a:endParaRPr lang="en-US" dirty="0"/>
        </a:p>
      </dgm:t>
    </dgm:pt>
    <dgm:pt modelId="{EF1E5F6A-D178-4C29-A990-9CBA18DE594A}" type="parTrans" cxnId="{8803A875-2E99-4FA7-8B9C-C40AB9F291FC}">
      <dgm:prSet/>
      <dgm:spPr/>
      <dgm:t>
        <a:bodyPr/>
        <a:lstStyle/>
        <a:p>
          <a:endParaRPr lang="en-US"/>
        </a:p>
      </dgm:t>
    </dgm:pt>
    <dgm:pt modelId="{91B80737-B0F7-44D6-9B12-51A4CDF85530}" type="sibTrans" cxnId="{8803A875-2E99-4FA7-8B9C-C40AB9F291FC}">
      <dgm:prSet/>
      <dgm:spPr/>
      <dgm:t>
        <a:bodyPr/>
        <a:lstStyle/>
        <a:p>
          <a:endParaRPr lang="en-US"/>
        </a:p>
      </dgm:t>
    </dgm:pt>
    <dgm:pt modelId="{C0F231C1-A6C3-4F82-9AD6-0F0E073119BA}">
      <dgm:prSet phldrT="[Text]"/>
      <dgm:spPr/>
      <dgm:t>
        <a:bodyPr/>
        <a:lstStyle/>
        <a:p>
          <a:r>
            <a:rPr lang="en-US" dirty="0" smtClean="0"/>
            <a:t>BOND</a:t>
          </a:r>
          <a:endParaRPr lang="en-US" dirty="0"/>
        </a:p>
      </dgm:t>
    </dgm:pt>
    <dgm:pt modelId="{45E294B8-5A2F-43AD-93DD-E26E92F0D6DC}" type="parTrans" cxnId="{C2E62376-1CBC-4CAD-B16E-9B7D39D2FAC9}">
      <dgm:prSet/>
      <dgm:spPr/>
      <dgm:t>
        <a:bodyPr/>
        <a:lstStyle/>
        <a:p>
          <a:endParaRPr lang="en-US"/>
        </a:p>
      </dgm:t>
    </dgm:pt>
    <dgm:pt modelId="{87907069-9EF5-4A2C-80AA-B42F54B858D2}" type="sibTrans" cxnId="{C2E62376-1CBC-4CAD-B16E-9B7D39D2FAC9}">
      <dgm:prSet/>
      <dgm:spPr/>
      <dgm:t>
        <a:bodyPr/>
        <a:lstStyle/>
        <a:p>
          <a:endParaRPr lang="en-US"/>
        </a:p>
      </dgm:t>
    </dgm:pt>
    <dgm:pt modelId="{E0B3E088-EDCA-46DA-98D5-9E1B78D2FB1D}">
      <dgm:prSet phldrT="[Text]"/>
      <dgm:spPr/>
      <dgm:t>
        <a:bodyPr/>
        <a:lstStyle/>
        <a:p>
          <a:r>
            <a:rPr lang="en-US" dirty="0" smtClean="0"/>
            <a:t>BOND</a:t>
          </a:r>
          <a:endParaRPr lang="en-US" dirty="0"/>
        </a:p>
      </dgm:t>
    </dgm:pt>
    <dgm:pt modelId="{654F2A71-8BB5-4B12-8478-8DC74DE8CB43}" type="parTrans" cxnId="{591A1338-0F22-47AB-B814-EA07AF47E8BE}">
      <dgm:prSet/>
      <dgm:spPr/>
      <dgm:t>
        <a:bodyPr/>
        <a:lstStyle/>
        <a:p>
          <a:endParaRPr lang="en-US"/>
        </a:p>
      </dgm:t>
    </dgm:pt>
    <dgm:pt modelId="{8FFB9332-EE8B-4386-B751-B05243EB473B}" type="sibTrans" cxnId="{591A1338-0F22-47AB-B814-EA07AF47E8BE}">
      <dgm:prSet/>
      <dgm:spPr/>
      <dgm:t>
        <a:bodyPr/>
        <a:lstStyle/>
        <a:p>
          <a:endParaRPr lang="en-US"/>
        </a:p>
      </dgm:t>
    </dgm:pt>
    <dgm:pt modelId="{9A2B106A-32BD-4671-96C5-77B66363CE4B}" type="pres">
      <dgm:prSet presAssocID="{B0EB67A9-154E-44D7-A7B2-7090095180A3}" presName="Name0" presStyleCnt="0">
        <dgm:presLayoutVars>
          <dgm:dir/>
          <dgm:animLvl val="lvl"/>
          <dgm:resizeHandles val="exact"/>
        </dgm:presLayoutVars>
      </dgm:prSet>
      <dgm:spPr/>
      <dgm:t>
        <a:bodyPr/>
        <a:lstStyle/>
        <a:p>
          <a:endParaRPr lang="en-US"/>
        </a:p>
      </dgm:t>
    </dgm:pt>
    <dgm:pt modelId="{D719C4CC-BB66-46EB-A000-8F259AD7E8C7}" type="pres">
      <dgm:prSet presAssocID="{2179EAFB-D190-489E-809E-5A099ED260C8}" presName="boxAndChildren" presStyleCnt="0"/>
      <dgm:spPr/>
    </dgm:pt>
    <dgm:pt modelId="{C0A6D3B9-56A4-44AD-90E7-1B8AB51F5A36}" type="pres">
      <dgm:prSet presAssocID="{2179EAFB-D190-489E-809E-5A099ED260C8}" presName="parentTextBox" presStyleLbl="node1" presStyleIdx="0" presStyleCnt="3"/>
      <dgm:spPr/>
      <dgm:t>
        <a:bodyPr/>
        <a:lstStyle/>
        <a:p>
          <a:endParaRPr lang="en-US"/>
        </a:p>
      </dgm:t>
    </dgm:pt>
    <dgm:pt modelId="{DF47D4D1-E5AC-479E-AC9F-35A5361D86A5}" type="pres">
      <dgm:prSet presAssocID="{2179EAFB-D190-489E-809E-5A099ED260C8}" presName="entireBox" presStyleLbl="node1" presStyleIdx="0" presStyleCnt="3"/>
      <dgm:spPr/>
      <dgm:t>
        <a:bodyPr/>
        <a:lstStyle/>
        <a:p>
          <a:endParaRPr lang="en-US"/>
        </a:p>
      </dgm:t>
    </dgm:pt>
    <dgm:pt modelId="{0999140F-6622-4799-9F0B-F019EBF89974}" type="pres">
      <dgm:prSet presAssocID="{2179EAFB-D190-489E-809E-5A099ED260C8}" presName="descendantBox" presStyleCnt="0"/>
      <dgm:spPr/>
    </dgm:pt>
    <dgm:pt modelId="{CE97A7F3-4D56-4170-B0D5-3D52C8F453FC}" type="pres">
      <dgm:prSet presAssocID="{C0F231C1-A6C3-4F82-9AD6-0F0E073119BA}" presName="childTextBox" presStyleLbl="fgAccFollowNode1" presStyleIdx="0" presStyleCnt="6">
        <dgm:presLayoutVars>
          <dgm:bulletEnabled val="1"/>
        </dgm:presLayoutVars>
      </dgm:prSet>
      <dgm:spPr/>
      <dgm:t>
        <a:bodyPr/>
        <a:lstStyle/>
        <a:p>
          <a:endParaRPr lang="en-US"/>
        </a:p>
      </dgm:t>
    </dgm:pt>
    <dgm:pt modelId="{5D282A8B-313E-438F-A21A-890315E8EA38}" type="pres">
      <dgm:prSet presAssocID="{E0B3E088-EDCA-46DA-98D5-9E1B78D2FB1D}" presName="childTextBox" presStyleLbl="fgAccFollowNode1" presStyleIdx="1" presStyleCnt="6">
        <dgm:presLayoutVars>
          <dgm:bulletEnabled val="1"/>
        </dgm:presLayoutVars>
      </dgm:prSet>
      <dgm:spPr/>
      <dgm:t>
        <a:bodyPr/>
        <a:lstStyle/>
        <a:p>
          <a:endParaRPr lang="en-US"/>
        </a:p>
      </dgm:t>
    </dgm:pt>
    <dgm:pt modelId="{154D7D33-3D12-4589-8622-E7B4589F707A}" type="pres">
      <dgm:prSet presAssocID="{2D5C0158-FE57-4EEA-BCD3-1F2BAC28DD4B}" presName="sp" presStyleCnt="0"/>
      <dgm:spPr/>
    </dgm:pt>
    <dgm:pt modelId="{16B3DEAD-CBA3-4FFB-A2D7-702CA9E9D683}" type="pres">
      <dgm:prSet presAssocID="{3DF12D3C-DA10-4A69-8F27-C62E352471BF}" presName="arrowAndChildren" presStyleCnt="0"/>
      <dgm:spPr/>
    </dgm:pt>
    <dgm:pt modelId="{77831619-21BC-45FA-8FCC-7C3E1AEE37A1}" type="pres">
      <dgm:prSet presAssocID="{3DF12D3C-DA10-4A69-8F27-C62E352471BF}" presName="parentTextArrow" presStyleLbl="node1" presStyleIdx="0" presStyleCnt="3"/>
      <dgm:spPr/>
      <dgm:t>
        <a:bodyPr/>
        <a:lstStyle/>
        <a:p>
          <a:endParaRPr lang="en-US"/>
        </a:p>
      </dgm:t>
    </dgm:pt>
    <dgm:pt modelId="{B985D912-00C1-4C83-BDF3-B144E73B52D3}" type="pres">
      <dgm:prSet presAssocID="{3DF12D3C-DA10-4A69-8F27-C62E352471BF}" presName="arrow" presStyleLbl="node1" presStyleIdx="1" presStyleCnt="3"/>
      <dgm:spPr/>
      <dgm:t>
        <a:bodyPr/>
        <a:lstStyle/>
        <a:p>
          <a:endParaRPr lang="en-US"/>
        </a:p>
      </dgm:t>
    </dgm:pt>
    <dgm:pt modelId="{00084836-6D87-48BD-97CD-B3762E6BA3FA}" type="pres">
      <dgm:prSet presAssocID="{3DF12D3C-DA10-4A69-8F27-C62E352471BF}" presName="descendantArrow" presStyleCnt="0"/>
      <dgm:spPr/>
    </dgm:pt>
    <dgm:pt modelId="{E000B5D7-545D-4E13-887C-4923BE61D323}" type="pres">
      <dgm:prSet presAssocID="{4BFEC955-A8B8-48BE-8D70-5851E43B3CCA}" presName="childTextArrow" presStyleLbl="fgAccFollowNode1" presStyleIdx="2" presStyleCnt="6">
        <dgm:presLayoutVars>
          <dgm:bulletEnabled val="1"/>
        </dgm:presLayoutVars>
      </dgm:prSet>
      <dgm:spPr/>
      <dgm:t>
        <a:bodyPr/>
        <a:lstStyle/>
        <a:p>
          <a:endParaRPr lang="en-US"/>
        </a:p>
      </dgm:t>
    </dgm:pt>
    <dgm:pt modelId="{30B8E0EA-D4CA-4510-A683-EA6D79DDDA3E}" type="pres">
      <dgm:prSet presAssocID="{0C89597A-C581-4A9D-9DEE-52ABB752B572}" presName="childTextArrow" presStyleLbl="fgAccFollowNode1" presStyleIdx="3" presStyleCnt="6">
        <dgm:presLayoutVars>
          <dgm:bulletEnabled val="1"/>
        </dgm:presLayoutVars>
      </dgm:prSet>
      <dgm:spPr/>
      <dgm:t>
        <a:bodyPr/>
        <a:lstStyle/>
        <a:p>
          <a:endParaRPr lang="en-US"/>
        </a:p>
      </dgm:t>
    </dgm:pt>
    <dgm:pt modelId="{5BC05CD9-406D-4B40-91B9-A68FAB667E2B}" type="pres">
      <dgm:prSet presAssocID="{059FD498-EAF8-43BA-AA4B-02A2ED77D9EC}" presName="sp" presStyleCnt="0"/>
      <dgm:spPr/>
    </dgm:pt>
    <dgm:pt modelId="{777C0ED1-C41E-4F23-9F80-B4F47112A692}" type="pres">
      <dgm:prSet presAssocID="{6CBBDFB7-6837-4D73-8D27-DB4FBBD60F72}" presName="arrowAndChildren" presStyleCnt="0"/>
      <dgm:spPr/>
    </dgm:pt>
    <dgm:pt modelId="{D6C333F8-DEA4-4AC7-813B-79EDF515CCFF}" type="pres">
      <dgm:prSet presAssocID="{6CBBDFB7-6837-4D73-8D27-DB4FBBD60F72}" presName="parentTextArrow" presStyleLbl="node1" presStyleIdx="1" presStyleCnt="3"/>
      <dgm:spPr/>
      <dgm:t>
        <a:bodyPr/>
        <a:lstStyle/>
        <a:p>
          <a:endParaRPr lang="en-US"/>
        </a:p>
      </dgm:t>
    </dgm:pt>
    <dgm:pt modelId="{42C65577-A029-46AF-965D-C43F1AA7724C}" type="pres">
      <dgm:prSet presAssocID="{6CBBDFB7-6837-4D73-8D27-DB4FBBD60F72}" presName="arrow" presStyleLbl="node1" presStyleIdx="2" presStyleCnt="3"/>
      <dgm:spPr/>
      <dgm:t>
        <a:bodyPr/>
        <a:lstStyle/>
        <a:p>
          <a:endParaRPr lang="en-US"/>
        </a:p>
      </dgm:t>
    </dgm:pt>
    <dgm:pt modelId="{E6FC3B20-66ED-42DC-BBA2-02160EA02331}" type="pres">
      <dgm:prSet presAssocID="{6CBBDFB7-6837-4D73-8D27-DB4FBBD60F72}" presName="descendantArrow" presStyleCnt="0"/>
      <dgm:spPr/>
    </dgm:pt>
    <dgm:pt modelId="{C1DB6AE4-91B7-4487-A0DD-7E5548C552B4}" type="pres">
      <dgm:prSet presAssocID="{A5BAB41D-558B-4300-A7CF-3AD1171D4108}" presName="childTextArrow" presStyleLbl="fgAccFollowNode1" presStyleIdx="4" presStyleCnt="6">
        <dgm:presLayoutVars>
          <dgm:bulletEnabled val="1"/>
        </dgm:presLayoutVars>
      </dgm:prSet>
      <dgm:spPr/>
      <dgm:t>
        <a:bodyPr/>
        <a:lstStyle/>
        <a:p>
          <a:endParaRPr lang="en-US"/>
        </a:p>
      </dgm:t>
    </dgm:pt>
    <dgm:pt modelId="{6C1DCA6E-E0D3-4BA2-8F8B-83D785C61647}" type="pres">
      <dgm:prSet presAssocID="{068C5EDE-2691-4FD3-8C7B-7BAF3506F4C6}" presName="childTextArrow" presStyleLbl="fgAccFollowNode1" presStyleIdx="5" presStyleCnt="6">
        <dgm:presLayoutVars>
          <dgm:bulletEnabled val="1"/>
        </dgm:presLayoutVars>
      </dgm:prSet>
      <dgm:spPr/>
      <dgm:t>
        <a:bodyPr/>
        <a:lstStyle/>
        <a:p>
          <a:endParaRPr lang="en-US"/>
        </a:p>
      </dgm:t>
    </dgm:pt>
  </dgm:ptLst>
  <dgm:cxnLst>
    <dgm:cxn modelId="{12F07541-D984-4105-88AE-46D0F3BCBB82}" type="presOf" srcId="{3DF12D3C-DA10-4A69-8F27-C62E352471BF}" destId="{B985D912-00C1-4C83-BDF3-B144E73B52D3}" srcOrd="1" destOrd="0" presId="urn:microsoft.com/office/officeart/2005/8/layout/process4"/>
    <dgm:cxn modelId="{2463DB4A-7F05-4B04-9456-46D6E958DFC8}" type="presOf" srcId="{0C89597A-C581-4A9D-9DEE-52ABB752B572}" destId="{30B8E0EA-D4CA-4510-A683-EA6D79DDDA3E}" srcOrd="0" destOrd="0" presId="urn:microsoft.com/office/officeart/2005/8/layout/process4"/>
    <dgm:cxn modelId="{374A996F-03C3-4B98-9344-EB61C16BA109}" srcId="{B0EB67A9-154E-44D7-A7B2-7090095180A3}" destId="{3DF12D3C-DA10-4A69-8F27-C62E352471BF}" srcOrd="1" destOrd="0" parTransId="{2E298F52-38E4-4FF8-B82C-E5C337811151}" sibTransId="{2D5C0158-FE57-4EEA-BCD3-1F2BAC28DD4B}"/>
    <dgm:cxn modelId="{903842CE-847C-42A0-A9B4-B459B6C1BEF3}" type="presOf" srcId="{4BFEC955-A8B8-48BE-8D70-5851E43B3CCA}" destId="{E000B5D7-545D-4E13-887C-4923BE61D323}" srcOrd="0" destOrd="0" presId="urn:microsoft.com/office/officeart/2005/8/layout/process4"/>
    <dgm:cxn modelId="{C44B2C1E-4670-454F-997B-B289514F26EF}" srcId="{3DF12D3C-DA10-4A69-8F27-C62E352471BF}" destId="{4BFEC955-A8B8-48BE-8D70-5851E43B3CCA}" srcOrd="0" destOrd="0" parTransId="{E857F385-28FD-44C2-B599-64E4313D1E71}" sibTransId="{52590D35-765C-4504-BFDD-F4E9769AD263}"/>
    <dgm:cxn modelId="{7E8BB07C-7B82-4ABD-8DAA-E0F3FEA5657B}" srcId="{B0EB67A9-154E-44D7-A7B2-7090095180A3}" destId="{6CBBDFB7-6837-4D73-8D27-DB4FBBD60F72}" srcOrd="0" destOrd="0" parTransId="{BFB856CB-7B70-4C69-A2F0-75E5BD8F4F10}" sibTransId="{059FD498-EAF8-43BA-AA4B-02A2ED77D9EC}"/>
    <dgm:cxn modelId="{591A1338-0F22-47AB-B814-EA07AF47E8BE}" srcId="{2179EAFB-D190-489E-809E-5A099ED260C8}" destId="{E0B3E088-EDCA-46DA-98D5-9E1B78D2FB1D}" srcOrd="1" destOrd="0" parTransId="{654F2A71-8BB5-4B12-8478-8DC74DE8CB43}" sibTransId="{8FFB9332-EE8B-4386-B751-B05243EB473B}"/>
    <dgm:cxn modelId="{0A6D868C-7124-4296-B1E2-32A9CE3DC0B0}" srcId="{6CBBDFB7-6837-4D73-8D27-DB4FBBD60F72}" destId="{068C5EDE-2691-4FD3-8C7B-7BAF3506F4C6}" srcOrd="1" destOrd="0" parTransId="{5F94CFB7-AEC1-454C-8E6D-1A6A909BC7FB}" sibTransId="{1AB80D7E-7E7D-4876-B41F-EF3E5BDF7A1E}"/>
    <dgm:cxn modelId="{F53BBD60-0B25-4166-940D-637873679724}" type="presOf" srcId="{E0B3E088-EDCA-46DA-98D5-9E1B78D2FB1D}" destId="{5D282A8B-313E-438F-A21A-890315E8EA38}" srcOrd="0" destOrd="0" presId="urn:microsoft.com/office/officeart/2005/8/layout/process4"/>
    <dgm:cxn modelId="{52BFA99F-764C-4A84-86AB-BE0F4451D532}" type="presOf" srcId="{6CBBDFB7-6837-4D73-8D27-DB4FBBD60F72}" destId="{42C65577-A029-46AF-965D-C43F1AA7724C}" srcOrd="1" destOrd="0" presId="urn:microsoft.com/office/officeart/2005/8/layout/process4"/>
    <dgm:cxn modelId="{0291A14C-37F3-42FC-B984-CB6212278FCC}" type="presOf" srcId="{C0F231C1-A6C3-4F82-9AD6-0F0E073119BA}" destId="{CE97A7F3-4D56-4170-B0D5-3D52C8F453FC}" srcOrd="0" destOrd="0" presId="urn:microsoft.com/office/officeart/2005/8/layout/process4"/>
    <dgm:cxn modelId="{DB9BC0F3-7188-4991-B232-2F6D69623081}" type="presOf" srcId="{A5BAB41D-558B-4300-A7CF-3AD1171D4108}" destId="{C1DB6AE4-91B7-4487-A0DD-7E5548C552B4}" srcOrd="0" destOrd="0" presId="urn:microsoft.com/office/officeart/2005/8/layout/process4"/>
    <dgm:cxn modelId="{9479E63B-FF57-400D-99A5-B1A219877325}" type="presOf" srcId="{B0EB67A9-154E-44D7-A7B2-7090095180A3}" destId="{9A2B106A-32BD-4671-96C5-77B66363CE4B}" srcOrd="0" destOrd="0" presId="urn:microsoft.com/office/officeart/2005/8/layout/process4"/>
    <dgm:cxn modelId="{C2E62376-1CBC-4CAD-B16E-9B7D39D2FAC9}" srcId="{2179EAFB-D190-489E-809E-5A099ED260C8}" destId="{C0F231C1-A6C3-4F82-9AD6-0F0E073119BA}" srcOrd="0" destOrd="0" parTransId="{45E294B8-5A2F-43AD-93DD-E26E92F0D6DC}" sibTransId="{87907069-9EF5-4A2C-80AA-B42F54B858D2}"/>
    <dgm:cxn modelId="{CE0D1A01-2BD5-4257-B1CC-69D39BEB357D}" type="presOf" srcId="{3DF12D3C-DA10-4A69-8F27-C62E352471BF}" destId="{77831619-21BC-45FA-8FCC-7C3E1AEE37A1}" srcOrd="0" destOrd="0" presId="urn:microsoft.com/office/officeart/2005/8/layout/process4"/>
    <dgm:cxn modelId="{D0AD061E-3587-40B9-B60A-4DFA815CC657}" type="presOf" srcId="{6CBBDFB7-6837-4D73-8D27-DB4FBBD60F72}" destId="{D6C333F8-DEA4-4AC7-813B-79EDF515CCFF}" srcOrd="0" destOrd="0" presId="urn:microsoft.com/office/officeart/2005/8/layout/process4"/>
    <dgm:cxn modelId="{7D95988E-DA0F-4B82-89FF-4A7222689489}" srcId="{6CBBDFB7-6837-4D73-8D27-DB4FBBD60F72}" destId="{A5BAB41D-558B-4300-A7CF-3AD1171D4108}" srcOrd="0" destOrd="0" parTransId="{24367556-9DA6-45A6-B0B5-B3E8998B4A2A}" sibTransId="{3D05166F-8008-430F-8139-C509046A3217}"/>
    <dgm:cxn modelId="{195E9D59-E48E-4320-83DC-A74FB1F91F00}" srcId="{3DF12D3C-DA10-4A69-8F27-C62E352471BF}" destId="{0C89597A-C581-4A9D-9DEE-52ABB752B572}" srcOrd="1" destOrd="0" parTransId="{C0BC11D4-ACB3-47E7-9F2D-DBDB4391F7AF}" sibTransId="{5C9EAB0E-5FF1-4E93-9D45-360DE7CD9DA8}"/>
    <dgm:cxn modelId="{8803A875-2E99-4FA7-8B9C-C40AB9F291FC}" srcId="{B0EB67A9-154E-44D7-A7B2-7090095180A3}" destId="{2179EAFB-D190-489E-809E-5A099ED260C8}" srcOrd="2" destOrd="0" parTransId="{EF1E5F6A-D178-4C29-A990-9CBA18DE594A}" sibTransId="{91B80737-B0F7-44D6-9B12-51A4CDF85530}"/>
    <dgm:cxn modelId="{993FB451-A8FD-43F2-956C-A74E03EFF1A4}" type="presOf" srcId="{068C5EDE-2691-4FD3-8C7B-7BAF3506F4C6}" destId="{6C1DCA6E-E0D3-4BA2-8F8B-83D785C61647}" srcOrd="0" destOrd="0" presId="urn:microsoft.com/office/officeart/2005/8/layout/process4"/>
    <dgm:cxn modelId="{0213A35B-6D9C-43FC-8955-CDF08D6F1E3E}" type="presOf" srcId="{2179EAFB-D190-489E-809E-5A099ED260C8}" destId="{C0A6D3B9-56A4-44AD-90E7-1B8AB51F5A36}" srcOrd="0" destOrd="0" presId="urn:microsoft.com/office/officeart/2005/8/layout/process4"/>
    <dgm:cxn modelId="{2CF0745F-F4DA-47AA-BDF0-D8528679D6B8}" type="presOf" srcId="{2179EAFB-D190-489E-809E-5A099ED260C8}" destId="{DF47D4D1-E5AC-479E-AC9F-35A5361D86A5}" srcOrd="1" destOrd="0" presId="urn:microsoft.com/office/officeart/2005/8/layout/process4"/>
    <dgm:cxn modelId="{73A17559-087B-4962-AE45-BF7577302910}" type="presParOf" srcId="{9A2B106A-32BD-4671-96C5-77B66363CE4B}" destId="{D719C4CC-BB66-46EB-A000-8F259AD7E8C7}" srcOrd="0" destOrd="0" presId="urn:microsoft.com/office/officeart/2005/8/layout/process4"/>
    <dgm:cxn modelId="{E6FBC16C-AFC0-4979-81BF-47E91D678F62}" type="presParOf" srcId="{D719C4CC-BB66-46EB-A000-8F259AD7E8C7}" destId="{C0A6D3B9-56A4-44AD-90E7-1B8AB51F5A36}" srcOrd="0" destOrd="0" presId="urn:microsoft.com/office/officeart/2005/8/layout/process4"/>
    <dgm:cxn modelId="{21BFA670-5F8E-4D07-AEBA-5C1D5AC62EE0}" type="presParOf" srcId="{D719C4CC-BB66-46EB-A000-8F259AD7E8C7}" destId="{DF47D4D1-E5AC-479E-AC9F-35A5361D86A5}" srcOrd="1" destOrd="0" presId="urn:microsoft.com/office/officeart/2005/8/layout/process4"/>
    <dgm:cxn modelId="{9AFE7A2F-02AF-4240-9800-149F73075730}" type="presParOf" srcId="{D719C4CC-BB66-46EB-A000-8F259AD7E8C7}" destId="{0999140F-6622-4799-9F0B-F019EBF89974}" srcOrd="2" destOrd="0" presId="urn:microsoft.com/office/officeart/2005/8/layout/process4"/>
    <dgm:cxn modelId="{586F2594-245C-4530-8B32-CB8AD61427CF}" type="presParOf" srcId="{0999140F-6622-4799-9F0B-F019EBF89974}" destId="{CE97A7F3-4D56-4170-B0D5-3D52C8F453FC}" srcOrd="0" destOrd="0" presId="urn:microsoft.com/office/officeart/2005/8/layout/process4"/>
    <dgm:cxn modelId="{2335D97E-263C-43A1-B5F7-CCEC7FEEF768}" type="presParOf" srcId="{0999140F-6622-4799-9F0B-F019EBF89974}" destId="{5D282A8B-313E-438F-A21A-890315E8EA38}" srcOrd="1" destOrd="0" presId="urn:microsoft.com/office/officeart/2005/8/layout/process4"/>
    <dgm:cxn modelId="{63CD95CB-34CB-491C-AFDF-E6B06E958726}" type="presParOf" srcId="{9A2B106A-32BD-4671-96C5-77B66363CE4B}" destId="{154D7D33-3D12-4589-8622-E7B4589F707A}" srcOrd="1" destOrd="0" presId="urn:microsoft.com/office/officeart/2005/8/layout/process4"/>
    <dgm:cxn modelId="{640A04D8-FB76-4807-A380-EF53ADEB1E4D}" type="presParOf" srcId="{9A2B106A-32BD-4671-96C5-77B66363CE4B}" destId="{16B3DEAD-CBA3-4FFB-A2D7-702CA9E9D683}" srcOrd="2" destOrd="0" presId="urn:microsoft.com/office/officeart/2005/8/layout/process4"/>
    <dgm:cxn modelId="{1E739326-0CDD-4495-B7B5-95AE733E1FDB}" type="presParOf" srcId="{16B3DEAD-CBA3-4FFB-A2D7-702CA9E9D683}" destId="{77831619-21BC-45FA-8FCC-7C3E1AEE37A1}" srcOrd="0" destOrd="0" presId="urn:microsoft.com/office/officeart/2005/8/layout/process4"/>
    <dgm:cxn modelId="{26FBF16C-6734-469C-A382-F91E3A8D2AB8}" type="presParOf" srcId="{16B3DEAD-CBA3-4FFB-A2D7-702CA9E9D683}" destId="{B985D912-00C1-4C83-BDF3-B144E73B52D3}" srcOrd="1" destOrd="0" presId="urn:microsoft.com/office/officeart/2005/8/layout/process4"/>
    <dgm:cxn modelId="{558CEC9B-E82F-4841-AB32-8BBE13C2A8A8}" type="presParOf" srcId="{16B3DEAD-CBA3-4FFB-A2D7-702CA9E9D683}" destId="{00084836-6D87-48BD-97CD-B3762E6BA3FA}" srcOrd="2" destOrd="0" presId="urn:microsoft.com/office/officeart/2005/8/layout/process4"/>
    <dgm:cxn modelId="{716000CB-B4E6-4D60-9DE5-585337C26C7D}" type="presParOf" srcId="{00084836-6D87-48BD-97CD-B3762E6BA3FA}" destId="{E000B5D7-545D-4E13-887C-4923BE61D323}" srcOrd="0" destOrd="0" presId="urn:microsoft.com/office/officeart/2005/8/layout/process4"/>
    <dgm:cxn modelId="{4B95F5A4-B78F-4C5E-846F-98291147E515}" type="presParOf" srcId="{00084836-6D87-48BD-97CD-B3762E6BA3FA}" destId="{30B8E0EA-D4CA-4510-A683-EA6D79DDDA3E}" srcOrd="1" destOrd="0" presId="urn:microsoft.com/office/officeart/2005/8/layout/process4"/>
    <dgm:cxn modelId="{9D216D28-30E9-41EE-BCFE-020D68BFE8F1}" type="presParOf" srcId="{9A2B106A-32BD-4671-96C5-77B66363CE4B}" destId="{5BC05CD9-406D-4B40-91B9-A68FAB667E2B}" srcOrd="3" destOrd="0" presId="urn:microsoft.com/office/officeart/2005/8/layout/process4"/>
    <dgm:cxn modelId="{88575B06-1725-447E-9134-4591403A1A0B}" type="presParOf" srcId="{9A2B106A-32BD-4671-96C5-77B66363CE4B}" destId="{777C0ED1-C41E-4F23-9F80-B4F47112A692}" srcOrd="4" destOrd="0" presId="urn:microsoft.com/office/officeart/2005/8/layout/process4"/>
    <dgm:cxn modelId="{5FA7172E-F553-4428-8255-26E18B5DE183}" type="presParOf" srcId="{777C0ED1-C41E-4F23-9F80-B4F47112A692}" destId="{D6C333F8-DEA4-4AC7-813B-79EDF515CCFF}" srcOrd="0" destOrd="0" presId="urn:microsoft.com/office/officeart/2005/8/layout/process4"/>
    <dgm:cxn modelId="{DDF4FBF0-1AD4-4DD4-91DA-C18DC7C51D37}" type="presParOf" srcId="{777C0ED1-C41E-4F23-9F80-B4F47112A692}" destId="{42C65577-A029-46AF-965D-C43F1AA7724C}" srcOrd="1" destOrd="0" presId="urn:microsoft.com/office/officeart/2005/8/layout/process4"/>
    <dgm:cxn modelId="{5966F45E-3BB1-4831-8B22-20C3623EC39F}" type="presParOf" srcId="{777C0ED1-C41E-4F23-9F80-B4F47112A692}" destId="{E6FC3B20-66ED-42DC-BBA2-02160EA02331}" srcOrd="2" destOrd="0" presId="urn:microsoft.com/office/officeart/2005/8/layout/process4"/>
    <dgm:cxn modelId="{4B4B18C7-830E-4BC6-AD41-8742EE86AD20}" type="presParOf" srcId="{E6FC3B20-66ED-42DC-BBA2-02160EA02331}" destId="{C1DB6AE4-91B7-4487-A0DD-7E5548C552B4}" srcOrd="0" destOrd="0" presId="urn:microsoft.com/office/officeart/2005/8/layout/process4"/>
    <dgm:cxn modelId="{8846594E-740B-47B4-A9BE-F26C7C7B1F9F}" type="presParOf" srcId="{E6FC3B20-66ED-42DC-BBA2-02160EA02331}" destId="{6C1DCA6E-E0D3-4BA2-8F8B-83D785C61647}"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427E24-A939-4E38-878C-99980DBF0DE9}"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US"/>
        </a:p>
      </dgm:t>
    </dgm:pt>
    <dgm:pt modelId="{94DDCD83-FB71-41A5-945E-68B533B29B03}">
      <dgm:prSet phldrT="[Text]"/>
      <dgm:spPr/>
      <dgm:t>
        <a:bodyPr/>
        <a:lstStyle/>
        <a:p>
          <a:r>
            <a:rPr lang="en-US" dirty="0" smtClean="0"/>
            <a:t>Adventure</a:t>
          </a:r>
          <a:endParaRPr lang="en-US" dirty="0"/>
        </a:p>
      </dgm:t>
    </dgm:pt>
    <dgm:pt modelId="{EADA0167-5430-4E80-8017-CE2FA53AD7BC}" type="parTrans" cxnId="{61E017A3-4284-41B3-8AFC-BF34E2DE26F6}">
      <dgm:prSet/>
      <dgm:spPr/>
      <dgm:t>
        <a:bodyPr/>
        <a:lstStyle/>
        <a:p>
          <a:endParaRPr lang="en-US"/>
        </a:p>
      </dgm:t>
    </dgm:pt>
    <dgm:pt modelId="{FD864B54-6F40-44A5-ABAA-6086E97669FA}" type="sibTrans" cxnId="{61E017A3-4284-41B3-8AFC-BF34E2DE26F6}">
      <dgm:prSet/>
      <dgm:spPr/>
      <dgm:t>
        <a:bodyPr/>
        <a:lstStyle/>
        <a:p>
          <a:endParaRPr lang="en-US"/>
        </a:p>
      </dgm:t>
    </dgm:pt>
    <dgm:pt modelId="{54C160C0-EADE-4945-B52D-65623585A041}">
      <dgm:prSet phldrT="[Text]"/>
      <dgm:spPr/>
      <dgm:t>
        <a:bodyPr/>
        <a:lstStyle/>
        <a:p>
          <a:r>
            <a:rPr lang="en-US" dirty="0" smtClean="0"/>
            <a:t>Supervision</a:t>
          </a:r>
          <a:endParaRPr lang="en-US" dirty="0"/>
        </a:p>
      </dgm:t>
    </dgm:pt>
    <dgm:pt modelId="{AE6AE8DD-ABFF-4BD7-92EB-CA72EFD2BB15}" type="parTrans" cxnId="{B70B90A6-CFAB-45F0-9DAB-2E7337C20E71}">
      <dgm:prSet/>
      <dgm:spPr/>
      <dgm:t>
        <a:bodyPr/>
        <a:lstStyle/>
        <a:p>
          <a:endParaRPr lang="en-US"/>
        </a:p>
      </dgm:t>
    </dgm:pt>
    <dgm:pt modelId="{BC6A52FE-D87F-4E55-9D46-87D95F76BA94}" type="sibTrans" cxnId="{B70B90A6-CFAB-45F0-9DAB-2E7337C20E71}">
      <dgm:prSet/>
      <dgm:spPr/>
      <dgm:t>
        <a:bodyPr/>
        <a:lstStyle/>
        <a:p>
          <a:endParaRPr lang="en-US"/>
        </a:p>
      </dgm:t>
    </dgm:pt>
    <dgm:pt modelId="{0236946C-5034-4DAA-AF56-6751C92E11B6}">
      <dgm:prSet phldrT="[Text]"/>
      <dgm:spPr/>
      <dgm:t>
        <a:bodyPr/>
        <a:lstStyle/>
        <a:p>
          <a:r>
            <a:rPr lang="en-US" dirty="0" smtClean="0"/>
            <a:t>Counseling</a:t>
          </a:r>
          <a:endParaRPr lang="en-US" dirty="0"/>
        </a:p>
      </dgm:t>
    </dgm:pt>
    <dgm:pt modelId="{767711C9-4954-4738-8556-D09C5A0F4E33}" type="parTrans" cxnId="{FA70B663-78F4-46DE-8EF4-44351EACAE43}">
      <dgm:prSet/>
      <dgm:spPr/>
      <dgm:t>
        <a:bodyPr/>
        <a:lstStyle/>
        <a:p>
          <a:endParaRPr lang="en-US"/>
        </a:p>
      </dgm:t>
    </dgm:pt>
    <dgm:pt modelId="{FCA83ED2-4E77-4EE2-8DFB-4AC77FE50BEA}" type="sibTrans" cxnId="{FA70B663-78F4-46DE-8EF4-44351EACAE43}">
      <dgm:prSet/>
      <dgm:spPr/>
      <dgm:t>
        <a:bodyPr/>
        <a:lstStyle/>
        <a:p>
          <a:endParaRPr lang="en-US"/>
        </a:p>
      </dgm:t>
    </dgm:pt>
    <dgm:pt modelId="{B3DB7E04-FCD6-4105-9240-797CF94E4DE5}" type="pres">
      <dgm:prSet presAssocID="{38427E24-A939-4E38-878C-99980DBF0DE9}" presName="composite" presStyleCnt="0">
        <dgm:presLayoutVars>
          <dgm:chMax val="1"/>
          <dgm:dir/>
          <dgm:resizeHandles val="exact"/>
        </dgm:presLayoutVars>
      </dgm:prSet>
      <dgm:spPr/>
      <dgm:t>
        <a:bodyPr/>
        <a:lstStyle/>
        <a:p>
          <a:endParaRPr lang="en-US"/>
        </a:p>
      </dgm:t>
    </dgm:pt>
    <dgm:pt modelId="{5B64A264-757A-48B5-AA8A-346FB05313E6}" type="pres">
      <dgm:prSet presAssocID="{38427E24-A939-4E38-878C-99980DBF0DE9}" presName="radial" presStyleCnt="0">
        <dgm:presLayoutVars>
          <dgm:animLvl val="ctr"/>
        </dgm:presLayoutVars>
      </dgm:prSet>
      <dgm:spPr/>
    </dgm:pt>
    <dgm:pt modelId="{91DCA61C-68C0-4879-B9EC-FEBDD89C5DA6}" type="pres">
      <dgm:prSet presAssocID="{94DDCD83-FB71-41A5-945E-68B533B29B03}" presName="centerShape" presStyleLbl="vennNode1" presStyleIdx="0" presStyleCnt="3"/>
      <dgm:spPr/>
      <dgm:t>
        <a:bodyPr/>
        <a:lstStyle/>
        <a:p>
          <a:endParaRPr lang="en-US"/>
        </a:p>
      </dgm:t>
    </dgm:pt>
    <dgm:pt modelId="{DA0CD2BE-6562-4BBC-8CB2-18BB38545898}" type="pres">
      <dgm:prSet presAssocID="{54C160C0-EADE-4945-B52D-65623585A041}" presName="node" presStyleLbl="vennNode1" presStyleIdx="1" presStyleCnt="3" custScaleX="121690" custScaleY="145533" custRadScaleRad="65264" custRadScaleInc="-2534">
        <dgm:presLayoutVars>
          <dgm:bulletEnabled val="1"/>
        </dgm:presLayoutVars>
      </dgm:prSet>
      <dgm:spPr/>
      <dgm:t>
        <a:bodyPr/>
        <a:lstStyle/>
        <a:p>
          <a:endParaRPr lang="en-US"/>
        </a:p>
      </dgm:t>
    </dgm:pt>
    <dgm:pt modelId="{558DC8D9-1638-40CE-9EB8-9E9F13E8731B}" type="pres">
      <dgm:prSet presAssocID="{0236946C-5034-4DAA-AF56-6751C92E11B6}" presName="node" presStyleLbl="vennNode1" presStyleIdx="2" presStyleCnt="3" custScaleX="121690" custScaleY="137500" custRadScaleRad="46052">
        <dgm:presLayoutVars>
          <dgm:bulletEnabled val="1"/>
        </dgm:presLayoutVars>
      </dgm:prSet>
      <dgm:spPr/>
      <dgm:t>
        <a:bodyPr/>
        <a:lstStyle/>
        <a:p>
          <a:endParaRPr lang="en-US"/>
        </a:p>
      </dgm:t>
    </dgm:pt>
  </dgm:ptLst>
  <dgm:cxnLst>
    <dgm:cxn modelId="{FA70B663-78F4-46DE-8EF4-44351EACAE43}" srcId="{94DDCD83-FB71-41A5-945E-68B533B29B03}" destId="{0236946C-5034-4DAA-AF56-6751C92E11B6}" srcOrd="1" destOrd="0" parTransId="{767711C9-4954-4738-8556-D09C5A0F4E33}" sibTransId="{FCA83ED2-4E77-4EE2-8DFB-4AC77FE50BEA}"/>
    <dgm:cxn modelId="{F5EFB405-B302-4AAD-A42D-888CCF52E04A}" type="presOf" srcId="{54C160C0-EADE-4945-B52D-65623585A041}" destId="{DA0CD2BE-6562-4BBC-8CB2-18BB38545898}" srcOrd="0" destOrd="0" presId="urn:microsoft.com/office/officeart/2005/8/layout/radial3"/>
    <dgm:cxn modelId="{9B6A7D6A-232A-4C86-9D58-0C904E7A545A}" type="presOf" srcId="{94DDCD83-FB71-41A5-945E-68B533B29B03}" destId="{91DCA61C-68C0-4879-B9EC-FEBDD89C5DA6}" srcOrd="0" destOrd="0" presId="urn:microsoft.com/office/officeart/2005/8/layout/radial3"/>
    <dgm:cxn modelId="{80255248-71EB-4AA4-AC4D-4611D5C2769E}" type="presOf" srcId="{0236946C-5034-4DAA-AF56-6751C92E11B6}" destId="{558DC8D9-1638-40CE-9EB8-9E9F13E8731B}" srcOrd="0" destOrd="0" presId="urn:microsoft.com/office/officeart/2005/8/layout/radial3"/>
    <dgm:cxn modelId="{2ED83019-AA11-4DB6-9CCA-5D8749DAC8F1}" type="presOf" srcId="{38427E24-A939-4E38-878C-99980DBF0DE9}" destId="{B3DB7E04-FCD6-4105-9240-797CF94E4DE5}" srcOrd="0" destOrd="0" presId="urn:microsoft.com/office/officeart/2005/8/layout/radial3"/>
    <dgm:cxn modelId="{B70B90A6-CFAB-45F0-9DAB-2E7337C20E71}" srcId="{94DDCD83-FB71-41A5-945E-68B533B29B03}" destId="{54C160C0-EADE-4945-B52D-65623585A041}" srcOrd="0" destOrd="0" parTransId="{AE6AE8DD-ABFF-4BD7-92EB-CA72EFD2BB15}" sibTransId="{BC6A52FE-D87F-4E55-9D46-87D95F76BA94}"/>
    <dgm:cxn modelId="{61E017A3-4284-41B3-8AFC-BF34E2DE26F6}" srcId="{38427E24-A939-4E38-878C-99980DBF0DE9}" destId="{94DDCD83-FB71-41A5-945E-68B533B29B03}" srcOrd="0" destOrd="0" parTransId="{EADA0167-5430-4E80-8017-CE2FA53AD7BC}" sibTransId="{FD864B54-6F40-44A5-ABAA-6086E97669FA}"/>
    <dgm:cxn modelId="{9261C586-0714-45D0-8E76-6915B99992D7}" type="presParOf" srcId="{B3DB7E04-FCD6-4105-9240-797CF94E4DE5}" destId="{5B64A264-757A-48B5-AA8A-346FB05313E6}" srcOrd="0" destOrd="0" presId="urn:microsoft.com/office/officeart/2005/8/layout/radial3"/>
    <dgm:cxn modelId="{DF9788F3-B53A-4598-9B0B-69F9C674C6D8}" type="presParOf" srcId="{5B64A264-757A-48B5-AA8A-346FB05313E6}" destId="{91DCA61C-68C0-4879-B9EC-FEBDD89C5DA6}" srcOrd="0" destOrd="0" presId="urn:microsoft.com/office/officeart/2005/8/layout/radial3"/>
    <dgm:cxn modelId="{34DF1AA3-CFC0-4625-AF74-45DC20EC6AB4}" type="presParOf" srcId="{5B64A264-757A-48B5-AA8A-346FB05313E6}" destId="{DA0CD2BE-6562-4BBC-8CB2-18BB38545898}" srcOrd="1" destOrd="0" presId="urn:microsoft.com/office/officeart/2005/8/layout/radial3"/>
    <dgm:cxn modelId="{B9BD538F-B016-4F9B-AC22-08EFE85F2049}" type="presParOf" srcId="{5B64A264-757A-48B5-AA8A-346FB05313E6}" destId="{558DC8D9-1638-40CE-9EB8-9E9F13E8731B}" srcOrd="2"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C55317-6135-4927-AB48-0DFDB321E71B}"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0C7C456D-84A2-486F-8311-61E64C52531F}">
      <dgm:prSet phldrT="[Text]"/>
      <dgm:spPr/>
      <dgm:t>
        <a:bodyPr/>
        <a:lstStyle/>
        <a:p>
          <a:r>
            <a:rPr lang="en-US" dirty="0" smtClean="0"/>
            <a:t>Supervisor</a:t>
          </a:r>
          <a:endParaRPr lang="en-US" dirty="0"/>
        </a:p>
      </dgm:t>
    </dgm:pt>
    <dgm:pt modelId="{51227C96-6D32-493C-8EB8-D305F05F7B0A}" type="parTrans" cxnId="{D11D73FE-7F3E-4D08-9675-DB8E55F021BA}">
      <dgm:prSet/>
      <dgm:spPr/>
      <dgm:t>
        <a:bodyPr/>
        <a:lstStyle/>
        <a:p>
          <a:endParaRPr lang="en-US"/>
        </a:p>
      </dgm:t>
    </dgm:pt>
    <dgm:pt modelId="{AF81AB6A-365A-4044-BBBD-9031D797AF29}" type="sibTrans" cxnId="{D11D73FE-7F3E-4D08-9675-DB8E55F021BA}">
      <dgm:prSet/>
      <dgm:spPr/>
      <dgm:t>
        <a:bodyPr/>
        <a:lstStyle/>
        <a:p>
          <a:endParaRPr lang="en-US"/>
        </a:p>
      </dgm:t>
    </dgm:pt>
    <dgm:pt modelId="{E8827551-E9E0-4750-B87E-6FB7D07046E7}">
      <dgm:prSet phldrT="[Text]"/>
      <dgm:spPr/>
      <dgm:t>
        <a:bodyPr/>
        <a:lstStyle/>
        <a:p>
          <a:r>
            <a:rPr lang="en-US" dirty="0" smtClean="0"/>
            <a:t>Supervisee</a:t>
          </a:r>
          <a:endParaRPr lang="en-US" dirty="0"/>
        </a:p>
      </dgm:t>
    </dgm:pt>
    <dgm:pt modelId="{B676D266-BDEB-4650-96D7-5127BB535167}" type="parTrans" cxnId="{AEA63AB3-BD4F-4252-97D6-46088D567B3A}">
      <dgm:prSet/>
      <dgm:spPr/>
      <dgm:t>
        <a:bodyPr/>
        <a:lstStyle/>
        <a:p>
          <a:endParaRPr lang="en-US"/>
        </a:p>
      </dgm:t>
    </dgm:pt>
    <dgm:pt modelId="{037726A0-AACA-4F8B-B98E-249F2963B05A}" type="sibTrans" cxnId="{AEA63AB3-BD4F-4252-97D6-46088D567B3A}">
      <dgm:prSet/>
      <dgm:spPr/>
      <dgm:t>
        <a:bodyPr/>
        <a:lstStyle/>
        <a:p>
          <a:endParaRPr lang="en-US"/>
        </a:p>
      </dgm:t>
    </dgm:pt>
    <dgm:pt modelId="{3FF405E9-17C0-4238-AA0F-801A87087A4F}">
      <dgm:prSet phldrT="[Text]"/>
      <dgm:spPr/>
      <dgm:t>
        <a:bodyPr/>
        <a:lstStyle/>
        <a:p>
          <a:r>
            <a:rPr lang="en-US" dirty="0" smtClean="0"/>
            <a:t>Client</a:t>
          </a:r>
          <a:endParaRPr lang="en-US" dirty="0"/>
        </a:p>
      </dgm:t>
    </dgm:pt>
    <dgm:pt modelId="{DA21D5F3-E1D8-4D1E-8078-BB6DEE5C72B4}" type="parTrans" cxnId="{E2F677A3-10E9-4D9C-910C-CFF17D0A2D8A}">
      <dgm:prSet/>
      <dgm:spPr/>
      <dgm:t>
        <a:bodyPr/>
        <a:lstStyle/>
        <a:p>
          <a:endParaRPr lang="en-US"/>
        </a:p>
      </dgm:t>
    </dgm:pt>
    <dgm:pt modelId="{74032D7E-6142-4383-80E7-879BA7ED5705}" type="sibTrans" cxnId="{E2F677A3-10E9-4D9C-910C-CFF17D0A2D8A}">
      <dgm:prSet/>
      <dgm:spPr/>
      <dgm:t>
        <a:bodyPr/>
        <a:lstStyle/>
        <a:p>
          <a:endParaRPr lang="en-US"/>
        </a:p>
      </dgm:t>
    </dgm:pt>
    <dgm:pt modelId="{714277CC-F894-47E1-B859-A7A8BDE04B4F}" type="pres">
      <dgm:prSet presAssocID="{CEC55317-6135-4927-AB48-0DFDB321E71B}" presName="Name0" presStyleCnt="0">
        <dgm:presLayoutVars>
          <dgm:dir/>
          <dgm:resizeHandles val="exact"/>
        </dgm:presLayoutVars>
      </dgm:prSet>
      <dgm:spPr/>
      <dgm:t>
        <a:bodyPr/>
        <a:lstStyle/>
        <a:p>
          <a:endParaRPr lang="en-US"/>
        </a:p>
      </dgm:t>
    </dgm:pt>
    <dgm:pt modelId="{353C37F1-EDEE-4E48-85EB-DB2E37463DA7}" type="pres">
      <dgm:prSet presAssocID="{0C7C456D-84A2-486F-8311-61E64C52531F}" presName="node" presStyleLbl="node1" presStyleIdx="0" presStyleCnt="3" custRadScaleRad="85601" custRadScaleInc="-10754">
        <dgm:presLayoutVars>
          <dgm:bulletEnabled val="1"/>
        </dgm:presLayoutVars>
      </dgm:prSet>
      <dgm:spPr/>
      <dgm:t>
        <a:bodyPr/>
        <a:lstStyle/>
        <a:p>
          <a:endParaRPr lang="en-US"/>
        </a:p>
      </dgm:t>
    </dgm:pt>
    <dgm:pt modelId="{663F6429-F00C-43A4-964A-3A36BC39B902}" type="pres">
      <dgm:prSet presAssocID="{AF81AB6A-365A-4044-BBBD-9031D797AF29}" presName="sibTrans" presStyleLbl="sibTrans2D1" presStyleIdx="0" presStyleCnt="3"/>
      <dgm:spPr/>
      <dgm:t>
        <a:bodyPr/>
        <a:lstStyle/>
        <a:p>
          <a:endParaRPr lang="en-US"/>
        </a:p>
      </dgm:t>
    </dgm:pt>
    <dgm:pt modelId="{D23C4ED0-09EC-40A9-AE52-B3C78FD49D5C}" type="pres">
      <dgm:prSet presAssocID="{AF81AB6A-365A-4044-BBBD-9031D797AF29}" presName="connectorText" presStyleLbl="sibTrans2D1" presStyleIdx="0" presStyleCnt="3"/>
      <dgm:spPr/>
      <dgm:t>
        <a:bodyPr/>
        <a:lstStyle/>
        <a:p>
          <a:endParaRPr lang="en-US"/>
        </a:p>
      </dgm:t>
    </dgm:pt>
    <dgm:pt modelId="{4E177B71-8025-4F1E-9F57-0BDBADD8C044}" type="pres">
      <dgm:prSet presAssocID="{E8827551-E9E0-4750-B87E-6FB7D07046E7}" presName="node" presStyleLbl="node1" presStyleIdx="1" presStyleCnt="3">
        <dgm:presLayoutVars>
          <dgm:bulletEnabled val="1"/>
        </dgm:presLayoutVars>
      </dgm:prSet>
      <dgm:spPr/>
      <dgm:t>
        <a:bodyPr/>
        <a:lstStyle/>
        <a:p>
          <a:endParaRPr lang="en-US"/>
        </a:p>
      </dgm:t>
    </dgm:pt>
    <dgm:pt modelId="{0F52164B-F7B9-4C2D-921E-219EB67024E0}" type="pres">
      <dgm:prSet presAssocID="{037726A0-AACA-4F8B-B98E-249F2963B05A}" presName="sibTrans" presStyleLbl="sibTrans2D1" presStyleIdx="1" presStyleCnt="3"/>
      <dgm:spPr/>
      <dgm:t>
        <a:bodyPr/>
        <a:lstStyle/>
        <a:p>
          <a:endParaRPr lang="en-US"/>
        </a:p>
      </dgm:t>
    </dgm:pt>
    <dgm:pt modelId="{AAA76847-D298-4A1E-A2EF-033CA3E2EC09}" type="pres">
      <dgm:prSet presAssocID="{037726A0-AACA-4F8B-B98E-249F2963B05A}" presName="connectorText" presStyleLbl="sibTrans2D1" presStyleIdx="1" presStyleCnt="3"/>
      <dgm:spPr/>
      <dgm:t>
        <a:bodyPr/>
        <a:lstStyle/>
        <a:p>
          <a:endParaRPr lang="en-US"/>
        </a:p>
      </dgm:t>
    </dgm:pt>
    <dgm:pt modelId="{B6666FFA-4342-4386-A854-60C4CA96144C}" type="pres">
      <dgm:prSet presAssocID="{3FF405E9-17C0-4238-AA0F-801A87087A4F}" presName="node" presStyleLbl="node1" presStyleIdx="2" presStyleCnt="3">
        <dgm:presLayoutVars>
          <dgm:bulletEnabled val="1"/>
        </dgm:presLayoutVars>
      </dgm:prSet>
      <dgm:spPr/>
      <dgm:t>
        <a:bodyPr/>
        <a:lstStyle/>
        <a:p>
          <a:endParaRPr lang="en-US"/>
        </a:p>
      </dgm:t>
    </dgm:pt>
    <dgm:pt modelId="{9BB60E95-C795-4B64-8026-46B328B3E42F}" type="pres">
      <dgm:prSet presAssocID="{74032D7E-6142-4383-80E7-879BA7ED5705}" presName="sibTrans" presStyleLbl="sibTrans2D1" presStyleIdx="2" presStyleCnt="3"/>
      <dgm:spPr/>
      <dgm:t>
        <a:bodyPr/>
        <a:lstStyle/>
        <a:p>
          <a:endParaRPr lang="en-US"/>
        </a:p>
      </dgm:t>
    </dgm:pt>
    <dgm:pt modelId="{13BE3081-37C0-43E7-A310-5396A9E24882}" type="pres">
      <dgm:prSet presAssocID="{74032D7E-6142-4383-80E7-879BA7ED5705}" presName="connectorText" presStyleLbl="sibTrans2D1" presStyleIdx="2" presStyleCnt="3"/>
      <dgm:spPr/>
      <dgm:t>
        <a:bodyPr/>
        <a:lstStyle/>
        <a:p>
          <a:endParaRPr lang="en-US"/>
        </a:p>
      </dgm:t>
    </dgm:pt>
  </dgm:ptLst>
  <dgm:cxnLst>
    <dgm:cxn modelId="{E2F677A3-10E9-4D9C-910C-CFF17D0A2D8A}" srcId="{CEC55317-6135-4927-AB48-0DFDB321E71B}" destId="{3FF405E9-17C0-4238-AA0F-801A87087A4F}" srcOrd="2" destOrd="0" parTransId="{DA21D5F3-E1D8-4D1E-8078-BB6DEE5C72B4}" sibTransId="{74032D7E-6142-4383-80E7-879BA7ED5705}"/>
    <dgm:cxn modelId="{C5BE2AC0-24DD-48E7-B7F7-BBA080F62A1F}" type="presOf" srcId="{E8827551-E9E0-4750-B87E-6FB7D07046E7}" destId="{4E177B71-8025-4F1E-9F57-0BDBADD8C044}" srcOrd="0" destOrd="0" presId="urn:microsoft.com/office/officeart/2005/8/layout/cycle7"/>
    <dgm:cxn modelId="{9B566FED-1986-4EF2-8456-7FC26F696A63}" type="presOf" srcId="{74032D7E-6142-4383-80E7-879BA7ED5705}" destId="{13BE3081-37C0-43E7-A310-5396A9E24882}" srcOrd="1" destOrd="0" presId="urn:microsoft.com/office/officeart/2005/8/layout/cycle7"/>
    <dgm:cxn modelId="{25D1B83D-B7F6-4109-BD95-E1748C2928EC}" type="presOf" srcId="{CEC55317-6135-4927-AB48-0DFDB321E71B}" destId="{714277CC-F894-47E1-B859-A7A8BDE04B4F}" srcOrd="0" destOrd="0" presId="urn:microsoft.com/office/officeart/2005/8/layout/cycle7"/>
    <dgm:cxn modelId="{D11D73FE-7F3E-4D08-9675-DB8E55F021BA}" srcId="{CEC55317-6135-4927-AB48-0DFDB321E71B}" destId="{0C7C456D-84A2-486F-8311-61E64C52531F}" srcOrd="0" destOrd="0" parTransId="{51227C96-6D32-493C-8EB8-D305F05F7B0A}" sibTransId="{AF81AB6A-365A-4044-BBBD-9031D797AF29}"/>
    <dgm:cxn modelId="{263845DB-086F-4BFE-8A82-A1CAD4088A64}" type="presOf" srcId="{0C7C456D-84A2-486F-8311-61E64C52531F}" destId="{353C37F1-EDEE-4E48-85EB-DB2E37463DA7}" srcOrd="0" destOrd="0" presId="urn:microsoft.com/office/officeart/2005/8/layout/cycle7"/>
    <dgm:cxn modelId="{AEA63AB3-BD4F-4252-97D6-46088D567B3A}" srcId="{CEC55317-6135-4927-AB48-0DFDB321E71B}" destId="{E8827551-E9E0-4750-B87E-6FB7D07046E7}" srcOrd="1" destOrd="0" parTransId="{B676D266-BDEB-4650-96D7-5127BB535167}" sibTransId="{037726A0-AACA-4F8B-B98E-249F2963B05A}"/>
    <dgm:cxn modelId="{0A264294-5470-4125-A58B-9C3999053FFD}" type="presOf" srcId="{74032D7E-6142-4383-80E7-879BA7ED5705}" destId="{9BB60E95-C795-4B64-8026-46B328B3E42F}" srcOrd="0" destOrd="0" presId="urn:microsoft.com/office/officeart/2005/8/layout/cycle7"/>
    <dgm:cxn modelId="{4F7DD70C-A042-4A97-A3FD-17790ABFE776}" type="presOf" srcId="{037726A0-AACA-4F8B-B98E-249F2963B05A}" destId="{0F52164B-F7B9-4C2D-921E-219EB67024E0}" srcOrd="0" destOrd="0" presId="urn:microsoft.com/office/officeart/2005/8/layout/cycle7"/>
    <dgm:cxn modelId="{FF4F162A-F256-4975-A7A2-40135922232E}" type="presOf" srcId="{AF81AB6A-365A-4044-BBBD-9031D797AF29}" destId="{D23C4ED0-09EC-40A9-AE52-B3C78FD49D5C}" srcOrd="1" destOrd="0" presId="urn:microsoft.com/office/officeart/2005/8/layout/cycle7"/>
    <dgm:cxn modelId="{92D7D18A-5ABA-486D-8D17-6EA1387D5E50}" type="presOf" srcId="{AF81AB6A-365A-4044-BBBD-9031D797AF29}" destId="{663F6429-F00C-43A4-964A-3A36BC39B902}" srcOrd="0" destOrd="0" presId="urn:microsoft.com/office/officeart/2005/8/layout/cycle7"/>
    <dgm:cxn modelId="{C5E4754B-F12A-4947-8C49-AB78C181748B}" type="presOf" srcId="{037726A0-AACA-4F8B-B98E-249F2963B05A}" destId="{AAA76847-D298-4A1E-A2EF-033CA3E2EC09}" srcOrd="1" destOrd="0" presId="urn:microsoft.com/office/officeart/2005/8/layout/cycle7"/>
    <dgm:cxn modelId="{F20D950E-C153-417A-A9CB-D1DA21AB5123}" type="presOf" srcId="{3FF405E9-17C0-4238-AA0F-801A87087A4F}" destId="{B6666FFA-4342-4386-A854-60C4CA96144C}" srcOrd="0" destOrd="0" presId="urn:microsoft.com/office/officeart/2005/8/layout/cycle7"/>
    <dgm:cxn modelId="{AD1A374F-B7A3-41D6-9D39-5C4EC45D1E11}" type="presParOf" srcId="{714277CC-F894-47E1-B859-A7A8BDE04B4F}" destId="{353C37F1-EDEE-4E48-85EB-DB2E37463DA7}" srcOrd="0" destOrd="0" presId="urn:microsoft.com/office/officeart/2005/8/layout/cycle7"/>
    <dgm:cxn modelId="{0C1AA33D-AE66-49A6-A811-D0588A321BC4}" type="presParOf" srcId="{714277CC-F894-47E1-B859-A7A8BDE04B4F}" destId="{663F6429-F00C-43A4-964A-3A36BC39B902}" srcOrd="1" destOrd="0" presId="urn:microsoft.com/office/officeart/2005/8/layout/cycle7"/>
    <dgm:cxn modelId="{6B4BEFFC-083D-4AEF-B055-0CAFC438D21B}" type="presParOf" srcId="{663F6429-F00C-43A4-964A-3A36BC39B902}" destId="{D23C4ED0-09EC-40A9-AE52-B3C78FD49D5C}" srcOrd="0" destOrd="0" presId="urn:microsoft.com/office/officeart/2005/8/layout/cycle7"/>
    <dgm:cxn modelId="{673826F3-DFB2-48FA-A5EF-A93B5E30CE43}" type="presParOf" srcId="{714277CC-F894-47E1-B859-A7A8BDE04B4F}" destId="{4E177B71-8025-4F1E-9F57-0BDBADD8C044}" srcOrd="2" destOrd="0" presId="urn:microsoft.com/office/officeart/2005/8/layout/cycle7"/>
    <dgm:cxn modelId="{F87F3DBD-1C32-4FE4-B445-854970A64E8E}" type="presParOf" srcId="{714277CC-F894-47E1-B859-A7A8BDE04B4F}" destId="{0F52164B-F7B9-4C2D-921E-219EB67024E0}" srcOrd="3" destOrd="0" presId="urn:microsoft.com/office/officeart/2005/8/layout/cycle7"/>
    <dgm:cxn modelId="{6EBE75D5-6C8A-4AA9-AED9-1D45FA38E6C3}" type="presParOf" srcId="{0F52164B-F7B9-4C2D-921E-219EB67024E0}" destId="{AAA76847-D298-4A1E-A2EF-033CA3E2EC09}" srcOrd="0" destOrd="0" presId="urn:microsoft.com/office/officeart/2005/8/layout/cycle7"/>
    <dgm:cxn modelId="{2E2E1BE1-1C7A-4AED-97B8-BAB33C4CD58A}" type="presParOf" srcId="{714277CC-F894-47E1-B859-A7A8BDE04B4F}" destId="{B6666FFA-4342-4386-A854-60C4CA96144C}" srcOrd="4" destOrd="0" presId="urn:microsoft.com/office/officeart/2005/8/layout/cycle7"/>
    <dgm:cxn modelId="{B5ED5754-8863-4EE4-88FB-83E577F8D4A2}" type="presParOf" srcId="{714277CC-F894-47E1-B859-A7A8BDE04B4F}" destId="{9BB60E95-C795-4B64-8026-46B328B3E42F}" srcOrd="5" destOrd="0" presId="urn:microsoft.com/office/officeart/2005/8/layout/cycle7"/>
    <dgm:cxn modelId="{F6131391-B85B-4C94-A2A3-69E9AFA5D401}" type="presParOf" srcId="{9BB60E95-C795-4B64-8026-46B328B3E42F}" destId="{13BE3081-37C0-43E7-A310-5396A9E24882}"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47D4D1-E5AC-479E-AC9F-35A5361D86A5}">
      <dsp:nvSpPr>
        <dsp:cNvPr id="0" name=""/>
        <dsp:cNvSpPr/>
      </dsp:nvSpPr>
      <dsp:spPr>
        <a:xfrm>
          <a:off x="0" y="3234852"/>
          <a:ext cx="8382000" cy="106175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AGREED UPON TASKS</a:t>
          </a:r>
          <a:endParaRPr lang="en-US" sz="2100" kern="1200" dirty="0"/>
        </a:p>
      </dsp:txBody>
      <dsp:txXfrm>
        <a:off x="0" y="3234852"/>
        <a:ext cx="8382000" cy="573345"/>
      </dsp:txXfrm>
    </dsp:sp>
    <dsp:sp modelId="{CE97A7F3-4D56-4170-B0D5-3D52C8F453FC}">
      <dsp:nvSpPr>
        <dsp:cNvPr id="0" name=""/>
        <dsp:cNvSpPr/>
      </dsp:nvSpPr>
      <dsp:spPr>
        <a:xfrm>
          <a:off x="0" y="3786963"/>
          <a:ext cx="4191000" cy="48840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t>BOND</a:t>
          </a:r>
          <a:endParaRPr lang="en-US" sz="2000" kern="1200" dirty="0"/>
        </a:p>
      </dsp:txBody>
      <dsp:txXfrm>
        <a:off x="0" y="3786963"/>
        <a:ext cx="4191000" cy="488405"/>
      </dsp:txXfrm>
    </dsp:sp>
    <dsp:sp modelId="{5D282A8B-313E-438F-A21A-890315E8EA38}">
      <dsp:nvSpPr>
        <dsp:cNvPr id="0" name=""/>
        <dsp:cNvSpPr/>
      </dsp:nvSpPr>
      <dsp:spPr>
        <a:xfrm>
          <a:off x="4191000" y="3786963"/>
          <a:ext cx="4191000" cy="48840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t>BOND</a:t>
          </a:r>
          <a:endParaRPr lang="en-US" sz="2000" kern="1200" dirty="0"/>
        </a:p>
      </dsp:txBody>
      <dsp:txXfrm>
        <a:off x="4191000" y="3786963"/>
        <a:ext cx="4191000" cy="488405"/>
      </dsp:txXfrm>
    </dsp:sp>
    <dsp:sp modelId="{B985D912-00C1-4C83-BDF3-B144E73B52D3}">
      <dsp:nvSpPr>
        <dsp:cNvPr id="0" name=""/>
        <dsp:cNvSpPr/>
      </dsp:nvSpPr>
      <dsp:spPr>
        <a:xfrm rot="10800000">
          <a:off x="0" y="1617806"/>
          <a:ext cx="8382000" cy="1632972"/>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AGREED UPON GOALS</a:t>
          </a:r>
          <a:endParaRPr lang="en-US" sz="2100" kern="1200" dirty="0"/>
        </a:p>
      </dsp:txBody>
      <dsp:txXfrm rot="-10800000">
        <a:off x="0" y="1617806"/>
        <a:ext cx="8382000" cy="573173"/>
      </dsp:txXfrm>
    </dsp:sp>
    <dsp:sp modelId="{E000B5D7-545D-4E13-887C-4923BE61D323}">
      <dsp:nvSpPr>
        <dsp:cNvPr id="0" name=""/>
        <dsp:cNvSpPr/>
      </dsp:nvSpPr>
      <dsp:spPr>
        <a:xfrm>
          <a:off x="0" y="2190979"/>
          <a:ext cx="4191000" cy="488258"/>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t>Supervisee Conceptualization of Task</a:t>
          </a:r>
          <a:endParaRPr lang="en-US" sz="2000" kern="1200" dirty="0"/>
        </a:p>
      </dsp:txBody>
      <dsp:txXfrm>
        <a:off x="0" y="2190979"/>
        <a:ext cx="4191000" cy="488258"/>
      </dsp:txXfrm>
    </dsp:sp>
    <dsp:sp modelId="{30B8E0EA-D4CA-4510-A683-EA6D79DDDA3E}">
      <dsp:nvSpPr>
        <dsp:cNvPr id="0" name=""/>
        <dsp:cNvSpPr/>
      </dsp:nvSpPr>
      <dsp:spPr>
        <a:xfrm>
          <a:off x="4191000" y="2190979"/>
          <a:ext cx="4191000" cy="488258"/>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t>Supervisor Conceptualization of Task</a:t>
          </a:r>
          <a:endParaRPr lang="en-US" sz="2000" kern="1200" dirty="0"/>
        </a:p>
      </dsp:txBody>
      <dsp:txXfrm>
        <a:off x="4191000" y="2190979"/>
        <a:ext cx="4191000" cy="488258"/>
      </dsp:txXfrm>
    </dsp:sp>
    <dsp:sp modelId="{42C65577-A029-46AF-965D-C43F1AA7724C}">
      <dsp:nvSpPr>
        <dsp:cNvPr id="0" name=""/>
        <dsp:cNvSpPr/>
      </dsp:nvSpPr>
      <dsp:spPr>
        <a:xfrm rot="10800000">
          <a:off x="0" y="759"/>
          <a:ext cx="8382000" cy="1632972"/>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BOND</a:t>
          </a:r>
          <a:endParaRPr lang="en-US" sz="2100" kern="1200" dirty="0"/>
        </a:p>
      </dsp:txBody>
      <dsp:txXfrm rot="-10800000">
        <a:off x="0" y="759"/>
        <a:ext cx="8382000" cy="573173"/>
      </dsp:txXfrm>
    </dsp:sp>
    <dsp:sp modelId="{C1DB6AE4-91B7-4487-A0DD-7E5548C552B4}">
      <dsp:nvSpPr>
        <dsp:cNvPr id="0" name=""/>
        <dsp:cNvSpPr/>
      </dsp:nvSpPr>
      <dsp:spPr>
        <a:xfrm>
          <a:off x="0" y="573933"/>
          <a:ext cx="4191000" cy="488258"/>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t>Supervisee Goal	</a:t>
          </a:r>
          <a:endParaRPr lang="en-US" sz="2000" kern="1200" dirty="0"/>
        </a:p>
      </dsp:txBody>
      <dsp:txXfrm>
        <a:off x="0" y="573933"/>
        <a:ext cx="4191000" cy="488258"/>
      </dsp:txXfrm>
    </dsp:sp>
    <dsp:sp modelId="{6C1DCA6E-E0D3-4BA2-8F8B-83D785C61647}">
      <dsp:nvSpPr>
        <dsp:cNvPr id="0" name=""/>
        <dsp:cNvSpPr/>
      </dsp:nvSpPr>
      <dsp:spPr>
        <a:xfrm>
          <a:off x="4191000" y="573933"/>
          <a:ext cx="4191000" cy="488258"/>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t>Supervisor Goal</a:t>
          </a:r>
          <a:endParaRPr lang="en-US" sz="2000" kern="1200" dirty="0"/>
        </a:p>
      </dsp:txBody>
      <dsp:txXfrm>
        <a:off x="4191000" y="573933"/>
        <a:ext cx="4191000" cy="4882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DCA61C-68C0-4879-B9EC-FEBDD89C5DA6}">
      <dsp:nvSpPr>
        <dsp:cNvPr id="0" name=""/>
        <dsp:cNvSpPr/>
      </dsp:nvSpPr>
      <dsp:spPr>
        <a:xfrm>
          <a:off x="1810165" y="1144022"/>
          <a:ext cx="2780468" cy="2780468"/>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t>Adventure</a:t>
          </a:r>
          <a:endParaRPr lang="en-US" sz="2900" kern="1200" dirty="0"/>
        </a:p>
      </dsp:txBody>
      <dsp:txXfrm>
        <a:off x="2217355" y="1551212"/>
        <a:ext cx="1966088" cy="1966088"/>
      </dsp:txXfrm>
    </dsp:sp>
    <dsp:sp modelId="{DA0CD2BE-6562-4BBC-8CB2-18BB38545898}">
      <dsp:nvSpPr>
        <dsp:cNvPr id="0" name=""/>
        <dsp:cNvSpPr/>
      </dsp:nvSpPr>
      <dsp:spPr>
        <a:xfrm>
          <a:off x="2260534" y="344623"/>
          <a:ext cx="1691775" cy="2023249"/>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Supervision</a:t>
          </a:r>
          <a:endParaRPr lang="en-US" sz="1600" kern="1200" dirty="0"/>
        </a:p>
      </dsp:txBody>
      <dsp:txXfrm>
        <a:off x="2508289" y="640921"/>
        <a:ext cx="1196265" cy="1430653"/>
      </dsp:txXfrm>
    </dsp:sp>
    <dsp:sp modelId="{558DC8D9-1638-40CE-9EB8-9E9F13E8731B}">
      <dsp:nvSpPr>
        <dsp:cNvPr id="0" name=""/>
        <dsp:cNvSpPr/>
      </dsp:nvSpPr>
      <dsp:spPr>
        <a:xfrm>
          <a:off x="2354512" y="2412345"/>
          <a:ext cx="1691775" cy="1911571"/>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Counseling</a:t>
          </a:r>
          <a:endParaRPr lang="en-US" sz="1600" kern="1200" dirty="0"/>
        </a:p>
      </dsp:txBody>
      <dsp:txXfrm>
        <a:off x="2602267" y="2692288"/>
        <a:ext cx="1196265" cy="13516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3C37F1-EDEE-4E48-85EB-DB2E37463DA7}">
      <dsp:nvSpPr>
        <dsp:cNvPr id="0" name=""/>
        <dsp:cNvSpPr/>
      </dsp:nvSpPr>
      <dsp:spPr>
        <a:xfrm>
          <a:off x="1371601" y="380991"/>
          <a:ext cx="1867048" cy="93352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Supervisor</a:t>
          </a:r>
          <a:endParaRPr lang="en-US" sz="2800" kern="1200" dirty="0"/>
        </a:p>
      </dsp:txBody>
      <dsp:txXfrm>
        <a:off x="1398943" y="408333"/>
        <a:ext cx="1812364" cy="878840"/>
      </dsp:txXfrm>
    </dsp:sp>
    <dsp:sp modelId="{663F6429-F00C-43A4-964A-3A36BC39B902}">
      <dsp:nvSpPr>
        <dsp:cNvPr id="0" name=""/>
        <dsp:cNvSpPr/>
      </dsp:nvSpPr>
      <dsp:spPr>
        <a:xfrm rot="3271929">
          <a:off x="2674785" y="1887422"/>
          <a:ext cx="974878" cy="3267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2772805" y="1952769"/>
        <a:ext cx="778838" cy="196039"/>
      </dsp:txXfrm>
    </dsp:sp>
    <dsp:sp modelId="{4E177B71-8025-4F1E-9F57-0BDBADD8C044}">
      <dsp:nvSpPr>
        <dsp:cNvPr id="0" name=""/>
        <dsp:cNvSpPr/>
      </dsp:nvSpPr>
      <dsp:spPr>
        <a:xfrm>
          <a:off x="3085798" y="2787061"/>
          <a:ext cx="1867048" cy="93352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Supervisee</a:t>
          </a:r>
          <a:endParaRPr lang="en-US" sz="2800" kern="1200" dirty="0"/>
        </a:p>
      </dsp:txBody>
      <dsp:txXfrm>
        <a:off x="3113140" y="2814403"/>
        <a:ext cx="1812364" cy="878840"/>
      </dsp:txXfrm>
    </dsp:sp>
    <dsp:sp modelId="{0F52164B-F7B9-4C2D-921E-219EB67024E0}">
      <dsp:nvSpPr>
        <dsp:cNvPr id="0" name=""/>
        <dsp:cNvSpPr/>
      </dsp:nvSpPr>
      <dsp:spPr>
        <a:xfrm rot="10800000">
          <a:off x="1989060" y="3090457"/>
          <a:ext cx="974878" cy="3267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2087080" y="3155804"/>
        <a:ext cx="778838" cy="196039"/>
      </dsp:txXfrm>
    </dsp:sp>
    <dsp:sp modelId="{B6666FFA-4342-4386-A854-60C4CA96144C}">
      <dsp:nvSpPr>
        <dsp:cNvPr id="0" name=""/>
        <dsp:cNvSpPr/>
      </dsp:nvSpPr>
      <dsp:spPr>
        <a:xfrm>
          <a:off x="152" y="2787061"/>
          <a:ext cx="1867048" cy="93352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Client</a:t>
          </a:r>
          <a:endParaRPr lang="en-US" sz="2800" kern="1200" dirty="0"/>
        </a:p>
      </dsp:txBody>
      <dsp:txXfrm>
        <a:off x="27494" y="2814403"/>
        <a:ext cx="1812364" cy="878840"/>
      </dsp:txXfrm>
    </dsp:sp>
    <dsp:sp modelId="{9BB60E95-C795-4B64-8026-46B328B3E42F}">
      <dsp:nvSpPr>
        <dsp:cNvPr id="0" name=""/>
        <dsp:cNvSpPr/>
      </dsp:nvSpPr>
      <dsp:spPr>
        <a:xfrm rot="17980977">
          <a:off x="1131962" y="1887422"/>
          <a:ext cx="974878" cy="3267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1229982" y="1952769"/>
        <a:ext cx="778838" cy="196039"/>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5675C6D5-C6F1-4832-A5D6-F295E825D45F}" type="datetimeFigureOut">
              <a:rPr lang="en-US" smtClean="0"/>
              <a:t>4/1/2017</a:t>
            </a:fld>
            <a:endParaRPr lang="en-US"/>
          </a:p>
        </p:txBody>
      </p:sp>
      <p:sp>
        <p:nvSpPr>
          <p:cNvPr id="5" name="Footer Placeholder 4"/>
          <p:cNvSpPr>
            <a:spLocks noGrp="1"/>
          </p:cNvSpPr>
          <p:nvPr>
            <p:ph type="ftr" sz="quarter" idx="11"/>
          </p:nvPr>
        </p:nvSpPr>
        <p:spPr>
          <a:xfrm>
            <a:off x="1900237" y="5410202"/>
            <a:ext cx="3843665" cy="365125"/>
          </a:xfrm>
        </p:spPr>
        <p:txBody>
          <a:bodyPr/>
          <a:lstStyle/>
          <a:p>
            <a:endParaRPr lang="en-US"/>
          </a:p>
        </p:txBody>
      </p:sp>
      <p:sp>
        <p:nvSpPr>
          <p:cNvPr id="6" name="Slide Number Placeholder 5"/>
          <p:cNvSpPr>
            <a:spLocks noGrp="1"/>
          </p:cNvSpPr>
          <p:nvPr>
            <p:ph type="sldNum" sz="quarter" idx="12"/>
          </p:nvPr>
        </p:nvSpPr>
        <p:spPr>
          <a:xfrm>
            <a:off x="7915603" y="5410200"/>
            <a:ext cx="578317" cy="365125"/>
          </a:xfrm>
        </p:spPr>
        <p:txBody>
          <a:bodyPr/>
          <a:lstStyle/>
          <a:p>
            <a:fld id="{154C85C3-07D6-4EB3-AF72-D1B6F8BF4835}" type="slidenum">
              <a:rPr lang="en-US" smtClean="0"/>
              <a:t>‹#›</a:t>
            </a:fld>
            <a:endParaRPr lang="en-US"/>
          </a:p>
        </p:txBody>
      </p:sp>
    </p:spTree>
    <p:extLst>
      <p:ext uri="{BB962C8B-B14F-4D97-AF65-F5344CB8AC3E}">
        <p14:creationId xmlns:p14="http://schemas.microsoft.com/office/powerpoint/2010/main" val="3879637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75C6D5-C6F1-4832-A5D6-F295E825D45F}" type="datetimeFigureOut">
              <a:rPr lang="en-US" smtClean="0"/>
              <a:t>4/1/2017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C85C3-07D6-4EB3-AF72-D1B6F8BF4835}" type="slidenum">
              <a:rPr lang="en-US" smtClean="0"/>
              <a:t>‹#›</a:t>
            </a:fld>
            <a:endParaRPr lang="en-US"/>
          </a:p>
        </p:txBody>
      </p:sp>
    </p:spTree>
    <p:extLst>
      <p:ext uri="{BB962C8B-B14F-4D97-AF65-F5344CB8AC3E}">
        <p14:creationId xmlns:p14="http://schemas.microsoft.com/office/powerpoint/2010/main" val="1244058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75C6D5-C6F1-4832-A5D6-F295E825D45F}" type="datetimeFigureOut">
              <a:rPr lang="en-US" smtClean="0"/>
              <a:t>4/1/2017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C85C3-07D6-4EB3-AF72-D1B6F8BF4835}" type="slidenum">
              <a:rPr lang="en-US" smtClean="0"/>
              <a:t>‹#›</a:t>
            </a:fld>
            <a:endParaRPr lang="en-US"/>
          </a:p>
        </p:txBody>
      </p:sp>
    </p:spTree>
    <p:extLst>
      <p:ext uri="{BB962C8B-B14F-4D97-AF65-F5344CB8AC3E}">
        <p14:creationId xmlns:p14="http://schemas.microsoft.com/office/powerpoint/2010/main" val="597441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75C6D5-C6F1-4832-A5D6-F295E825D45F}" type="datetimeFigureOut">
              <a:rPr lang="en-US" smtClean="0"/>
              <a:t>4/1/2017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C85C3-07D6-4EB3-AF72-D1B6F8BF4835}" type="slidenum">
              <a:rPr lang="en-US" smtClean="0"/>
              <a:t>‹#›</a:t>
            </a:fld>
            <a:endParaRPr lang="en-US"/>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3680936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75C6D5-C6F1-4832-A5D6-F295E825D45F}" type="datetimeFigureOut">
              <a:rPr lang="en-US" smtClean="0"/>
              <a:t>4/1/2017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C85C3-07D6-4EB3-AF72-D1B6F8BF4835}" type="slidenum">
              <a:rPr lang="en-US" smtClean="0"/>
              <a:t>‹#›</a:t>
            </a:fld>
            <a:endParaRPr lang="en-US"/>
          </a:p>
        </p:txBody>
      </p:sp>
    </p:spTree>
    <p:extLst>
      <p:ext uri="{BB962C8B-B14F-4D97-AF65-F5344CB8AC3E}">
        <p14:creationId xmlns:p14="http://schemas.microsoft.com/office/powerpoint/2010/main" val="1205294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675C6D5-C6F1-4832-A5D6-F295E825D45F}" type="datetimeFigureOut">
              <a:rPr lang="en-US" smtClean="0"/>
              <a:t>4/1/2017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4C85C3-07D6-4EB3-AF72-D1B6F8BF4835}" type="slidenum">
              <a:rPr lang="en-US" smtClean="0"/>
              <a:t>‹#›</a:t>
            </a:fld>
            <a:endParaRPr lang="en-US"/>
          </a:p>
        </p:txBody>
      </p:sp>
    </p:spTree>
    <p:extLst>
      <p:ext uri="{BB962C8B-B14F-4D97-AF65-F5344CB8AC3E}">
        <p14:creationId xmlns:p14="http://schemas.microsoft.com/office/powerpoint/2010/main" val="15009137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675C6D5-C6F1-4832-A5D6-F295E825D45F}" type="datetimeFigureOut">
              <a:rPr lang="en-US" smtClean="0"/>
              <a:t>4/1/2017</a:t>
            </a:fld>
            <a:endParaRPr lang="en-US"/>
          </a:p>
        </p:txBody>
      </p:sp>
      <p:sp>
        <p:nvSpPr>
          <p:cNvPr id="4" name="Footer Placeholder 3"/>
          <p:cNvSpPr>
            <a:spLocks noGrp="1"/>
          </p:cNvSpPr>
          <p:nvPr>
            <p:ph type="ftr" sz="quarter" idx="11"/>
          </p:nvPr>
        </p:nvSpPr>
        <p:spPr/>
        <p:txBody>
          <a:bodyPr/>
          <a:lstStyle>
            <a:lvl1pPr>
              <a:defRPr cap="all" baseline="0"/>
            </a:lvl1pPr>
          </a:lstStyle>
          <a:p>
            <a:endParaRPr lang="en-US"/>
          </a:p>
        </p:txBody>
      </p:sp>
      <p:sp>
        <p:nvSpPr>
          <p:cNvPr id="5" name="Slide Number Placeholder 4"/>
          <p:cNvSpPr>
            <a:spLocks noGrp="1"/>
          </p:cNvSpPr>
          <p:nvPr>
            <p:ph type="sldNum" sz="quarter" idx="12"/>
          </p:nvPr>
        </p:nvSpPr>
        <p:spPr/>
        <p:txBody>
          <a:bodyPr/>
          <a:lstStyle/>
          <a:p>
            <a:fld id="{154C85C3-07D6-4EB3-AF72-D1B6F8BF4835}" type="slidenum">
              <a:rPr lang="en-US" smtClean="0"/>
              <a:t>‹#›</a:t>
            </a:fld>
            <a:endParaRPr lang="en-US"/>
          </a:p>
        </p:txBody>
      </p:sp>
    </p:spTree>
    <p:extLst>
      <p:ext uri="{BB962C8B-B14F-4D97-AF65-F5344CB8AC3E}">
        <p14:creationId xmlns:p14="http://schemas.microsoft.com/office/powerpoint/2010/main" val="26538286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75C6D5-C6F1-4832-A5D6-F295E825D45F}" type="datetimeFigureOut">
              <a:rPr lang="en-US" smtClean="0"/>
              <a:t>4/1/2017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C85C3-07D6-4EB3-AF72-D1B6F8BF4835}" type="slidenum">
              <a:rPr lang="en-US" smtClean="0"/>
              <a:t>‹#›</a:t>
            </a:fld>
            <a:endParaRPr lang="en-US"/>
          </a:p>
        </p:txBody>
      </p:sp>
    </p:spTree>
    <p:extLst>
      <p:ext uri="{BB962C8B-B14F-4D97-AF65-F5344CB8AC3E}">
        <p14:creationId xmlns:p14="http://schemas.microsoft.com/office/powerpoint/2010/main" val="37052744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75C6D5-C6F1-4832-A5D6-F295E825D45F}" type="datetimeFigureOut">
              <a:rPr lang="en-US" smtClean="0"/>
              <a:t>4/1/2017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C85C3-07D6-4EB3-AF72-D1B6F8BF4835}" type="slidenum">
              <a:rPr lang="en-US" smtClean="0"/>
              <a:t>‹#›</a:t>
            </a:fld>
            <a:endParaRPr lang="en-US"/>
          </a:p>
        </p:txBody>
      </p:sp>
    </p:spTree>
    <p:extLst>
      <p:ext uri="{BB962C8B-B14F-4D97-AF65-F5344CB8AC3E}">
        <p14:creationId xmlns:p14="http://schemas.microsoft.com/office/powerpoint/2010/main" val="406511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en-US" smtClean="0"/>
              <a:t>Click to edit Master title style</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5675C6D5-C6F1-4832-A5D6-F295E825D45F}" type="datetimeFigureOut">
              <a:rPr lang="en-US" smtClean="0"/>
              <a:t>4/1/2017</a:t>
            </a:fld>
            <a:endParaRPr lang="en-US"/>
          </a:p>
        </p:txBody>
      </p:sp>
      <p:sp>
        <p:nvSpPr>
          <p:cNvPr id="50" name="Footer Placeholder 4"/>
          <p:cNvSpPr>
            <a:spLocks noGrp="1"/>
          </p:cNvSpPr>
          <p:nvPr>
            <p:ph type="ftr" sz="quarter" idx="11"/>
          </p:nvPr>
        </p:nvSpPr>
        <p:spPr>
          <a:xfrm>
            <a:off x="856059" y="5883276"/>
            <a:ext cx="4679482" cy="365125"/>
          </a:xfrm>
        </p:spPr>
        <p:txBody>
          <a:bodyPr/>
          <a:lstStyle/>
          <a:p>
            <a:endParaRPr lang="en-US"/>
          </a:p>
        </p:txBody>
      </p:sp>
      <p:sp>
        <p:nvSpPr>
          <p:cNvPr id="51" name="Slide Number Placeholder 5"/>
          <p:cNvSpPr>
            <a:spLocks noGrp="1"/>
          </p:cNvSpPr>
          <p:nvPr>
            <p:ph type="sldNum" sz="quarter" idx="12"/>
          </p:nvPr>
        </p:nvSpPr>
        <p:spPr>
          <a:xfrm>
            <a:off x="7707241" y="5883275"/>
            <a:ext cx="578317" cy="365125"/>
          </a:xfrm>
        </p:spPr>
        <p:txBody>
          <a:bodyPr/>
          <a:lstStyle/>
          <a:p>
            <a:fld id="{154C85C3-07D6-4EB3-AF72-D1B6F8BF4835}" type="slidenum">
              <a:rPr lang="en-US" smtClean="0"/>
              <a:t>‹#›</a:t>
            </a:fld>
            <a:endParaRPr lang="en-US"/>
          </a:p>
        </p:txBody>
      </p:sp>
    </p:spTree>
    <p:extLst>
      <p:ext uri="{BB962C8B-B14F-4D97-AF65-F5344CB8AC3E}">
        <p14:creationId xmlns:p14="http://schemas.microsoft.com/office/powerpoint/2010/main" val="1393924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75C6D5-C6F1-4832-A5D6-F295E825D45F}" type="datetimeFigureOut">
              <a:rPr lang="en-US" smtClean="0"/>
              <a:t>4/1/2017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C85C3-07D6-4EB3-AF72-D1B6F8BF4835}" type="slidenum">
              <a:rPr lang="en-US" smtClean="0"/>
              <a:t>‹#›</a:t>
            </a:fld>
            <a:endParaRPr lang="en-US"/>
          </a:p>
        </p:txBody>
      </p:sp>
    </p:spTree>
    <p:extLst>
      <p:ext uri="{BB962C8B-B14F-4D97-AF65-F5344CB8AC3E}">
        <p14:creationId xmlns:p14="http://schemas.microsoft.com/office/powerpoint/2010/main" val="38081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675C6D5-C6F1-4832-A5D6-F295E825D45F}" type="datetimeFigureOut">
              <a:rPr lang="en-US" smtClean="0"/>
              <a:t>4/1/2017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C85C3-07D6-4EB3-AF72-D1B6F8BF4835}" type="slidenum">
              <a:rPr lang="en-US" smtClean="0"/>
              <a:t>‹#›</a:t>
            </a:fld>
            <a:endParaRPr lang="en-US"/>
          </a:p>
        </p:txBody>
      </p:sp>
    </p:spTree>
    <p:extLst>
      <p:ext uri="{BB962C8B-B14F-4D97-AF65-F5344CB8AC3E}">
        <p14:creationId xmlns:p14="http://schemas.microsoft.com/office/powerpoint/2010/main" val="1991277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56058" y="3073398"/>
            <a:ext cx="3658793"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3073398"/>
            <a:ext cx="3656408"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675C6D5-C6F1-4832-A5D6-F295E825D45F}" type="datetimeFigureOut">
              <a:rPr lang="en-US" smtClean="0"/>
              <a:t>4/1/2017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4C85C3-07D6-4EB3-AF72-D1B6F8BF4835}" type="slidenum">
              <a:rPr lang="en-US" smtClean="0"/>
              <a:t>‹#›</a:t>
            </a:fld>
            <a:endParaRPr lang="en-US"/>
          </a:p>
        </p:txBody>
      </p:sp>
    </p:spTree>
    <p:extLst>
      <p:ext uri="{BB962C8B-B14F-4D97-AF65-F5344CB8AC3E}">
        <p14:creationId xmlns:p14="http://schemas.microsoft.com/office/powerpoint/2010/main" val="258140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675C6D5-C6F1-4832-A5D6-F295E825D45F}" type="datetimeFigureOut">
              <a:rPr lang="en-US" smtClean="0"/>
              <a:t>4/1/2017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4C85C3-07D6-4EB3-AF72-D1B6F8BF4835}" type="slidenum">
              <a:rPr lang="en-US" smtClean="0"/>
              <a:t>‹#›</a:t>
            </a:fld>
            <a:endParaRPr lang="en-US"/>
          </a:p>
        </p:txBody>
      </p:sp>
    </p:spTree>
    <p:extLst>
      <p:ext uri="{BB962C8B-B14F-4D97-AF65-F5344CB8AC3E}">
        <p14:creationId xmlns:p14="http://schemas.microsoft.com/office/powerpoint/2010/main" val="299922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75C6D5-C6F1-4832-A5D6-F295E825D45F}" type="datetimeFigureOut">
              <a:rPr lang="en-US" smtClean="0"/>
              <a:t>4/1/2017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4C85C3-07D6-4EB3-AF72-D1B6F8BF4835}" type="slidenum">
              <a:rPr lang="en-US" smtClean="0"/>
              <a:t>‹#›</a:t>
            </a:fld>
            <a:endParaRPr lang="en-US"/>
          </a:p>
        </p:txBody>
      </p:sp>
    </p:spTree>
    <p:extLst>
      <p:ext uri="{BB962C8B-B14F-4D97-AF65-F5344CB8AC3E}">
        <p14:creationId xmlns:p14="http://schemas.microsoft.com/office/powerpoint/2010/main" val="2167444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75C6D5-C6F1-4832-A5D6-F295E825D45F}" type="datetimeFigureOut">
              <a:rPr lang="en-US" smtClean="0"/>
              <a:t>4/1/2017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C85C3-07D6-4EB3-AF72-D1B6F8BF4835}" type="slidenum">
              <a:rPr lang="en-US" smtClean="0"/>
              <a:t>‹#›</a:t>
            </a:fld>
            <a:endParaRPr lang="en-US"/>
          </a:p>
        </p:txBody>
      </p:sp>
    </p:spTree>
    <p:extLst>
      <p:ext uri="{BB962C8B-B14F-4D97-AF65-F5344CB8AC3E}">
        <p14:creationId xmlns:p14="http://schemas.microsoft.com/office/powerpoint/2010/main" val="848608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75C6D5-C6F1-4832-A5D6-F295E825D45F}" type="datetimeFigureOut">
              <a:rPr lang="en-US" smtClean="0"/>
              <a:t>4/1/2017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C85C3-07D6-4EB3-AF72-D1B6F8BF4835}" type="slidenum">
              <a:rPr lang="en-US" smtClean="0"/>
              <a:t>‹#›</a:t>
            </a:fld>
            <a:endParaRPr lang="en-US"/>
          </a:p>
        </p:txBody>
      </p:sp>
    </p:spTree>
    <p:extLst>
      <p:ext uri="{BB962C8B-B14F-4D97-AF65-F5344CB8AC3E}">
        <p14:creationId xmlns:p14="http://schemas.microsoft.com/office/powerpoint/2010/main" val="4016917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9041774" cy="6858001"/>
            <a:chOff x="-14288" y="0"/>
            <a:chExt cx="9041774"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675C6D5-C6F1-4832-A5D6-F295E825D45F}" type="datetimeFigureOut">
              <a:rPr lang="en-US" smtClean="0"/>
              <a:t>4/1/2017</a:t>
            </a:fld>
            <a:endParaRPr lang="en-US"/>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54C85C3-07D6-4EB3-AF72-D1B6F8BF4835}" type="slidenum">
              <a:rPr lang="en-US" smtClean="0"/>
              <a:t>‹#›</a:t>
            </a:fld>
            <a:endParaRPr lang="en-US"/>
          </a:p>
        </p:txBody>
      </p:sp>
    </p:spTree>
    <p:extLst>
      <p:ext uri="{BB962C8B-B14F-4D97-AF65-F5344CB8AC3E}">
        <p14:creationId xmlns:p14="http://schemas.microsoft.com/office/powerpoint/2010/main" val="1718715753"/>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7508" y="1981200"/>
            <a:ext cx="7772400" cy="1470025"/>
          </a:xfrm>
        </p:spPr>
        <p:txBody>
          <a:bodyPr>
            <a:normAutofit/>
          </a:bodyPr>
          <a:lstStyle/>
          <a:p>
            <a:pPr marL="182880" indent="0" algn="ctr">
              <a:buNone/>
            </a:pPr>
            <a:r>
              <a:rPr lang="en-US" dirty="0" smtClean="0"/>
              <a:t>Considerations in </a:t>
            </a:r>
            <a:r>
              <a:rPr lang="en-US" smtClean="0"/>
              <a:t>Clinical Supervision</a:t>
            </a:r>
            <a:endParaRPr lang="en-US" dirty="0"/>
          </a:p>
        </p:txBody>
      </p:sp>
      <p:sp>
        <p:nvSpPr>
          <p:cNvPr id="3" name="Subtitle 2"/>
          <p:cNvSpPr>
            <a:spLocks noGrp="1"/>
          </p:cNvSpPr>
          <p:nvPr>
            <p:ph type="subTitle" idx="1"/>
          </p:nvPr>
        </p:nvSpPr>
        <p:spPr>
          <a:xfrm>
            <a:off x="762000" y="4114800"/>
            <a:ext cx="7620000" cy="1896064"/>
          </a:xfrm>
        </p:spPr>
        <p:txBody>
          <a:bodyPr>
            <a:noAutofit/>
          </a:bodyPr>
          <a:lstStyle/>
          <a:p>
            <a:pPr algn="ctr"/>
            <a:r>
              <a:rPr lang="en-US" sz="2800" dirty="0" smtClean="0">
                <a:solidFill>
                  <a:schemeClr val="tx1"/>
                </a:solidFill>
              </a:rPr>
              <a:t>Michele D. </a:t>
            </a:r>
            <a:r>
              <a:rPr lang="en-US" sz="2800" dirty="0" err="1" smtClean="0">
                <a:solidFill>
                  <a:schemeClr val="tx1"/>
                </a:solidFill>
              </a:rPr>
              <a:t>Aluoch</a:t>
            </a:r>
            <a:endParaRPr lang="en-US" sz="2800" dirty="0" smtClean="0">
              <a:solidFill>
                <a:schemeClr val="tx1"/>
              </a:solidFill>
            </a:endParaRPr>
          </a:p>
          <a:p>
            <a:pPr algn="ctr"/>
            <a:r>
              <a:rPr lang="en-US" sz="2800" dirty="0" smtClean="0">
                <a:solidFill>
                  <a:schemeClr val="tx1"/>
                </a:solidFill>
              </a:rPr>
              <a:t>Copyright 2016</a:t>
            </a:r>
            <a:endParaRPr lang="en-US" sz="2800" dirty="0">
              <a:solidFill>
                <a:schemeClr val="tx1"/>
              </a:solidFill>
            </a:endParaRPr>
          </a:p>
        </p:txBody>
      </p:sp>
    </p:spTree>
    <p:extLst>
      <p:ext uri="{BB962C8B-B14F-4D97-AF65-F5344CB8AC3E}">
        <p14:creationId xmlns:p14="http://schemas.microsoft.com/office/powerpoint/2010/main" val="33817718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Clinical Supervisors Do</a:t>
            </a:r>
          </a:p>
        </p:txBody>
      </p:sp>
      <p:sp>
        <p:nvSpPr>
          <p:cNvPr id="2" name="Content Placeholder 1"/>
          <p:cNvSpPr>
            <a:spLocks noGrp="1"/>
          </p:cNvSpPr>
          <p:nvPr>
            <p:ph idx="1"/>
          </p:nvPr>
        </p:nvSpPr>
        <p:spPr>
          <a:xfrm>
            <a:off x="381000" y="2098924"/>
            <a:ext cx="8571308" cy="4030133"/>
          </a:xfrm>
        </p:spPr>
        <p:txBody>
          <a:bodyPr>
            <a:normAutofit fontScale="85000" lnSpcReduction="20000"/>
          </a:bodyPr>
          <a:lstStyle/>
          <a:p>
            <a:pPr marL="0" indent="0">
              <a:lnSpc>
                <a:spcPct val="80000"/>
              </a:lnSpc>
              <a:buNone/>
            </a:pPr>
            <a:r>
              <a:rPr lang="en-US" altLang="en-US" b="1" u="sng" dirty="0" smtClean="0"/>
              <a:t>Professional Development continued:</a:t>
            </a:r>
          </a:p>
          <a:p>
            <a:pPr>
              <a:lnSpc>
                <a:spcPct val="80000"/>
              </a:lnSpc>
            </a:pPr>
            <a:endParaRPr lang="en-US" altLang="en-US" dirty="0"/>
          </a:p>
          <a:p>
            <a:pPr>
              <a:lnSpc>
                <a:spcPct val="80000"/>
              </a:lnSpc>
            </a:pPr>
            <a:r>
              <a:rPr lang="en-US" altLang="en-US" dirty="0" smtClean="0"/>
              <a:t>1</a:t>
            </a:r>
            <a:r>
              <a:rPr lang="en-US" altLang="en-US" dirty="0"/>
              <a:t>) Building awareness of </a:t>
            </a:r>
            <a:r>
              <a:rPr lang="en-US" altLang="en-US" dirty="0" smtClean="0"/>
              <a:t>symptomology </a:t>
            </a:r>
            <a:r>
              <a:rPr lang="en-US" altLang="en-US" dirty="0"/>
              <a:t>for various DSM disorders</a:t>
            </a:r>
          </a:p>
          <a:p>
            <a:pPr>
              <a:lnSpc>
                <a:spcPct val="80000"/>
              </a:lnSpc>
            </a:pPr>
            <a:endParaRPr lang="en-US" altLang="en-US" dirty="0"/>
          </a:p>
          <a:p>
            <a:pPr>
              <a:lnSpc>
                <a:spcPct val="80000"/>
              </a:lnSpc>
            </a:pPr>
            <a:r>
              <a:rPr lang="en-US" altLang="en-US" dirty="0"/>
              <a:t>2) Assisting in evaluating for co-morbid conditions of differential diagnosis</a:t>
            </a:r>
          </a:p>
          <a:p>
            <a:pPr>
              <a:lnSpc>
                <a:spcPct val="80000"/>
              </a:lnSpc>
              <a:buNone/>
            </a:pPr>
            <a:endParaRPr lang="en-US" altLang="en-US" dirty="0"/>
          </a:p>
          <a:p>
            <a:pPr>
              <a:lnSpc>
                <a:spcPct val="80000"/>
              </a:lnSpc>
            </a:pPr>
            <a:r>
              <a:rPr lang="en-US" altLang="en-US" dirty="0"/>
              <a:t>3) Facilitating discussion of the implications of giving clients various diagnoses</a:t>
            </a:r>
          </a:p>
          <a:p>
            <a:pPr>
              <a:lnSpc>
                <a:spcPct val="80000"/>
              </a:lnSpc>
            </a:pPr>
            <a:endParaRPr lang="en-US" altLang="en-US" dirty="0"/>
          </a:p>
          <a:p>
            <a:pPr>
              <a:lnSpc>
                <a:spcPct val="80000"/>
              </a:lnSpc>
            </a:pPr>
            <a:r>
              <a:rPr lang="en-US" altLang="en-US" dirty="0"/>
              <a:t>4) Developing a model for treating the diagnosed condition(s) with an appropriate standard of care</a:t>
            </a:r>
          </a:p>
          <a:p>
            <a:pPr>
              <a:lnSpc>
                <a:spcPct val="80000"/>
              </a:lnSpc>
            </a:pPr>
            <a:endParaRPr lang="en-US" altLang="en-US" dirty="0"/>
          </a:p>
          <a:p>
            <a:pPr>
              <a:lnSpc>
                <a:spcPct val="80000"/>
              </a:lnSpc>
            </a:pPr>
            <a:r>
              <a:rPr lang="en-US" altLang="en-US" dirty="0"/>
              <a:t>5) Developing a way to periodically assess/review client treatment goals and to modify as </a:t>
            </a:r>
            <a:r>
              <a:rPr lang="en-US" altLang="en-US" dirty="0" smtClean="0"/>
              <a:t>needed- improving client care</a:t>
            </a:r>
            <a:endParaRPr lang="en-US" altLang="en-US" dirty="0"/>
          </a:p>
          <a:p>
            <a:endParaRPr lang="en-US" dirty="0"/>
          </a:p>
        </p:txBody>
      </p:sp>
    </p:spTree>
    <p:extLst>
      <p:ext uri="{BB962C8B-B14F-4D97-AF65-F5344CB8AC3E}">
        <p14:creationId xmlns:p14="http://schemas.microsoft.com/office/powerpoint/2010/main" val="109504718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u="sng" dirty="0"/>
              <a:t>The Adlerian Model of Supervision</a:t>
            </a:r>
            <a:endParaRPr lang="en-US" dirty="0"/>
          </a:p>
        </p:txBody>
      </p:sp>
      <p:sp>
        <p:nvSpPr>
          <p:cNvPr id="2" name="Content Placeholder 1"/>
          <p:cNvSpPr>
            <a:spLocks noGrp="1"/>
          </p:cNvSpPr>
          <p:nvPr>
            <p:ph idx="1"/>
          </p:nvPr>
        </p:nvSpPr>
        <p:spPr/>
        <p:txBody>
          <a:bodyPr>
            <a:normAutofit/>
          </a:bodyPr>
          <a:lstStyle/>
          <a:p>
            <a:pPr>
              <a:buNone/>
            </a:pPr>
            <a:r>
              <a:rPr lang="en-US" altLang="en-US" sz="3600" u="sng" dirty="0"/>
              <a:t>Encouragement</a:t>
            </a:r>
          </a:p>
          <a:p>
            <a:r>
              <a:rPr lang="en-US" altLang="en-US" sz="3600" dirty="0"/>
              <a:t>Looking at how the </a:t>
            </a:r>
            <a:r>
              <a:rPr lang="en-US" altLang="en-US" sz="3600" dirty="0" smtClean="0"/>
              <a:t>supervisee </a:t>
            </a:r>
            <a:r>
              <a:rPr lang="en-US" altLang="en-US" sz="3600" dirty="0"/>
              <a:t>will apply what has been learned to have improved therapeutic insight and outcomes in clinical counseling</a:t>
            </a:r>
          </a:p>
          <a:p>
            <a:endParaRPr lang="en-US" dirty="0"/>
          </a:p>
        </p:txBody>
      </p:sp>
    </p:spTree>
    <p:extLst>
      <p:ext uri="{BB962C8B-B14F-4D97-AF65-F5344CB8AC3E}">
        <p14:creationId xmlns:p14="http://schemas.microsoft.com/office/powerpoint/2010/main" val="14405220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dirty="0"/>
              <a:t>Synergistic Model of Supervision</a:t>
            </a:r>
            <a:br>
              <a:rPr lang="en-US" sz="3200" dirty="0"/>
            </a:br>
            <a:r>
              <a:rPr lang="en-US" sz="2400" dirty="0"/>
              <a:t>(</a:t>
            </a:r>
            <a:r>
              <a:rPr lang="en-US" sz="2400" dirty="0" err="1"/>
              <a:t>Ober</a:t>
            </a:r>
            <a:r>
              <a:rPr lang="en-US" sz="2400" dirty="0"/>
              <a:t>, A.M., </a:t>
            </a:r>
            <a:r>
              <a:rPr lang="en-US" sz="2400" dirty="0" err="1"/>
              <a:t>Granello</a:t>
            </a:r>
            <a:r>
              <a:rPr lang="en-US" sz="2400" dirty="0"/>
              <a:t>, D.H., &amp; </a:t>
            </a:r>
            <a:r>
              <a:rPr lang="en-US" sz="2400" dirty="0" err="1"/>
              <a:t>Henfield</a:t>
            </a:r>
            <a:r>
              <a:rPr lang="en-US" sz="2400" dirty="0"/>
              <a:t>, M.B., 2009)</a:t>
            </a:r>
          </a:p>
        </p:txBody>
      </p:sp>
      <p:sp>
        <p:nvSpPr>
          <p:cNvPr id="2" name="Content Placeholder 1"/>
          <p:cNvSpPr>
            <a:spLocks noGrp="1"/>
          </p:cNvSpPr>
          <p:nvPr>
            <p:ph idx="1"/>
          </p:nvPr>
        </p:nvSpPr>
        <p:spPr/>
        <p:txBody>
          <a:bodyPr>
            <a:normAutofit fontScale="92500" lnSpcReduction="10000"/>
          </a:bodyPr>
          <a:lstStyle/>
          <a:p>
            <a:pPr>
              <a:defRPr/>
            </a:pPr>
            <a:r>
              <a:rPr lang="en-US" dirty="0"/>
              <a:t>Balance of content and process orientation</a:t>
            </a:r>
          </a:p>
          <a:p>
            <a:pPr>
              <a:defRPr/>
            </a:pPr>
            <a:r>
              <a:rPr lang="en-US" dirty="0"/>
              <a:t>Developmental in nature (move from rigid assumptions and anxiety to flexibility and collaboration) for both supervisor and supervisee</a:t>
            </a:r>
          </a:p>
          <a:p>
            <a:pPr>
              <a:defRPr/>
            </a:pPr>
            <a:r>
              <a:rPr lang="en-US" u="sng" dirty="0"/>
              <a:t>3 critical elements</a:t>
            </a:r>
            <a:r>
              <a:rPr lang="en-US" dirty="0"/>
              <a:t>:</a:t>
            </a:r>
          </a:p>
          <a:p>
            <a:pPr lvl="1">
              <a:defRPr/>
            </a:pPr>
            <a:r>
              <a:rPr lang="en-US" sz="2400" dirty="0"/>
              <a:t>1. Blooms Taxonomy</a:t>
            </a:r>
          </a:p>
          <a:p>
            <a:pPr lvl="1">
              <a:defRPr/>
            </a:pPr>
            <a:r>
              <a:rPr lang="en-US" sz="2400" dirty="0"/>
              <a:t>2. The Heuristic Model of Interpersonal Development and</a:t>
            </a:r>
          </a:p>
          <a:p>
            <a:pPr lvl="1">
              <a:defRPr/>
            </a:pPr>
            <a:r>
              <a:rPr lang="en-US" sz="2400" dirty="0"/>
              <a:t>3. Multicultural Competencies, individualized treatment</a:t>
            </a:r>
          </a:p>
          <a:p>
            <a:endParaRPr lang="en-US" dirty="0"/>
          </a:p>
        </p:txBody>
      </p:sp>
    </p:spTree>
    <p:extLst>
      <p:ext uri="{BB962C8B-B14F-4D97-AF65-F5344CB8AC3E}">
        <p14:creationId xmlns:p14="http://schemas.microsoft.com/office/powerpoint/2010/main" val="242937410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dirty="0"/>
              <a:t>Synergistic Model of Supervision</a:t>
            </a:r>
            <a:br>
              <a:rPr lang="en-US" sz="3200" dirty="0"/>
            </a:br>
            <a:r>
              <a:rPr lang="en-US" sz="2400" dirty="0"/>
              <a:t>(</a:t>
            </a:r>
            <a:r>
              <a:rPr lang="en-US" sz="2400" dirty="0" err="1"/>
              <a:t>Ober</a:t>
            </a:r>
            <a:r>
              <a:rPr lang="en-US" sz="2400" dirty="0"/>
              <a:t>, A.M., </a:t>
            </a:r>
            <a:r>
              <a:rPr lang="en-US" sz="2400" dirty="0" err="1"/>
              <a:t>Granello</a:t>
            </a:r>
            <a:r>
              <a:rPr lang="en-US" sz="2400" dirty="0"/>
              <a:t>, D.H., &amp; </a:t>
            </a:r>
            <a:r>
              <a:rPr lang="en-US" sz="2400" dirty="0" err="1"/>
              <a:t>Henfield</a:t>
            </a:r>
            <a:r>
              <a:rPr lang="en-US" sz="2400" dirty="0"/>
              <a:t>, M.B., 2009)</a:t>
            </a:r>
          </a:p>
        </p:txBody>
      </p:sp>
      <p:sp>
        <p:nvSpPr>
          <p:cNvPr id="2" name="Content Placeholder 1"/>
          <p:cNvSpPr>
            <a:spLocks noGrp="1"/>
          </p:cNvSpPr>
          <p:nvPr>
            <p:ph idx="1"/>
          </p:nvPr>
        </p:nvSpPr>
        <p:spPr>
          <a:xfrm>
            <a:off x="608409" y="2286000"/>
            <a:ext cx="7924799" cy="4106333"/>
          </a:xfrm>
        </p:spPr>
        <p:txBody>
          <a:bodyPr>
            <a:normAutofit fontScale="62500" lnSpcReduction="20000"/>
          </a:bodyPr>
          <a:lstStyle/>
          <a:p>
            <a:pPr marL="0" indent="0" algn="ctr">
              <a:buFont typeface="Wingdings" pitchFamily="2" charset="2"/>
              <a:buNone/>
              <a:defRPr/>
            </a:pPr>
            <a:r>
              <a:rPr lang="en-US" sz="2800" u="sng" dirty="0"/>
              <a:t>Bloom’s Taxonomy</a:t>
            </a:r>
          </a:p>
          <a:p>
            <a:pPr>
              <a:defRPr/>
            </a:pPr>
            <a:r>
              <a:rPr lang="en-US" dirty="0"/>
              <a:t>Increasing cognitive complexities</a:t>
            </a:r>
          </a:p>
          <a:p>
            <a:pPr>
              <a:defRPr/>
            </a:pPr>
            <a:r>
              <a:rPr lang="en-US" dirty="0" err="1"/>
              <a:t>Cummulative</a:t>
            </a:r>
            <a:r>
              <a:rPr lang="en-US" dirty="0"/>
              <a:t> levels</a:t>
            </a:r>
          </a:p>
          <a:p>
            <a:pPr>
              <a:defRPr/>
            </a:pPr>
            <a:r>
              <a:rPr lang="en-US" dirty="0"/>
              <a:t>Higher levels of tolerance for ambiguity</a:t>
            </a:r>
          </a:p>
          <a:p>
            <a:pPr>
              <a:defRPr/>
            </a:pPr>
            <a:endParaRPr lang="en-US" dirty="0"/>
          </a:p>
          <a:p>
            <a:pPr>
              <a:defRPr/>
            </a:pPr>
            <a:r>
              <a:rPr lang="en-US" dirty="0"/>
              <a:t>1. </a:t>
            </a:r>
            <a:r>
              <a:rPr lang="en-US" u="sng" dirty="0"/>
              <a:t>knowledge</a:t>
            </a:r>
            <a:r>
              <a:rPr lang="en-US" dirty="0"/>
              <a:t>- recall</a:t>
            </a:r>
          </a:p>
          <a:p>
            <a:pPr>
              <a:defRPr/>
            </a:pPr>
            <a:r>
              <a:rPr lang="en-US" dirty="0"/>
              <a:t>2. </a:t>
            </a:r>
            <a:r>
              <a:rPr lang="en-US" u="sng" dirty="0"/>
              <a:t>comprehension</a:t>
            </a:r>
            <a:r>
              <a:rPr lang="en-US" dirty="0"/>
              <a:t>- demonstrating understanding</a:t>
            </a:r>
          </a:p>
          <a:p>
            <a:pPr>
              <a:defRPr/>
            </a:pPr>
            <a:r>
              <a:rPr lang="en-US" dirty="0"/>
              <a:t>3. </a:t>
            </a:r>
            <a:r>
              <a:rPr lang="en-US" u="sng" dirty="0"/>
              <a:t>application</a:t>
            </a:r>
            <a:r>
              <a:rPr lang="en-US" dirty="0"/>
              <a:t>- using the material in various situations</a:t>
            </a:r>
          </a:p>
          <a:p>
            <a:pPr>
              <a:defRPr/>
            </a:pPr>
            <a:r>
              <a:rPr lang="en-US" dirty="0"/>
              <a:t>4. </a:t>
            </a:r>
            <a:r>
              <a:rPr lang="en-US" u="sng" dirty="0"/>
              <a:t>analysis</a:t>
            </a:r>
            <a:r>
              <a:rPr lang="en-US" dirty="0"/>
              <a:t>- breaking down the material into parts</a:t>
            </a:r>
          </a:p>
          <a:p>
            <a:pPr>
              <a:defRPr/>
            </a:pPr>
            <a:r>
              <a:rPr lang="en-US" dirty="0"/>
              <a:t>5. </a:t>
            </a:r>
            <a:r>
              <a:rPr lang="en-US" u="sng" dirty="0"/>
              <a:t>synthesis</a:t>
            </a:r>
            <a:r>
              <a:rPr lang="en-US" dirty="0"/>
              <a:t>- integrating parts to from a new whole</a:t>
            </a:r>
          </a:p>
          <a:p>
            <a:pPr>
              <a:defRPr/>
            </a:pPr>
            <a:r>
              <a:rPr lang="en-US" dirty="0"/>
              <a:t>6. </a:t>
            </a:r>
            <a:r>
              <a:rPr lang="en-US" u="sng" dirty="0"/>
              <a:t>evaluation</a:t>
            </a:r>
            <a:r>
              <a:rPr lang="en-US" dirty="0"/>
              <a:t>- judging the material on the basis of defined criteria</a:t>
            </a:r>
          </a:p>
          <a:p>
            <a:endParaRPr lang="en-US" dirty="0"/>
          </a:p>
        </p:txBody>
      </p:sp>
    </p:spTree>
    <p:extLst>
      <p:ext uri="{BB962C8B-B14F-4D97-AF65-F5344CB8AC3E}">
        <p14:creationId xmlns:p14="http://schemas.microsoft.com/office/powerpoint/2010/main" val="380947249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dirty="0"/>
              <a:t>Synergistic Model of Supervision</a:t>
            </a:r>
            <a:br>
              <a:rPr lang="en-US" sz="3200" dirty="0"/>
            </a:br>
            <a:r>
              <a:rPr lang="en-US" sz="2400" dirty="0"/>
              <a:t>(</a:t>
            </a:r>
            <a:r>
              <a:rPr lang="en-US" sz="2400" dirty="0" err="1"/>
              <a:t>Ober</a:t>
            </a:r>
            <a:r>
              <a:rPr lang="en-US" sz="2400" dirty="0"/>
              <a:t>, A.M., </a:t>
            </a:r>
            <a:r>
              <a:rPr lang="en-US" sz="2400" dirty="0" err="1"/>
              <a:t>Granello</a:t>
            </a:r>
            <a:r>
              <a:rPr lang="en-US" sz="2400" dirty="0"/>
              <a:t>, D.H., &amp; </a:t>
            </a:r>
            <a:r>
              <a:rPr lang="en-US" sz="2400" dirty="0" err="1"/>
              <a:t>Henfield</a:t>
            </a:r>
            <a:r>
              <a:rPr lang="en-US" sz="2400" dirty="0"/>
              <a:t>, M.B., 2009)</a:t>
            </a:r>
          </a:p>
        </p:txBody>
      </p:sp>
      <p:sp>
        <p:nvSpPr>
          <p:cNvPr id="2" name="Content Placeholder 1"/>
          <p:cNvSpPr>
            <a:spLocks noGrp="1"/>
          </p:cNvSpPr>
          <p:nvPr>
            <p:ph idx="1"/>
          </p:nvPr>
        </p:nvSpPr>
        <p:spPr/>
        <p:txBody>
          <a:bodyPr>
            <a:normAutofit fontScale="92500" lnSpcReduction="10000"/>
          </a:bodyPr>
          <a:lstStyle/>
          <a:p>
            <a:pPr marL="0" indent="0" algn="ctr">
              <a:buFont typeface="Wingdings" pitchFamily="2" charset="2"/>
              <a:buNone/>
              <a:defRPr/>
            </a:pPr>
            <a:r>
              <a:rPr lang="en-US" u="sng" dirty="0"/>
              <a:t>HMNID</a:t>
            </a:r>
            <a:r>
              <a:rPr lang="en-US" dirty="0"/>
              <a:t>:</a:t>
            </a:r>
          </a:p>
          <a:p>
            <a:pPr>
              <a:defRPr/>
            </a:pPr>
            <a:r>
              <a:rPr lang="en-US" u="sng" dirty="0"/>
              <a:t>Adaptation</a:t>
            </a:r>
            <a:r>
              <a:rPr lang="en-US" dirty="0"/>
              <a:t>- conformity to certain stereotypes about clients</a:t>
            </a:r>
          </a:p>
          <a:p>
            <a:pPr>
              <a:defRPr/>
            </a:pPr>
            <a:r>
              <a:rPr lang="en-US" u="sng" dirty="0"/>
              <a:t>Incongruence</a:t>
            </a:r>
            <a:r>
              <a:rPr lang="en-US" dirty="0"/>
              <a:t>- challenging a person’s beliefs, acceptance of some confusion and tension</a:t>
            </a:r>
          </a:p>
          <a:p>
            <a:pPr>
              <a:defRPr/>
            </a:pPr>
            <a:r>
              <a:rPr lang="en-US" u="sng" dirty="0"/>
              <a:t>Exploration</a:t>
            </a:r>
            <a:r>
              <a:rPr lang="en-US" dirty="0"/>
              <a:t>-Actively seeking out/working with differences</a:t>
            </a:r>
          </a:p>
          <a:p>
            <a:pPr>
              <a:defRPr/>
            </a:pPr>
            <a:endParaRPr lang="en-US" dirty="0" smtClean="0"/>
          </a:p>
          <a:p>
            <a:pPr>
              <a:defRPr/>
            </a:pPr>
            <a:r>
              <a:rPr lang="en-US" dirty="0" smtClean="0"/>
              <a:t>Supervisor </a:t>
            </a:r>
            <a:r>
              <a:rPr lang="en-US" dirty="0"/>
              <a:t>and supervisee may be on different levels </a:t>
            </a:r>
          </a:p>
          <a:p>
            <a:endParaRPr lang="en-US" dirty="0"/>
          </a:p>
        </p:txBody>
      </p:sp>
    </p:spTree>
    <p:extLst>
      <p:ext uri="{BB962C8B-B14F-4D97-AF65-F5344CB8AC3E}">
        <p14:creationId xmlns:p14="http://schemas.microsoft.com/office/powerpoint/2010/main" val="409920794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3600" dirty="0"/>
              <a:t>Synergistic Model of Supervision</a:t>
            </a:r>
            <a:br>
              <a:rPr lang="en-US" sz="3600" dirty="0"/>
            </a:br>
            <a:r>
              <a:rPr lang="en-US" sz="2700" dirty="0"/>
              <a:t>(</a:t>
            </a:r>
            <a:r>
              <a:rPr lang="en-US" sz="2700" dirty="0" err="1"/>
              <a:t>Ober</a:t>
            </a:r>
            <a:r>
              <a:rPr lang="en-US" sz="2700" dirty="0"/>
              <a:t>, A.M., </a:t>
            </a:r>
            <a:r>
              <a:rPr lang="en-US" sz="2700" dirty="0" err="1"/>
              <a:t>Granello</a:t>
            </a:r>
            <a:r>
              <a:rPr lang="en-US" sz="2700" dirty="0"/>
              <a:t>, D.H., &amp; </a:t>
            </a:r>
            <a:r>
              <a:rPr lang="en-US" sz="2700" dirty="0" err="1"/>
              <a:t>Henfield</a:t>
            </a:r>
            <a:r>
              <a:rPr lang="en-US" sz="2700" dirty="0"/>
              <a:t>, M.B., 2009)</a:t>
            </a:r>
          </a:p>
        </p:txBody>
      </p:sp>
      <p:sp>
        <p:nvSpPr>
          <p:cNvPr id="2" name="Content Placeholder 1"/>
          <p:cNvSpPr>
            <a:spLocks noGrp="1"/>
          </p:cNvSpPr>
          <p:nvPr>
            <p:ph idx="1"/>
          </p:nvPr>
        </p:nvSpPr>
        <p:spPr/>
        <p:txBody>
          <a:bodyPr/>
          <a:lstStyle/>
          <a:p>
            <a:pPr marL="0" indent="0" algn="ctr">
              <a:buFont typeface="Wingdings" pitchFamily="2" charset="2"/>
              <a:buNone/>
              <a:defRPr/>
            </a:pPr>
            <a:r>
              <a:rPr lang="en-US" u="sng" dirty="0"/>
              <a:t>Multicultural Competencies</a:t>
            </a:r>
          </a:p>
          <a:p>
            <a:pPr>
              <a:defRPr/>
            </a:pPr>
            <a:r>
              <a:rPr lang="en-US" dirty="0"/>
              <a:t>Age, race, ethnicity, belief systems, community, generation, </a:t>
            </a:r>
            <a:r>
              <a:rPr lang="en-US" dirty="0" err="1"/>
              <a:t>soci</a:t>
            </a:r>
            <a:r>
              <a:rPr lang="en-US" dirty="0"/>
              <a:t>-economic status, gender, sexual orientation, religion, values systems</a:t>
            </a:r>
          </a:p>
          <a:p>
            <a:endParaRPr lang="en-US" dirty="0"/>
          </a:p>
        </p:txBody>
      </p:sp>
    </p:spTree>
    <p:extLst>
      <p:ext uri="{BB962C8B-B14F-4D97-AF65-F5344CB8AC3E}">
        <p14:creationId xmlns:p14="http://schemas.microsoft.com/office/powerpoint/2010/main" val="404473003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dirty="0"/>
              <a:t>Synergistic Model of Supervision</a:t>
            </a:r>
            <a:br>
              <a:rPr lang="en-US" sz="3200" dirty="0"/>
            </a:br>
            <a:r>
              <a:rPr lang="en-US" sz="2400" dirty="0"/>
              <a:t>(</a:t>
            </a:r>
            <a:r>
              <a:rPr lang="en-US" sz="2400" dirty="0" err="1"/>
              <a:t>Ober</a:t>
            </a:r>
            <a:r>
              <a:rPr lang="en-US" sz="2400" dirty="0"/>
              <a:t>, A.M., </a:t>
            </a:r>
            <a:r>
              <a:rPr lang="en-US" sz="2400" dirty="0" err="1"/>
              <a:t>Granello</a:t>
            </a:r>
            <a:r>
              <a:rPr lang="en-US" sz="2400" dirty="0"/>
              <a:t>, D.H., &amp; </a:t>
            </a:r>
            <a:r>
              <a:rPr lang="en-US" sz="2400" dirty="0" err="1"/>
              <a:t>Henfield</a:t>
            </a:r>
            <a:r>
              <a:rPr lang="en-US" sz="2400" dirty="0"/>
              <a:t>, M.B., 2009)</a:t>
            </a:r>
          </a:p>
        </p:txBody>
      </p:sp>
      <p:sp>
        <p:nvSpPr>
          <p:cNvPr id="2" name="Content Placeholder 1"/>
          <p:cNvSpPr>
            <a:spLocks noGrp="1"/>
          </p:cNvSpPr>
          <p:nvPr>
            <p:ph idx="1"/>
          </p:nvPr>
        </p:nvSpPr>
        <p:spPr>
          <a:xfrm>
            <a:off x="494109" y="2286000"/>
            <a:ext cx="8153399" cy="4106333"/>
          </a:xfrm>
        </p:spPr>
        <p:txBody>
          <a:bodyPr>
            <a:normAutofit fontScale="77500" lnSpcReduction="20000"/>
          </a:bodyPr>
          <a:lstStyle/>
          <a:p>
            <a:r>
              <a:rPr lang="en-US" dirty="0"/>
              <a:t>Knowledge- What, when name, list define (Ex: Show evidence of__, Demonstrate knowledge of____, What do you know about ___?, Define  “____”.)</a:t>
            </a:r>
          </a:p>
          <a:p>
            <a:endParaRPr lang="en-US" dirty="0"/>
          </a:p>
          <a:p>
            <a:r>
              <a:rPr lang="en-US" dirty="0"/>
              <a:t>Comprehension- summarize, describe, why, paraphrase, interpret (Ex. Describe what the research says about ___, Paraphrase the perceptions of two groups regarding the issue of ___., Why do you think a ___ approach may work better with ___ client than a ___ approach?)</a:t>
            </a:r>
          </a:p>
          <a:p>
            <a:endParaRPr lang="en-US" dirty="0"/>
          </a:p>
          <a:p>
            <a:r>
              <a:rPr lang="en-US" dirty="0"/>
              <a:t>Application- apply, demonstrate, construct, interpret, practice (Develop a plan for dealing with a client with ___, Demonstrate how the ___ technique could be applied to ___).</a:t>
            </a:r>
          </a:p>
          <a:p>
            <a:endParaRPr lang="en-US" dirty="0"/>
          </a:p>
        </p:txBody>
      </p:sp>
    </p:spTree>
    <p:extLst>
      <p:ext uri="{BB962C8B-B14F-4D97-AF65-F5344CB8AC3E}">
        <p14:creationId xmlns:p14="http://schemas.microsoft.com/office/powerpoint/2010/main" val="4249949397"/>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dirty="0"/>
              <a:t>Synergistic Model of Supervision</a:t>
            </a:r>
            <a:br>
              <a:rPr lang="en-US" sz="3200" dirty="0"/>
            </a:br>
            <a:r>
              <a:rPr lang="en-US" sz="2400" dirty="0"/>
              <a:t>(</a:t>
            </a:r>
            <a:r>
              <a:rPr lang="en-US" sz="2400" dirty="0" err="1"/>
              <a:t>Ober</a:t>
            </a:r>
            <a:r>
              <a:rPr lang="en-US" sz="2400" dirty="0"/>
              <a:t>, A.M., </a:t>
            </a:r>
            <a:r>
              <a:rPr lang="en-US" sz="2400" dirty="0" err="1"/>
              <a:t>Granello</a:t>
            </a:r>
            <a:r>
              <a:rPr lang="en-US" sz="2400" dirty="0"/>
              <a:t>, D.H., &amp; </a:t>
            </a:r>
            <a:r>
              <a:rPr lang="en-US" sz="2400" dirty="0" err="1"/>
              <a:t>Henfield</a:t>
            </a:r>
            <a:r>
              <a:rPr lang="en-US" sz="2400" dirty="0"/>
              <a:t>, M.B., 2009)</a:t>
            </a:r>
          </a:p>
        </p:txBody>
      </p:sp>
      <p:sp>
        <p:nvSpPr>
          <p:cNvPr id="2" name="Content Placeholder 1"/>
          <p:cNvSpPr>
            <a:spLocks noGrp="1"/>
          </p:cNvSpPr>
          <p:nvPr>
            <p:ph idx="1"/>
          </p:nvPr>
        </p:nvSpPr>
        <p:spPr>
          <a:xfrm>
            <a:off x="379809" y="2362200"/>
            <a:ext cx="8381999" cy="4182533"/>
          </a:xfrm>
        </p:spPr>
        <p:txBody>
          <a:bodyPr>
            <a:normAutofit fontScale="70000" lnSpcReduction="20000"/>
          </a:bodyPr>
          <a:lstStyle/>
          <a:p>
            <a:r>
              <a:rPr lang="en-US" dirty="0"/>
              <a:t>Analysis- analyze, compare, classify, contrast, experiment (Ex. Compare and contrast the assumptions of the following 2 techniques with regard to the role of client responsibility in the therapeutic process, Analyze the relationship between client </a:t>
            </a:r>
            <a:r>
              <a:rPr lang="en-US" dirty="0" err="1"/>
              <a:t>resistence</a:t>
            </a:r>
            <a:r>
              <a:rPr lang="en-US" dirty="0"/>
              <a:t> and early termination of counseling).</a:t>
            </a:r>
          </a:p>
          <a:p>
            <a:endParaRPr lang="en-US" dirty="0"/>
          </a:p>
          <a:p>
            <a:r>
              <a:rPr lang="en-US" dirty="0"/>
              <a:t>Synthesis- create, combine, integrate, construct, summarize (Ex. Integrate the __ technique with a school-based program for students aged __., Hypothesize how solution-focused work may or may not work well with a lower socio-economic group with limited resources, education, and few support systems.)</a:t>
            </a:r>
          </a:p>
          <a:p>
            <a:endParaRPr lang="en-US" dirty="0"/>
          </a:p>
          <a:p>
            <a:r>
              <a:rPr lang="en-US" dirty="0"/>
              <a:t>Evaluation- appraise, assess, defend, critique (ex, Critique Dr. __’s article on __ with respect to the 3 principles of empathy learned in class, Defend why a counselor may want to use a paradoxical intervention with a  client presenting with __)</a:t>
            </a:r>
          </a:p>
        </p:txBody>
      </p:sp>
    </p:spTree>
    <p:extLst>
      <p:ext uri="{BB962C8B-B14F-4D97-AF65-F5344CB8AC3E}">
        <p14:creationId xmlns:p14="http://schemas.microsoft.com/office/powerpoint/2010/main" val="67805091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6039" y="838200"/>
            <a:ext cx="8229600" cy="1252728"/>
          </a:xfrm>
        </p:spPr>
        <p:txBody>
          <a:bodyPr>
            <a:normAutofit/>
          </a:bodyPr>
          <a:lstStyle/>
          <a:p>
            <a:r>
              <a:rPr lang="en-US" u="sng" dirty="0" smtClean="0"/>
              <a:t>Competencies: General</a:t>
            </a:r>
            <a:r>
              <a:rPr lang="en-US" dirty="0"/>
              <a:t/>
            </a:r>
            <a:br>
              <a:rPr lang="en-US" dirty="0"/>
            </a:br>
            <a:endParaRPr lang="en-US" dirty="0"/>
          </a:p>
        </p:txBody>
      </p:sp>
      <p:sp>
        <p:nvSpPr>
          <p:cNvPr id="2" name="Content Placeholder 1"/>
          <p:cNvSpPr>
            <a:spLocks noGrp="1"/>
          </p:cNvSpPr>
          <p:nvPr>
            <p:ph idx="1"/>
          </p:nvPr>
        </p:nvSpPr>
        <p:spPr>
          <a:xfrm>
            <a:off x="725279" y="1905000"/>
            <a:ext cx="8381999" cy="4343399"/>
          </a:xfrm>
        </p:spPr>
        <p:txBody>
          <a:bodyPr>
            <a:normAutofit fontScale="70000" lnSpcReduction="20000"/>
          </a:bodyPr>
          <a:lstStyle/>
          <a:p>
            <a:pPr marL="457200" indent="-457200">
              <a:buFont typeface="+mj-lt"/>
              <a:buAutoNum type="arabicPeriod"/>
            </a:pPr>
            <a:r>
              <a:rPr lang="en-US" dirty="0" smtClean="0"/>
              <a:t>Employ </a:t>
            </a:r>
            <a:r>
              <a:rPr lang="en-US" dirty="0"/>
              <a:t>educational principles which enhance learning</a:t>
            </a:r>
          </a:p>
          <a:p>
            <a:pPr marL="457200" lvl="0" indent="-457200">
              <a:buFont typeface="+mj-lt"/>
              <a:buAutoNum type="arabicPeriod"/>
            </a:pPr>
            <a:r>
              <a:rPr lang="en-US" dirty="0"/>
              <a:t>Enable ethical practice</a:t>
            </a:r>
          </a:p>
          <a:p>
            <a:pPr marL="457200" lvl="0" indent="-457200">
              <a:buFont typeface="+mj-lt"/>
              <a:buAutoNum type="arabicPeriod"/>
            </a:pPr>
            <a:r>
              <a:rPr lang="en-US" dirty="0"/>
              <a:t>Foster competence in working with difference</a:t>
            </a:r>
          </a:p>
          <a:p>
            <a:pPr marL="457200" lvl="0" indent="-457200">
              <a:buFont typeface="+mj-lt"/>
              <a:buAutoNum type="arabicPeriod"/>
            </a:pPr>
            <a:r>
              <a:rPr lang="en-US" dirty="0"/>
              <a:t>Adapt supervision to the organizational and governance context</a:t>
            </a:r>
          </a:p>
          <a:p>
            <a:pPr marL="457200" lvl="0" indent="-457200">
              <a:buFont typeface="+mj-lt"/>
              <a:buAutoNum type="arabicPeriod"/>
            </a:pPr>
            <a:r>
              <a:rPr lang="en-US" dirty="0"/>
              <a:t>Form and maintain in a supervisory alliance</a:t>
            </a:r>
          </a:p>
          <a:p>
            <a:pPr marL="457200" lvl="0" indent="-457200">
              <a:buFont typeface="+mj-lt"/>
              <a:buAutoNum type="arabicPeriod"/>
            </a:pPr>
            <a:r>
              <a:rPr lang="en-US" dirty="0"/>
              <a:t>Structure supervisory sessions</a:t>
            </a:r>
          </a:p>
          <a:p>
            <a:pPr marL="457200" lvl="0" indent="-457200">
              <a:buFont typeface="+mj-lt"/>
              <a:buAutoNum type="arabicPeriod"/>
            </a:pPr>
            <a:r>
              <a:rPr lang="en-US" dirty="0"/>
              <a:t>Help the supervisee present info. about clinical work</a:t>
            </a:r>
          </a:p>
          <a:p>
            <a:pPr marL="457200" lvl="0" indent="-457200">
              <a:buFont typeface="+mj-lt"/>
              <a:buAutoNum type="arabicPeriod"/>
            </a:pPr>
            <a:r>
              <a:rPr lang="en-US" dirty="0"/>
              <a:t>Help the supervisee reflect on their work and usefulness of supervision</a:t>
            </a:r>
          </a:p>
          <a:p>
            <a:pPr marL="457200" lvl="0" indent="-457200">
              <a:buFont typeface="+mj-lt"/>
              <a:buAutoNum type="arabicPeriod"/>
            </a:pPr>
            <a:r>
              <a:rPr lang="en-US" dirty="0"/>
              <a:t>Use a range of methods to give accurate and constructive feedback</a:t>
            </a:r>
          </a:p>
          <a:p>
            <a:pPr marL="457200" lvl="0" indent="-457200">
              <a:buFont typeface="+mj-lt"/>
              <a:buAutoNum type="arabicPeriod"/>
            </a:pPr>
            <a:r>
              <a:rPr lang="en-US" dirty="0"/>
              <a:t>Gauge the supervisee’s level of competence</a:t>
            </a:r>
          </a:p>
          <a:p>
            <a:pPr marL="457200" lvl="0" indent="-457200">
              <a:buFont typeface="+mj-lt"/>
              <a:buAutoNum type="arabicPeriod"/>
            </a:pPr>
            <a:r>
              <a:rPr lang="en-US" dirty="0"/>
              <a:t>Reflect (and act) on limitations in own knowledge and experience</a:t>
            </a:r>
          </a:p>
          <a:p>
            <a:endParaRPr lang="en-US" dirty="0"/>
          </a:p>
        </p:txBody>
      </p:sp>
    </p:spTree>
    <p:extLst>
      <p:ext uri="{BB962C8B-B14F-4D97-AF65-F5344CB8AC3E}">
        <p14:creationId xmlns:p14="http://schemas.microsoft.com/office/powerpoint/2010/main" val="63568233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 </a:t>
            </a:r>
            <a:br>
              <a:rPr lang="en-US" dirty="0"/>
            </a:br>
            <a:r>
              <a:rPr lang="en-US" u="sng" dirty="0"/>
              <a:t>Specific Supervisory Competencies</a:t>
            </a:r>
            <a:r>
              <a:rPr lang="en-US" dirty="0"/>
              <a:t/>
            </a:r>
            <a:br>
              <a:rPr lang="en-US" dirty="0"/>
            </a:br>
            <a:endParaRPr lang="en-US" dirty="0"/>
          </a:p>
        </p:txBody>
      </p:sp>
      <p:sp>
        <p:nvSpPr>
          <p:cNvPr id="2" name="Content Placeholder 1"/>
          <p:cNvSpPr>
            <a:spLocks noGrp="1"/>
          </p:cNvSpPr>
          <p:nvPr>
            <p:ph idx="1"/>
          </p:nvPr>
        </p:nvSpPr>
        <p:spPr/>
        <p:txBody>
          <a:bodyPr/>
          <a:lstStyle/>
          <a:p>
            <a:r>
              <a:rPr lang="en-US" dirty="0"/>
              <a:t> </a:t>
            </a:r>
            <a:r>
              <a:rPr lang="en-US" dirty="0" smtClean="0"/>
              <a:t>Help </a:t>
            </a:r>
            <a:r>
              <a:rPr lang="en-US" dirty="0"/>
              <a:t>the supervisee practice specific clinical skills</a:t>
            </a:r>
          </a:p>
          <a:p>
            <a:pPr lvl="0"/>
            <a:r>
              <a:rPr lang="en-US" dirty="0"/>
              <a:t>Incorporate direct observation into supervision</a:t>
            </a:r>
          </a:p>
          <a:p>
            <a:pPr lvl="0"/>
            <a:r>
              <a:rPr lang="en-US" dirty="0"/>
              <a:t>Conduct supervision in group  formats</a:t>
            </a:r>
          </a:p>
          <a:p>
            <a:pPr lvl="0"/>
            <a:r>
              <a:rPr lang="en-US" dirty="0"/>
              <a:t>Apply standards of professional conduct</a:t>
            </a:r>
          </a:p>
          <a:p>
            <a:endParaRPr lang="en-US" dirty="0"/>
          </a:p>
        </p:txBody>
      </p:sp>
    </p:spTree>
    <p:extLst>
      <p:ext uri="{BB962C8B-B14F-4D97-AF65-F5344CB8AC3E}">
        <p14:creationId xmlns:p14="http://schemas.microsoft.com/office/powerpoint/2010/main" val="54211411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914400"/>
            <a:ext cx="7429499" cy="1478570"/>
          </a:xfrm>
        </p:spPr>
        <p:txBody>
          <a:bodyPr>
            <a:normAutofit/>
          </a:bodyPr>
          <a:lstStyle/>
          <a:p>
            <a:r>
              <a:rPr lang="en-US" u="sng" dirty="0" err="1"/>
              <a:t>Metacompetencies</a:t>
            </a:r>
            <a:r>
              <a:rPr lang="en-US" dirty="0"/>
              <a:t/>
            </a:r>
            <a:br>
              <a:rPr lang="en-US" dirty="0"/>
            </a:br>
            <a:endParaRPr lang="en-US" dirty="0"/>
          </a:p>
        </p:txBody>
      </p:sp>
      <p:sp>
        <p:nvSpPr>
          <p:cNvPr id="2" name="Content Placeholder 1"/>
          <p:cNvSpPr>
            <a:spLocks noGrp="1"/>
          </p:cNvSpPr>
          <p:nvPr>
            <p:ph idx="1"/>
          </p:nvPr>
        </p:nvSpPr>
        <p:spPr/>
        <p:txBody>
          <a:bodyPr/>
          <a:lstStyle/>
          <a:p>
            <a:r>
              <a:rPr lang="en-US" dirty="0"/>
              <a:t> </a:t>
            </a:r>
            <a:r>
              <a:rPr lang="en-US" dirty="0" smtClean="0"/>
              <a:t>Adapt </a:t>
            </a:r>
            <a:r>
              <a:rPr lang="en-US" dirty="0"/>
              <a:t>the process and conduct of supervision</a:t>
            </a:r>
          </a:p>
          <a:p>
            <a:pPr lvl="0"/>
            <a:r>
              <a:rPr lang="en-US" dirty="0"/>
              <a:t>Give feedback.</a:t>
            </a:r>
          </a:p>
          <a:p>
            <a:pPr lvl="0"/>
            <a:r>
              <a:rPr lang="en-US" dirty="0"/>
              <a:t>Manage concerns about supervisee’s ability to use supervision.</a:t>
            </a:r>
          </a:p>
          <a:p>
            <a:pPr lvl="0"/>
            <a:r>
              <a:rPr lang="en-US" dirty="0"/>
              <a:t>Manage serious concerns about practice.</a:t>
            </a:r>
          </a:p>
          <a:p>
            <a:endParaRPr lang="en-US" dirty="0"/>
          </a:p>
        </p:txBody>
      </p:sp>
    </p:spTree>
    <p:extLst>
      <p:ext uri="{BB962C8B-B14F-4D97-AF65-F5344CB8AC3E}">
        <p14:creationId xmlns:p14="http://schemas.microsoft.com/office/powerpoint/2010/main" val="2327581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Clinical Supervisors Do</a:t>
            </a:r>
          </a:p>
        </p:txBody>
      </p:sp>
      <p:sp>
        <p:nvSpPr>
          <p:cNvPr id="3" name="Content Placeholder 2"/>
          <p:cNvSpPr>
            <a:spLocks noGrp="1"/>
          </p:cNvSpPr>
          <p:nvPr>
            <p:ph idx="1"/>
          </p:nvPr>
        </p:nvSpPr>
        <p:spPr/>
        <p:txBody>
          <a:bodyPr>
            <a:normAutofit/>
          </a:bodyPr>
          <a:lstStyle/>
          <a:p>
            <a:pPr marL="0" indent="0">
              <a:buNone/>
            </a:pPr>
            <a:r>
              <a:rPr lang="en-US" b="1" u="sng" dirty="0" smtClean="0"/>
              <a:t>Personal Professional Development of Supervisee</a:t>
            </a:r>
          </a:p>
          <a:p>
            <a:r>
              <a:rPr lang="en-US" dirty="0" smtClean="0"/>
              <a:t>Assessing and promoting personal and professional goals consistent with agency standards and ethical behaviors</a:t>
            </a:r>
          </a:p>
          <a:p>
            <a:r>
              <a:rPr lang="en-US" dirty="0" smtClean="0"/>
              <a:t>Leading and guiding supervisees to become more adept at using their skills and improving their ability to practice independently</a:t>
            </a:r>
            <a:endParaRPr lang="en-US" dirty="0"/>
          </a:p>
        </p:txBody>
      </p:sp>
    </p:spTree>
    <p:extLst>
      <p:ext uri="{BB962C8B-B14F-4D97-AF65-F5344CB8AC3E}">
        <p14:creationId xmlns:p14="http://schemas.microsoft.com/office/powerpoint/2010/main" val="208256104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1066800"/>
            <a:ext cx="8229600" cy="1252728"/>
          </a:xfrm>
        </p:spPr>
        <p:txBody>
          <a:bodyPr>
            <a:normAutofit/>
          </a:bodyPr>
          <a:lstStyle/>
          <a:p>
            <a:r>
              <a:rPr lang="en-US" u="sng" dirty="0"/>
              <a:t>Abilities to Develop</a:t>
            </a:r>
            <a:r>
              <a:rPr lang="en-US" dirty="0"/>
              <a:t/>
            </a:r>
            <a:br>
              <a:rPr lang="en-US" dirty="0"/>
            </a:br>
            <a:endParaRPr lang="en-US" dirty="0"/>
          </a:p>
        </p:txBody>
      </p:sp>
      <p:sp>
        <p:nvSpPr>
          <p:cNvPr id="2" name="Content Placeholder 1"/>
          <p:cNvSpPr>
            <a:spLocks noGrp="1"/>
          </p:cNvSpPr>
          <p:nvPr>
            <p:ph idx="1"/>
          </p:nvPr>
        </p:nvSpPr>
        <p:spPr>
          <a:xfrm>
            <a:off x="872067" y="2675466"/>
            <a:ext cx="7408333" cy="4182533"/>
          </a:xfrm>
        </p:spPr>
        <p:txBody>
          <a:bodyPr>
            <a:normAutofit fontScale="85000" lnSpcReduction="10000"/>
          </a:bodyPr>
          <a:lstStyle/>
          <a:p>
            <a:r>
              <a:rPr lang="en-US" dirty="0"/>
              <a:t> </a:t>
            </a:r>
            <a:r>
              <a:rPr lang="en-US" dirty="0" smtClean="0"/>
              <a:t>Use </a:t>
            </a:r>
            <a:r>
              <a:rPr lang="en-US" dirty="0"/>
              <a:t>and draw methods of evaluation</a:t>
            </a:r>
          </a:p>
          <a:p>
            <a:pPr lvl="0"/>
            <a:r>
              <a:rPr lang="en-US" dirty="0"/>
              <a:t>Draw on </a:t>
            </a:r>
            <a:r>
              <a:rPr lang="en-US" dirty="0" err="1"/>
              <a:t>questionaires</a:t>
            </a:r>
            <a:r>
              <a:rPr lang="en-US" dirty="0"/>
              <a:t> and rating scales relevant to each client.</a:t>
            </a:r>
          </a:p>
          <a:p>
            <a:pPr lvl="0"/>
            <a:r>
              <a:rPr lang="en-US" dirty="0"/>
              <a:t>Draw on knowledge- interpretations of measures.</a:t>
            </a:r>
          </a:p>
          <a:p>
            <a:pPr lvl="0"/>
            <a:r>
              <a:rPr lang="en-US" dirty="0"/>
              <a:t>Convey application to supervisee’s work.</a:t>
            </a:r>
          </a:p>
          <a:p>
            <a:pPr lvl="0"/>
            <a:r>
              <a:rPr lang="en-US" dirty="0"/>
              <a:t>Know strengths/weaknesses of various measures.</a:t>
            </a:r>
          </a:p>
          <a:p>
            <a:pPr lvl="0"/>
            <a:r>
              <a:rPr lang="en-US" dirty="0"/>
              <a:t>Help supervisee’s discuss rationales of tools with clients</a:t>
            </a:r>
          </a:p>
          <a:p>
            <a:pPr lvl="0"/>
            <a:r>
              <a:rPr lang="en-US" dirty="0"/>
              <a:t>Prioritize discussions and treatment with clients.</a:t>
            </a:r>
          </a:p>
          <a:p>
            <a:pPr lvl="0"/>
            <a:r>
              <a:rPr lang="en-US" dirty="0"/>
              <a:t>Integrate objective, standardized assessments with clinical report.</a:t>
            </a:r>
          </a:p>
          <a:p>
            <a:pPr lvl="0"/>
            <a:r>
              <a:rPr lang="en-US" dirty="0"/>
              <a:t>Modify applications based on client competence.</a:t>
            </a:r>
          </a:p>
          <a:p>
            <a:endParaRPr lang="en-US" dirty="0"/>
          </a:p>
        </p:txBody>
      </p:sp>
    </p:spTree>
    <p:extLst>
      <p:ext uri="{BB962C8B-B14F-4D97-AF65-F5344CB8AC3E}">
        <p14:creationId xmlns:p14="http://schemas.microsoft.com/office/powerpoint/2010/main" val="409688159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Experiential Adventure Based Model</a:t>
            </a:r>
            <a:br>
              <a:rPr lang="en-US" dirty="0" smtClean="0"/>
            </a:br>
            <a:r>
              <a:rPr lang="en-US" dirty="0" err="1" smtClean="0"/>
              <a:t>Gass</a:t>
            </a:r>
            <a:r>
              <a:rPr lang="en-US" dirty="0" smtClean="0"/>
              <a:t>, M.A., &amp; Gillis, HL., 2010</a:t>
            </a:r>
            <a:endParaRPr lang="en-US" dirty="0"/>
          </a:p>
        </p:txBody>
      </p:sp>
      <p:sp>
        <p:nvSpPr>
          <p:cNvPr id="2" name="Content Placeholder 1"/>
          <p:cNvSpPr>
            <a:spLocks noGrp="1"/>
          </p:cNvSpPr>
          <p:nvPr>
            <p:ph idx="1"/>
          </p:nvPr>
        </p:nvSpPr>
        <p:spPr/>
        <p:txBody>
          <a:bodyPr>
            <a:normAutofit fontScale="92500" lnSpcReduction="20000"/>
          </a:bodyPr>
          <a:lstStyle/>
          <a:p>
            <a:r>
              <a:rPr lang="en-US" dirty="0" smtClean="0"/>
              <a:t>Adventure process</a:t>
            </a:r>
          </a:p>
          <a:p>
            <a:r>
              <a:rPr lang="en-US" dirty="0" smtClean="0"/>
              <a:t>Walking out the supervision experiencing (as opposed to just talking it)</a:t>
            </a:r>
          </a:p>
          <a:p>
            <a:r>
              <a:rPr lang="en-US" dirty="0" smtClean="0"/>
              <a:t>The assessment adventure</a:t>
            </a:r>
          </a:p>
          <a:p>
            <a:r>
              <a:rPr lang="en-US" dirty="0" smtClean="0"/>
              <a:t>Building on intuition</a:t>
            </a:r>
          </a:p>
          <a:p>
            <a:r>
              <a:rPr lang="en-US" dirty="0" smtClean="0"/>
              <a:t>Enhancing analytical skills</a:t>
            </a:r>
          </a:p>
          <a:p>
            <a:r>
              <a:rPr lang="en-US" dirty="0" smtClean="0"/>
              <a:t>Flexibility of  person or groups and various dynamics</a:t>
            </a:r>
          </a:p>
          <a:p>
            <a:r>
              <a:rPr lang="en-US" dirty="0" smtClean="0"/>
              <a:t>Matching theories and practice for various clients</a:t>
            </a:r>
            <a:endParaRPr lang="en-US" dirty="0"/>
          </a:p>
        </p:txBody>
      </p:sp>
    </p:spTree>
    <p:extLst>
      <p:ext uri="{BB962C8B-B14F-4D97-AF65-F5344CB8AC3E}">
        <p14:creationId xmlns:p14="http://schemas.microsoft.com/office/powerpoint/2010/main" val="481608528"/>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Experiential Adventure Based Model</a:t>
            </a:r>
            <a:br>
              <a:rPr lang="en-US" dirty="0"/>
            </a:br>
            <a:r>
              <a:rPr lang="en-US" dirty="0" err="1"/>
              <a:t>Gass</a:t>
            </a:r>
            <a:r>
              <a:rPr lang="en-US" dirty="0"/>
              <a:t>, M.A., &amp; Gillis, HL., 2010</a:t>
            </a:r>
          </a:p>
        </p:txBody>
      </p:sp>
      <p:sp>
        <p:nvSpPr>
          <p:cNvPr id="2" name="Content Placeholder 1"/>
          <p:cNvSpPr>
            <a:spLocks noGrp="1"/>
          </p:cNvSpPr>
          <p:nvPr>
            <p:ph idx="1"/>
          </p:nvPr>
        </p:nvSpPr>
        <p:spPr/>
        <p:txBody>
          <a:bodyPr>
            <a:normAutofit fontScale="85000" lnSpcReduction="20000"/>
          </a:bodyPr>
          <a:lstStyle/>
          <a:p>
            <a:pPr marL="0" indent="0" algn="ctr">
              <a:buNone/>
            </a:pPr>
            <a:r>
              <a:rPr lang="en-US" b="1" u="sng" dirty="0" smtClean="0"/>
              <a:t>CHANGES</a:t>
            </a:r>
            <a:r>
              <a:rPr lang="en-US" dirty="0" smtClean="0"/>
              <a:t>:</a:t>
            </a:r>
          </a:p>
          <a:p>
            <a:r>
              <a:rPr lang="en-US" dirty="0" smtClean="0"/>
              <a:t>Context</a:t>
            </a:r>
          </a:p>
          <a:p>
            <a:r>
              <a:rPr lang="en-US" dirty="0" smtClean="0"/>
              <a:t>Hypotheses</a:t>
            </a:r>
          </a:p>
          <a:p>
            <a:r>
              <a:rPr lang="en-US" dirty="0" smtClean="0"/>
              <a:t>Action</a:t>
            </a:r>
          </a:p>
          <a:p>
            <a:r>
              <a:rPr lang="en-US" dirty="0" smtClean="0"/>
              <a:t>Novelty</a:t>
            </a:r>
          </a:p>
          <a:p>
            <a:r>
              <a:rPr lang="en-US" dirty="0" smtClean="0"/>
              <a:t>Generating</a:t>
            </a:r>
          </a:p>
          <a:p>
            <a:r>
              <a:rPr lang="en-US" dirty="0" smtClean="0"/>
              <a:t>Evaluation</a:t>
            </a:r>
          </a:p>
          <a:p>
            <a:r>
              <a:rPr lang="en-US" dirty="0" smtClean="0"/>
              <a:t>Solutions</a:t>
            </a:r>
            <a:endParaRPr lang="en-US" dirty="0"/>
          </a:p>
        </p:txBody>
      </p:sp>
    </p:spTree>
    <p:extLst>
      <p:ext uri="{BB962C8B-B14F-4D97-AF65-F5344CB8AC3E}">
        <p14:creationId xmlns:p14="http://schemas.microsoft.com/office/powerpoint/2010/main" val="62466991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Experiential Adventure Based Model</a:t>
            </a:r>
            <a:br>
              <a:rPr lang="en-US" dirty="0"/>
            </a:br>
            <a:r>
              <a:rPr lang="en-US" sz="2700" dirty="0" err="1"/>
              <a:t>Gass</a:t>
            </a:r>
            <a:r>
              <a:rPr lang="en-US" sz="2700" dirty="0"/>
              <a:t>, M.A., &amp; Gillis, HL., 2010</a:t>
            </a:r>
          </a:p>
        </p:txBody>
      </p:sp>
      <p:sp>
        <p:nvSpPr>
          <p:cNvPr id="2" name="Content Placeholder 1"/>
          <p:cNvSpPr>
            <a:spLocks noGrp="1"/>
          </p:cNvSpPr>
          <p:nvPr>
            <p:ph idx="1"/>
          </p:nvPr>
        </p:nvSpPr>
        <p:spPr>
          <a:xfrm>
            <a:off x="685800" y="2286000"/>
            <a:ext cx="8128000" cy="3450696"/>
          </a:xfrm>
        </p:spPr>
        <p:txBody>
          <a:bodyPr>
            <a:normAutofit fontScale="92500" lnSpcReduction="10000"/>
          </a:bodyPr>
          <a:lstStyle/>
          <a:p>
            <a:r>
              <a:rPr lang="en-US" dirty="0" smtClean="0"/>
              <a:t>Co-created</a:t>
            </a:r>
          </a:p>
          <a:p>
            <a:pPr marL="0" indent="0">
              <a:buNone/>
            </a:pPr>
            <a:r>
              <a:rPr lang="en-US" dirty="0" smtClean="0"/>
              <a:t>        adventures</a:t>
            </a:r>
          </a:p>
          <a:p>
            <a:r>
              <a:rPr lang="en-US" dirty="0" smtClean="0"/>
              <a:t>Supervisor and supervisee</a:t>
            </a:r>
          </a:p>
          <a:p>
            <a:pPr marL="0" indent="0">
              <a:buNone/>
            </a:pPr>
            <a:r>
              <a:rPr lang="en-US" dirty="0" smtClean="0"/>
              <a:t>         with team listening then</a:t>
            </a:r>
          </a:p>
          <a:p>
            <a:pPr marL="0" indent="0">
              <a:buNone/>
            </a:pPr>
            <a:r>
              <a:rPr lang="en-US" dirty="0" smtClean="0"/>
              <a:t>         switch to team in center</a:t>
            </a:r>
          </a:p>
          <a:p>
            <a:pPr marL="0" indent="0">
              <a:buNone/>
            </a:pPr>
            <a:r>
              <a:rPr lang="en-US" dirty="0" smtClean="0"/>
              <a:t>         and supervision dyad</a:t>
            </a:r>
          </a:p>
          <a:p>
            <a:pPr marL="0" indent="0">
              <a:buNone/>
            </a:pPr>
            <a:r>
              <a:rPr lang="en-US" dirty="0" smtClean="0"/>
              <a:t>         outside</a:t>
            </a:r>
            <a:endParaRPr lang="en-US" dirty="0"/>
          </a:p>
        </p:txBody>
      </p:sp>
      <p:graphicFrame>
        <p:nvGraphicFramePr>
          <p:cNvPr id="4" name="Diagram 3"/>
          <p:cNvGraphicFramePr/>
          <p:nvPr>
            <p:extLst>
              <p:ext uri="{D42A27DB-BD31-4B8C-83A1-F6EECF244321}">
                <p14:modId xmlns:p14="http://schemas.microsoft.com/office/powerpoint/2010/main" val="3392896801"/>
              </p:ext>
            </p:extLst>
          </p:nvPr>
        </p:nvGraphicFramePr>
        <p:xfrm>
          <a:off x="3352800" y="1894477"/>
          <a:ext cx="6400800" cy="5012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8492521"/>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The Wellness Model of Supervision</a:t>
            </a:r>
            <a:br>
              <a:rPr lang="en-US" dirty="0" smtClean="0"/>
            </a:br>
            <a:r>
              <a:rPr lang="en-US" sz="2700" dirty="0"/>
              <a:t>Lenz, A.S., </a:t>
            </a:r>
            <a:r>
              <a:rPr lang="en-US" sz="2700" dirty="0" err="1"/>
              <a:t>Sangganjanavanich</a:t>
            </a:r>
            <a:r>
              <a:rPr lang="en-US" sz="2700" dirty="0"/>
              <a:t>, V.F., </a:t>
            </a:r>
            <a:r>
              <a:rPr lang="en-US" sz="2700" dirty="0" err="1"/>
              <a:t>Balkin</a:t>
            </a:r>
            <a:r>
              <a:rPr lang="en-US" sz="2700" dirty="0"/>
              <a:t>, R.S., Oliver, M., &amp; Smith, R.L.  (2012).</a:t>
            </a:r>
          </a:p>
        </p:txBody>
      </p:sp>
      <p:sp>
        <p:nvSpPr>
          <p:cNvPr id="2" name="Content Placeholder 1"/>
          <p:cNvSpPr>
            <a:spLocks noGrp="1"/>
          </p:cNvSpPr>
          <p:nvPr>
            <p:ph idx="1"/>
          </p:nvPr>
        </p:nvSpPr>
        <p:spPr>
          <a:xfrm>
            <a:off x="867077" y="2514600"/>
            <a:ext cx="7429499" cy="3541714"/>
          </a:xfrm>
        </p:spPr>
        <p:txBody>
          <a:bodyPr/>
          <a:lstStyle/>
          <a:p>
            <a:r>
              <a:rPr lang="en-US" dirty="0" smtClean="0"/>
              <a:t>Personal and professional wellness</a:t>
            </a:r>
          </a:p>
          <a:p>
            <a:r>
              <a:rPr lang="en-US" dirty="0" smtClean="0"/>
              <a:t>Formal planning and evaluation</a:t>
            </a:r>
          </a:p>
          <a:p>
            <a:r>
              <a:rPr lang="en-US" dirty="0" smtClean="0"/>
              <a:t>Choosing wellness dimensions for supervision and clinical relationships</a:t>
            </a:r>
          </a:p>
          <a:p>
            <a:r>
              <a:rPr lang="en-US" dirty="0" smtClean="0"/>
              <a:t>Supervisors modeling wellness</a:t>
            </a:r>
            <a:endParaRPr lang="en-US" dirty="0"/>
          </a:p>
        </p:txBody>
      </p:sp>
    </p:spTree>
    <p:extLst>
      <p:ext uri="{BB962C8B-B14F-4D97-AF65-F5344CB8AC3E}">
        <p14:creationId xmlns:p14="http://schemas.microsoft.com/office/powerpoint/2010/main" val="5063624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838200"/>
            <a:ext cx="7429499" cy="1478570"/>
          </a:xfrm>
        </p:spPr>
        <p:txBody>
          <a:bodyPr>
            <a:normAutofit/>
          </a:bodyPr>
          <a:lstStyle/>
          <a:p>
            <a:r>
              <a:rPr lang="en-US" dirty="0" smtClean="0"/>
              <a:t>The 5 Step Model for Addictions</a:t>
            </a:r>
            <a:br>
              <a:rPr lang="en-US" dirty="0" smtClean="0"/>
            </a:br>
            <a:r>
              <a:rPr lang="en-US" sz="2700" dirty="0" err="1" smtClean="0"/>
              <a:t>Copello</a:t>
            </a:r>
            <a:r>
              <a:rPr lang="en-US" sz="2700" dirty="0" smtClean="0"/>
              <a:t>, A., Templeton, L., </a:t>
            </a:r>
            <a:r>
              <a:rPr lang="en-US" sz="2700" dirty="0" err="1" smtClean="0"/>
              <a:t>Orford</a:t>
            </a:r>
            <a:r>
              <a:rPr lang="en-US" sz="2700" dirty="0" smtClean="0"/>
              <a:t>, J., &amp; </a:t>
            </a:r>
            <a:r>
              <a:rPr lang="en-US" sz="2700" dirty="0" err="1" smtClean="0"/>
              <a:t>Velleman</a:t>
            </a:r>
            <a:r>
              <a:rPr lang="en-US" sz="2700" dirty="0" smtClean="0"/>
              <a:t>, R., 2010</a:t>
            </a:r>
            <a:endParaRPr lang="en-US" sz="2700" dirty="0"/>
          </a:p>
        </p:txBody>
      </p:sp>
      <p:sp>
        <p:nvSpPr>
          <p:cNvPr id="2" name="Content Placeholder 1"/>
          <p:cNvSpPr>
            <a:spLocks noGrp="1"/>
          </p:cNvSpPr>
          <p:nvPr>
            <p:ph idx="1"/>
          </p:nvPr>
        </p:nvSpPr>
        <p:spPr>
          <a:xfrm>
            <a:off x="838200" y="2514600"/>
            <a:ext cx="7408333" cy="4030133"/>
          </a:xfrm>
        </p:spPr>
        <p:txBody>
          <a:bodyPr/>
          <a:lstStyle/>
          <a:p>
            <a:pPr marL="0" indent="0">
              <a:buNone/>
            </a:pPr>
            <a:r>
              <a:rPr lang="en-US" b="1" u="sng" dirty="0" smtClean="0"/>
              <a:t>Step 1:  Listen</a:t>
            </a:r>
          </a:p>
          <a:p>
            <a:r>
              <a:rPr lang="en-US" dirty="0" smtClean="0"/>
              <a:t>Value the family’s stories</a:t>
            </a:r>
          </a:p>
          <a:p>
            <a:r>
              <a:rPr lang="en-US" dirty="0" smtClean="0"/>
              <a:t>Allow family for describe concerns</a:t>
            </a:r>
          </a:p>
          <a:p>
            <a:r>
              <a:rPr lang="en-US" dirty="0" smtClean="0"/>
              <a:t>Identify stressors</a:t>
            </a:r>
          </a:p>
          <a:p>
            <a:r>
              <a:rPr lang="en-US" dirty="0" smtClean="0"/>
              <a:t>Identify needs for information</a:t>
            </a:r>
          </a:p>
          <a:p>
            <a:r>
              <a:rPr lang="en-US" dirty="0" smtClean="0"/>
              <a:t>Communicate realistic optimism</a:t>
            </a:r>
          </a:p>
          <a:p>
            <a:r>
              <a:rPr lang="en-US" dirty="0" smtClean="0"/>
              <a:t>Identify future contacts</a:t>
            </a:r>
            <a:endParaRPr lang="en-US" dirty="0"/>
          </a:p>
        </p:txBody>
      </p:sp>
    </p:spTree>
    <p:extLst>
      <p:ext uri="{BB962C8B-B14F-4D97-AF65-F5344CB8AC3E}">
        <p14:creationId xmlns:p14="http://schemas.microsoft.com/office/powerpoint/2010/main" val="24354505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The 5 Step Model for </a:t>
            </a:r>
            <a:r>
              <a:rPr lang="en-US" dirty="0" smtClean="0"/>
              <a:t>Addictions</a:t>
            </a:r>
            <a:br>
              <a:rPr lang="en-US" dirty="0" smtClean="0"/>
            </a:br>
            <a:r>
              <a:rPr lang="en-US" sz="2700" dirty="0" err="1"/>
              <a:t>Copello</a:t>
            </a:r>
            <a:r>
              <a:rPr lang="en-US" sz="2700" dirty="0"/>
              <a:t>, A., Templeton, L., </a:t>
            </a:r>
            <a:r>
              <a:rPr lang="en-US" sz="2700" dirty="0" err="1"/>
              <a:t>Orford</a:t>
            </a:r>
            <a:r>
              <a:rPr lang="en-US" sz="2700" dirty="0"/>
              <a:t>, J., &amp; </a:t>
            </a:r>
            <a:r>
              <a:rPr lang="en-US" sz="2700" dirty="0" err="1"/>
              <a:t>Velleman</a:t>
            </a:r>
            <a:r>
              <a:rPr lang="en-US" sz="2700" dirty="0"/>
              <a:t>, R., 2010</a:t>
            </a:r>
          </a:p>
        </p:txBody>
      </p:sp>
      <p:sp>
        <p:nvSpPr>
          <p:cNvPr id="2" name="Content Placeholder 1"/>
          <p:cNvSpPr>
            <a:spLocks noGrp="1"/>
          </p:cNvSpPr>
          <p:nvPr>
            <p:ph idx="1"/>
          </p:nvPr>
        </p:nvSpPr>
        <p:spPr>
          <a:xfrm>
            <a:off x="850553" y="2209800"/>
            <a:ext cx="7912448" cy="4343400"/>
          </a:xfrm>
        </p:spPr>
        <p:txBody>
          <a:bodyPr>
            <a:normAutofit fontScale="70000" lnSpcReduction="20000"/>
          </a:bodyPr>
          <a:lstStyle/>
          <a:p>
            <a:pPr marL="0" indent="0">
              <a:buNone/>
            </a:pPr>
            <a:r>
              <a:rPr lang="en-US" b="1" u="sng" dirty="0" smtClean="0"/>
              <a:t>Step 2: Provide Targeted Information</a:t>
            </a:r>
          </a:p>
          <a:p>
            <a:r>
              <a:rPr lang="en-US" dirty="0" smtClean="0"/>
              <a:t>Increase knowledge and understanding</a:t>
            </a:r>
          </a:p>
          <a:p>
            <a:r>
              <a:rPr lang="en-US" dirty="0" smtClean="0"/>
              <a:t>Reduce stress related to misperceptions</a:t>
            </a:r>
          </a:p>
          <a:p>
            <a:endParaRPr lang="en-US" dirty="0"/>
          </a:p>
          <a:p>
            <a:pPr marL="0" indent="0">
              <a:buNone/>
            </a:pPr>
            <a:r>
              <a:rPr lang="en-US" b="1" u="sng" dirty="0" smtClean="0"/>
              <a:t>Step 3: Explore Coping Responses</a:t>
            </a:r>
          </a:p>
          <a:p>
            <a:r>
              <a:rPr lang="en-US" dirty="0" smtClean="0"/>
              <a:t>Identify current coping responses</a:t>
            </a:r>
          </a:p>
          <a:p>
            <a:r>
              <a:rPr lang="en-US" dirty="0" smtClean="0"/>
              <a:t>Explore advantages/disadvantages of these</a:t>
            </a:r>
          </a:p>
          <a:p>
            <a:r>
              <a:rPr lang="en-US" dirty="0" smtClean="0"/>
              <a:t>Explore alternatives</a:t>
            </a:r>
          </a:p>
          <a:p>
            <a:r>
              <a:rPr lang="en-US" dirty="0" smtClean="0"/>
              <a:t>Explore advantages/disadvantages </a:t>
            </a:r>
            <a:r>
              <a:rPr lang="en-US" dirty="0"/>
              <a:t>o</a:t>
            </a:r>
            <a:r>
              <a:rPr lang="en-US" dirty="0" smtClean="0"/>
              <a:t>f new approaches</a:t>
            </a:r>
          </a:p>
          <a:p>
            <a:r>
              <a:rPr lang="en-US" dirty="0" smtClean="0"/>
              <a:t>E.g. </a:t>
            </a:r>
            <a:r>
              <a:rPr lang="en-US" dirty="0"/>
              <a:t>s</a:t>
            </a:r>
            <a:r>
              <a:rPr lang="en-US" dirty="0" smtClean="0"/>
              <a:t>tanding up to it, putting up with it, tolerating it, setting boundaries, tough love, withdrawal</a:t>
            </a:r>
          </a:p>
        </p:txBody>
      </p:sp>
    </p:spTree>
    <p:extLst>
      <p:ext uri="{BB962C8B-B14F-4D97-AF65-F5344CB8AC3E}">
        <p14:creationId xmlns:p14="http://schemas.microsoft.com/office/powerpoint/2010/main" val="3614498233"/>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The 5 Step Model for </a:t>
            </a:r>
            <a:r>
              <a:rPr lang="en-US" dirty="0" smtClean="0"/>
              <a:t>Addictions</a:t>
            </a:r>
            <a:br>
              <a:rPr lang="en-US" dirty="0" smtClean="0"/>
            </a:br>
            <a:r>
              <a:rPr lang="en-US" sz="2700" dirty="0" err="1"/>
              <a:t>Copello</a:t>
            </a:r>
            <a:r>
              <a:rPr lang="en-US" sz="2700" dirty="0"/>
              <a:t>, A., Templeton, L., </a:t>
            </a:r>
            <a:r>
              <a:rPr lang="en-US" sz="2700" dirty="0" err="1"/>
              <a:t>Orford</a:t>
            </a:r>
            <a:r>
              <a:rPr lang="en-US" sz="2700" dirty="0"/>
              <a:t>, J., &amp; </a:t>
            </a:r>
            <a:r>
              <a:rPr lang="en-US" sz="2700" dirty="0" err="1"/>
              <a:t>Velleman</a:t>
            </a:r>
            <a:r>
              <a:rPr lang="en-US" sz="2700" dirty="0"/>
              <a:t>, R., 2010</a:t>
            </a:r>
          </a:p>
        </p:txBody>
      </p:sp>
      <p:sp>
        <p:nvSpPr>
          <p:cNvPr id="2" name="Content Placeholder 1"/>
          <p:cNvSpPr>
            <a:spLocks noGrp="1"/>
          </p:cNvSpPr>
          <p:nvPr>
            <p:ph idx="1"/>
          </p:nvPr>
        </p:nvSpPr>
        <p:spPr>
          <a:xfrm>
            <a:off x="882684" y="2438400"/>
            <a:ext cx="8534399" cy="4106333"/>
          </a:xfrm>
        </p:spPr>
        <p:txBody>
          <a:bodyPr>
            <a:normAutofit fontScale="85000" lnSpcReduction="20000"/>
          </a:bodyPr>
          <a:lstStyle/>
          <a:p>
            <a:pPr marL="0" indent="0">
              <a:buNone/>
            </a:pPr>
            <a:r>
              <a:rPr lang="en-US" b="1" u="sng" dirty="0" smtClean="0"/>
              <a:t>Step Four: Discuss Social Support</a:t>
            </a:r>
          </a:p>
          <a:p>
            <a:r>
              <a:rPr lang="en-US" dirty="0" smtClean="0"/>
              <a:t>Draw a social support diagram</a:t>
            </a:r>
          </a:p>
          <a:p>
            <a:r>
              <a:rPr lang="en-US" dirty="0" smtClean="0"/>
              <a:t>Aim to improve communication within the family</a:t>
            </a:r>
          </a:p>
          <a:p>
            <a:r>
              <a:rPr lang="en-US" dirty="0" smtClean="0"/>
              <a:t>Explore sources of support</a:t>
            </a:r>
          </a:p>
          <a:p>
            <a:endParaRPr lang="en-US" dirty="0"/>
          </a:p>
          <a:p>
            <a:pPr marL="0" indent="0">
              <a:buNone/>
            </a:pPr>
            <a:r>
              <a:rPr lang="en-US" b="1" u="sng" dirty="0" smtClean="0"/>
              <a:t>Step Five:  Discuss and Explore Further Needs</a:t>
            </a:r>
          </a:p>
          <a:p>
            <a:r>
              <a:rPr lang="en-US" dirty="0" smtClean="0"/>
              <a:t>Needs for further help</a:t>
            </a:r>
          </a:p>
          <a:p>
            <a:r>
              <a:rPr lang="en-US" dirty="0" smtClean="0"/>
              <a:t>Options with family members</a:t>
            </a:r>
          </a:p>
          <a:p>
            <a:r>
              <a:rPr lang="en-US" dirty="0" smtClean="0"/>
              <a:t>Contacts between family members and professional</a:t>
            </a:r>
          </a:p>
        </p:txBody>
      </p:sp>
    </p:spTree>
    <p:extLst>
      <p:ext uri="{BB962C8B-B14F-4D97-AF65-F5344CB8AC3E}">
        <p14:creationId xmlns:p14="http://schemas.microsoft.com/office/powerpoint/2010/main" val="281593024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Expressive Arts in Group Supervision</a:t>
            </a:r>
            <a:br>
              <a:rPr lang="en-US" dirty="0" smtClean="0"/>
            </a:br>
            <a:r>
              <a:rPr lang="en-US" sz="2700" dirty="0" smtClean="0"/>
              <a:t>Newsome, D.W., Henderson, D.A., &amp; </a:t>
            </a:r>
            <a:r>
              <a:rPr lang="en-US" sz="2700" dirty="0" err="1" smtClean="0"/>
              <a:t>Veach</a:t>
            </a:r>
            <a:r>
              <a:rPr lang="en-US" sz="2700" dirty="0" smtClean="0"/>
              <a:t>, L.J., 2005</a:t>
            </a:r>
            <a:endParaRPr lang="en-US" sz="2700" dirty="0"/>
          </a:p>
        </p:txBody>
      </p:sp>
      <p:sp>
        <p:nvSpPr>
          <p:cNvPr id="2" name="Content Placeholder 1"/>
          <p:cNvSpPr>
            <a:spLocks noGrp="1"/>
          </p:cNvSpPr>
          <p:nvPr>
            <p:ph idx="1"/>
          </p:nvPr>
        </p:nvSpPr>
        <p:spPr>
          <a:xfrm>
            <a:off x="762000" y="2675466"/>
            <a:ext cx="7924799" cy="4106333"/>
          </a:xfrm>
        </p:spPr>
        <p:txBody>
          <a:bodyPr/>
          <a:lstStyle/>
          <a:p>
            <a:r>
              <a:rPr lang="en-US" dirty="0" smtClean="0"/>
              <a:t>Easier to talk indirectly</a:t>
            </a:r>
          </a:p>
          <a:p>
            <a:r>
              <a:rPr lang="en-US" dirty="0" smtClean="0"/>
              <a:t>Visual, music, media, symbolism</a:t>
            </a:r>
          </a:p>
          <a:p>
            <a:r>
              <a:rPr lang="en-US" dirty="0" smtClean="0"/>
              <a:t>Cohesion, universality, problem solving</a:t>
            </a:r>
          </a:p>
          <a:p>
            <a:endParaRPr lang="en-US" dirty="0"/>
          </a:p>
          <a:p>
            <a:pPr marL="0" indent="0">
              <a:buNone/>
            </a:pPr>
            <a:r>
              <a:rPr lang="en-US" u="sng" dirty="0" smtClean="0"/>
              <a:t>Examples</a:t>
            </a:r>
            <a:r>
              <a:rPr lang="en-US" dirty="0" smtClean="0"/>
              <a:t>:</a:t>
            </a:r>
          </a:p>
          <a:p>
            <a:r>
              <a:rPr lang="en-US" u="sng" dirty="0" smtClean="0"/>
              <a:t>Lines of Feelings</a:t>
            </a:r>
            <a:r>
              <a:rPr lang="en-US" dirty="0" smtClean="0"/>
              <a:t>- different colors regarding supervision, new semester, client relationships</a:t>
            </a:r>
            <a:endParaRPr lang="en-US" dirty="0"/>
          </a:p>
        </p:txBody>
      </p:sp>
    </p:spTree>
    <p:extLst>
      <p:ext uri="{BB962C8B-B14F-4D97-AF65-F5344CB8AC3E}">
        <p14:creationId xmlns:p14="http://schemas.microsoft.com/office/powerpoint/2010/main" val="213198131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Expressive Arts in Group Supervision</a:t>
            </a:r>
            <a:br>
              <a:rPr lang="en-US" dirty="0"/>
            </a:br>
            <a:r>
              <a:rPr lang="en-US" sz="2700" dirty="0"/>
              <a:t>Newsome, D.W., Henderson, D.A., &amp; </a:t>
            </a:r>
            <a:r>
              <a:rPr lang="en-US" sz="2700" dirty="0" err="1"/>
              <a:t>Veach</a:t>
            </a:r>
            <a:r>
              <a:rPr lang="en-US" sz="2700" dirty="0"/>
              <a:t>, L.J., 2005</a:t>
            </a:r>
          </a:p>
        </p:txBody>
      </p:sp>
      <p:sp>
        <p:nvSpPr>
          <p:cNvPr id="2" name="Content Placeholder 1"/>
          <p:cNvSpPr>
            <a:spLocks noGrp="1"/>
          </p:cNvSpPr>
          <p:nvPr>
            <p:ph idx="1"/>
          </p:nvPr>
        </p:nvSpPr>
        <p:spPr>
          <a:xfrm>
            <a:off x="533400" y="2514600"/>
            <a:ext cx="8305799" cy="4038600"/>
          </a:xfrm>
        </p:spPr>
        <p:txBody>
          <a:bodyPr>
            <a:normAutofit fontScale="85000" lnSpcReduction="20000"/>
          </a:bodyPr>
          <a:lstStyle/>
          <a:p>
            <a:r>
              <a:rPr lang="en-US" u="sng" dirty="0" smtClean="0"/>
              <a:t>Counseling images</a:t>
            </a:r>
            <a:r>
              <a:rPr lang="en-US" dirty="0" smtClean="0"/>
              <a:t>: reassess developmental points- self image of growth over time, “self as counselor”</a:t>
            </a:r>
          </a:p>
          <a:p>
            <a:endParaRPr lang="en-US" dirty="0"/>
          </a:p>
          <a:p>
            <a:r>
              <a:rPr lang="en-US" u="sng" dirty="0" smtClean="0"/>
              <a:t>Counselor Identity</a:t>
            </a:r>
            <a:r>
              <a:rPr lang="en-US" dirty="0" smtClean="0"/>
              <a:t>: use media clip, songs, to define the journey</a:t>
            </a:r>
          </a:p>
          <a:p>
            <a:endParaRPr lang="en-US" dirty="0"/>
          </a:p>
          <a:p>
            <a:r>
              <a:rPr lang="en-US" u="sng" dirty="0" smtClean="0"/>
              <a:t>Overcoming Obstacles</a:t>
            </a:r>
            <a:r>
              <a:rPr lang="en-US" dirty="0" smtClean="0"/>
              <a:t>: three panels, panel #1 and #3 first, then explore how to get there #2 with group</a:t>
            </a:r>
          </a:p>
          <a:p>
            <a:endParaRPr lang="en-US" dirty="0"/>
          </a:p>
          <a:p>
            <a:r>
              <a:rPr lang="en-US" u="sng" dirty="0" smtClean="0"/>
              <a:t>Symbolic representations of growth</a:t>
            </a:r>
            <a:r>
              <a:rPr lang="en-US" dirty="0" smtClean="0"/>
              <a:t>-pictures and objects to represent the journey</a:t>
            </a:r>
            <a:endParaRPr lang="en-US" dirty="0"/>
          </a:p>
        </p:txBody>
      </p:sp>
    </p:spTree>
    <p:extLst>
      <p:ext uri="{BB962C8B-B14F-4D97-AF65-F5344CB8AC3E}">
        <p14:creationId xmlns:p14="http://schemas.microsoft.com/office/powerpoint/2010/main" val="742802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Clinical Supervisors Do</a:t>
            </a:r>
          </a:p>
        </p:txBody>
      </p:sp>
      <p:sp>
        <p:nvSpPr>
          <p:cNvPr id="2" name="Content Placeholder 1"/>
          <p:cNvSpPr>
            <a:spLocks noGrp="1"/>
          </p:cNvSpPr>
          <p:nvPr>
            <p:ph idx="1"/>
          </p:nvPr>
        </p:nvSpPr>
        <p:spPr/>
        <p:txBody>
          <a:bodyPr/>
          <a:lstStyle/>
          <a:p>
            <a:r>
              <a:rPr lang="en-US" b="1" dirty="0" smtClean="0"/>
              <a:t>Case review and conceptualization- </a:t>
            </a:r>
            <a:r>
              <a:rPr lang="en-US" dirty="0" smtClean="0"/>
              <a:t>Methods discussed later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3581400"/>
            <a:ext cx="4724400" cy="2743200"/>
          </a:xfrm>
          <a:prstGeom prst="rect">
            <a:avLst/>
          </a:prstGeom>
        </p:spPr>
      </p:pic>
    </p:spTree>
    <p:extLst>
      <p:ext uri="{BB962C8B-B14F-4D97-AF65-F5344CB8AC3E}">
        <p14:creationId xmlns:p14="http://schemas.microsoft.com/office/powerpoint/2010/main" val="100921949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Gestalt Supervision Groups</a:t>
            </a:r>
            <a:br>
              <a:rPr lang="en-US" dirty="0"/>
            </a:br>
            <a:r>
              <a:rPr lang="en-US" dirty="0" smtClean="0"/>
              <a:t>(</a:t>
            </a:r>
            <a:r>
              <a:rPr lang="en-US" dirty="0" err="1" smtClean="0"/>
              <a:t>Melnick</a:t>
            </a:r>
            <a:r>
              <a:rPr lang="en-US" dirty="0"/>
              <a:t>, J., &amp; Fall, M., 2008)</a:t>
            </a:r>
          </a:p>
        </p:txBody>
      </p:sp>
      <p:sp>
        <p:nvSpPr>
          <p:cNvPr id="2" name="Content Placeholder 1"/>
          <p:cNvSpPr>
            <a:spLocks noGrp="1"/>
          </p:cNvSpPr>
          <p:nvPr>
            <p:ph idx="1"/>
          </p:nvPr>
        </p:nvSpPr>
        <p:spPr/>
        <p:txBody>
          <a:bodyPr/>
          <a:lstStyle/>
          <a:p>
            <a:pPr marL="0" indent="0" algn="ctr">
              <a:buFont typeface="Wingdings" pitchFamily="2" charset="2"/>
              <a:buNone/>
              <a:defRPr/>
            </a:pPr>
            <a:r>
              <a:rPr lang="en-US" u="sng" dirty="0"/>
              <a:t>General principles</a:t>
            </a:r>
            <a:r>
              <a:rPr lang="en-US" dirty="0"/>
              <a:t>:</a:t>
            </a:r>
          </a:p>
          <a:p>
            <a:pPr>
              <a:defRPr/>
            </a:pPr>
            <a:r>
              <a:rPr lang="en-US" dirty="0"/>
              <a:t>The present moment as encompassing the therapeutic experience and the future</a:t>
            </a:r>
          </a:p>
          <a:p>
            <a:pPr>
              <a:defRPr/>
            </a:pPr>
            <a:r>
              <a:rPr lang="en-US" dirty="0"/>
              <a:t>Expanding awareness- </a:t>
            </a:r>
            <a:r>
              <a:rPr lang="en-US" dirty="0" err="1"/>
              <a:t>verbals</a:t>
            </a:r>
            <a:r>
              <a:rPr lang="en-US" dirty="0"/>
              <a:t> and </a:t>
            </a:r>
            <a:r>
              <a:rPr lang="en-US" dirty="0" err="1"/>
              <a:t>nonverbals</a:t>
            </a:r>
            <a:endParaRPr lang="en-US" dirty="0"/>
          </a:p>
          <a:p>
            <a:pPr>
              <a:defRPr/>
            </a:pPr>
            <a:r>
              <a:rPr lang="en-US" dirty="0"/>
              <a:t>Creative experiment (would you be willing to …?- e.g. the Gorilla girl)</a:t>
            </a:r>
          </a:p>
          <a:p>
            <a:endParaRPr lang="en-US" dirty="0"/>
          </a:p>
        </p:txBody>
      </p:sp>
    </p:spTree>
    <p:extLst>
      <p:ext uri="{BB962C8B-B14F-4D97-AF65-F5344CB8AC3E}">
        <p14:creationId xmlns:p14="http://schemas.microsoft.com/office/powerpoint/2010/main" val="402796283"/>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Gestalt Supervision Groups</a:t>
            </a:r>
            <a:br>
              <a:rPr lang="en-US" dirty="0"/>
            </a:br>
            <a:r>
              <a:rPr lang="en-US" dirty="0" err="1"/>
              <a:t>Melnick</a:t>
            </a:r>
            <a:r>
              <a:rPr lang="en-US" dirty="0"/>
              <a:t>, J., &amp; Fall, M., 2008</a:t>
            </a:r>
          </a:p>
        </p:txBody>
      </p:sp>
      <p:sp>
        <p:nvSpPr>
          <p:cNvPr id="2" name="Content Placeholder 1"/>
          <p:cNvSpPr>
            <a:spLocks noGrp="1"/>
          </p:cNvSpPr>
          <p:nvPr>
            <p:ph idx="1"/>
          </p:nvPr>
        </p:nvSpPr>
        <p:spPr/>
        <p:txBody>
          <a:bodyPr/>
          <a:lstStyle/>
          <a:p>
            <a:r>
              <a:rPr lang="en-US" dirty="0" err="1"/>
              <a:t>Intrapsychic</a:t>
            </a:r>
            <a:r>
              <a:rPr lang="en-US" dirty="0"/>
              <a:t>- within the supervisee</a:t>
            </a:r>
          </a:p>
          <a:p>
            <a:r>
              <a:rPr lang="en-US" dirty="0"/>
              <a:t>Interpersonal- between 2 or more people</a:t>
            </a:r>
          </a:p>
          <a:p>
            <a:r>
              <a:rPr lang="en-US" dirty="0"/>
              <a:t>Subgroup- looking at mini groups within the supervision group</a:t>
            </a:r>
          </a:p>
          <a:p>
            <a:r>
              <a:rPr lang="en-US" dirty="0"/>
              <a:t>Group as a whole</a:t>
            </a:r>
          </a:p>
          <a:p>
            <a:endParaRPr lang="en-US" dirty="0"/>
          </a:p>
        </p:txBody>
      </p:sp>
    </p:spTree>
    <p:extLst>
      <p:ext uri="{BB962C8B-B14F-4D97-AF65-F5344CB8AC3E}">
        <p14:creationId xmlns:p14="http://schemas.microsoft.com/office/powerpoint/2010/main" val="2825084692"/>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Video Journaling</a:t>
            </a:r>
            <a:br>
              <a:rPr lang="en-US" dirty="0" smtClean="0"/>
            </a:br>
            <a:r>
              <a:rPr lang="en-US" sz="2700" dirty="0" smtClean="0"/>
              <a:t>Parikh, S.B., Janson, C., &amp; Singleton, T. , 2012</a:t>
            </a:r>
            <a:endParaRPr lang="en-US" sz="2700" dirty="0"/>
          </a:p>
        </p:txBody>
      </p:sp>
      <p:sp>
        <p:nvSpPr>
          <p:cNvPr id="2" name="Content Placeholder 1"/>
          <p:cNvSpPr>
            <a:spLocks noGrp="1"/>
          </p:cNvSpPr>
          <p:nvPr>
            <p:ph idx="1"/>
          </p:nvPr>
        </p:nvSpPr>
        <p:spPr/>
        <p:txBody>
          <a:bodyPr/>
          <a:lstStyle/>
          <a:p>
            <a:r>
              <a:rPr lang="en-US" dirty="0" smtClean="0"/>
              <a:t>Use of raw in the moment reactions</a:t>
            </a:r>
          </a:p>
          <a:p>
            <a:r>
              <a:rPr lang="en-US" dirty="0" smtClean="0"/>
              <a:t>Reflective practice</a:t>
            </a:r>
          </a:p>
          <a:p>
            <a:r>
              <a:rPr lang="en-US" dirty="0" smtClean="0"/>
              <a:t>Creativity emphasized</a:t>
            </a:r>
          </a:p>
          <a:p>
            <a:r>
              <a:rPr lang="en-US" dirty="0" smtClean="0"/>
              <a:t>Vehicle for journal writing</a:t>
            </a:r>
          </a:p>
          <a:p>
            <a:r>
              <a:rPr lang="en-US" dirty="0" smtClean="0"/>
              <a:t>Dealing with complexities and intricacies </a:t>
            </a:r>
            <a:endParaRPr lang="en-US" dirty="0"/>
          </a:p>
        </p:txBody>
      </p:sp>
    </p:spTree>
    <p:extLst>
      <p:ext uri="{BB962C8B-B14F-4D97-AF65-F5344CB8AC3E}">
        <p14:creationId xmlns:p14="http://schemas.microsoft.com/office/powerpoint/2010/main" val="382525193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Computer-Based Supervision</a:t>
            </a:r>
            <a:br>
              <a:rPr lang="en-US" dirty="0"/>
            </a:br>
            <a:r>
              <a:rPr lang="en-US" dirty="0"/>
              <a:t>(Vaccaro, N., &amp; </a:t>
            </a:r>
            <a:r>
              <a:rPr lang="en-US" dirty="0" err="1"/>
              <a:t>Lambie</a:t>
            </a:r>
            <a:r>
              <a:rPr lang="en-US" dirty="0"/>
              <a:t>, G.W., 2007)</a:t>
            </a:r>
          </a:p>
        </p:txBody>
      </p:sp>
      <p:sp>
        <p:nvSpPr>
          <p:cNvPr id="2" name="Content Placeholder 1"/>
          <p:cNvSpPr>
            <a:spLocks noGrp="1"/>
          </p:cNvSpPr>
          <p:nvPr>
            <p:ph idx="1"/>
          </p:nvPr>
        </p:nvSpPr>
        <p:spPr/>
        <p:txBody>
          <a:bodyPr/>
          <a:lstStyle/>
          <a:p>
            <a:r>
              <a:rPr lang="en-US" dirty="0"/>
              <a:t>Using technology to aid in supervision</a:t>
            </a:r>
          </a:p>
          <a:p>
            <a:r>
              <a:rPr lang="en-US" dirty="0"/>
              <a:t>E- mail</a:t>
            </a:r>
          </a:p>
          <a:p>
            <a:r>
              <a:rPr lang="en-US" dirty="0"/>
              <a:t>Computer-based teleconferencing</a:t>
            </a:r>
          </a:p>
          <a:p>
            <a:r>
              <a:rPr lang="en-US" dirty="0"/>
              <a:t>Computer-assisted live supervision</a:t>
            </a:r>
          </a:p>
          <a:p>
            <a:r>
              <a:rPr lang="en-US" dirty="0"/>
              <a:t>Videoconferencing</a:t>
            </a:r>
          </a:p>
          <a:p>
            <a:r>
              <a:rPr lang="en-US" dirty="0" err="1"/>
              <a:t>IMing</a:t>
            </a:r>
            <a:endParaRPr lang="en-US" dirty="0"/>
          </a:p>
          <a:p>
            <a:endParaRPr lang="en-US" dirty="0"/>
          </a:p>
        </p:txBody>
      </p:sp>
    </p:spTree>
    <p:extLst>
      <p:ext uri="{BB962C8B-B14F-4D97-AF65-F5344CB8AC3E}">
        <p14:creationId xmlns:p14="http://schemas.microsoft.com/office/powerpoint/2010/main" val="3931640346"/>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it-IT" dirty="0"/>
              <a:t>Computer-Based Supervision</a:t>
            </a:r>
            <a:br>
              <a:rPr lang="it-IT" dirty="0"/>
            </a:br>
            <a:r>
              <a:rPr lang="it-IT" dirty="0"/>
              <a:t>(Vaccaro, N., &amp; Lambie, G.W., 2007)</a:t>
            </a:r>
            <a:endParaRPr lang="en-US" dirty="0"/>
          </a:p>
        </p:txBody>
      </p:sp>
      <p:sp>
        <p:nvSpPr>
          <p:cNvPr id="2" name="Content Placeholder 1"/>
          <p:cNvSpPr>
            <a:spLocks noGrp="1"/>
          </p:cNvSpPr>
          <p:nvPr>
            <p:ph idx="1"/>
          </p:nvPr>
        </p:nvSpPr>
        <p:spPr/>
        <p:txBody>
          <a:bodyPr/>
          <a:lstStyle/>
          <a:p>
            <a:r>
              <a:rPr lang="en-US" dirty="0"/>
              <a:t>Issues:</a:t>
            </a:r>
          </a:p>
          <a:p>
            <a:r>
              <a:rPr lang="en-US" dirty="0"/>
              <a:t>Confidentiality</a:t>
            </a:r>
          </a:p>
          <a:p>
            <a:r>
              <a:rPr lang="en-US" dirty="0"/>
              <a:t>Disclaimers</a:t>
            </a:r>
          </a:p>
          <a:p>
            <a:r>
              <a:rPr lang="en-US" dirty="0"/>
              <a:t>Liability</a:t>
            </a:r>
          </a:p>
          <a:p>
            <a:r>
              <a:rPr lang="en-US" dirty="0"/>
              <a:t>Technological competencies</a:t>
            </a:r>
          </a:p>
        </p:txBody>
      </p:sp>
    </p:spTree>
    <p:extLst>
      <p:ext uri="{BB962C8B-B14F-4D97-AF65-F5344CB8AC3E}">
        <p14:creationId xmlns:p14="http://schemas.microsoft.com/office/powerpoint/2010/main" val="2438189089"/>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18419" y="838200"/>
            <a:ext cx="8229600" cy="1252728"/>
          </a:xfrm>
        </p:spPr>
        <p:txBody>
          <a:bodyPr>
            <a:normAutofit fontScale="90000"/>
          </a:bodyPr>
          <a:lstStyle/>
          <a:p>
            <a:r>
              <a:rPr lang="en-US" sz="2800" u="sng" dirty="0"/>
              <a:t>The Restorative Function of </a:t>
            </a:r>
            <a:r>
              <a:rPr lang="en-US" sz="2800" u="sng" dirty="0" smtClean="0"/>
              <a:t>Supervision</a:t>
            </a:r>
            <a:br>
              <a:rPr lang="en-US" sz="2800" u="sng" dirty="0" smtClean="0"/>
            </a:br>
            <a:r>
              <a:rPr lang="en-US" sz="2800" u="sng" dirty="0" smtClean="0"/>
              <a:t>in </a:t>
            </a:r>
            <a:r>
              <a:rPr lang="en-US" sz="2800" u="sng" dirty="0"/>
              <a:t>a Crisis</a:t>
            </a:r>
            <a:r>
              <a:rPr lang="en-US" sz="2800" dirty="0"/>
              <a:t/>
            </a:r>
            <a:br>
              <a:rPr lang="en-US" sz="2800" dirty="0"/>
            </a:br>
            <a:r>
              <a:rPr lang="en-US" sz="2800" u="sng" dirty="0"/>
              <a:t>Dupree, </a:t>
            </a:r>
            <a:r>
              <a:rPr lang="en-US" sz="2800" u="sng" dirty="0" err="1"/>
              <a:t>etc</a:t>
            </a:r>
            <a:r>
              <a:rPr lang="en-US" sz="2800" u="sng" dirty="0"/>
              <a:t>, 2014</a:t>
            </a:r>
            <a:r>
              <a:rPr lang="en-US" sz="2800" dirty="0"/>
              <a:t/>
            </a:r>
            <a:br>
              <a:rPr lang="en-US" sz="2800" dirty="0"/>
            </a:br>
            <a:endParaRPr lang="en-US" sz="2800" dirty="0"/>
          </a:p>
        </p:txBody>
      </p:sp>
      <p:sp>
        <p:nvSpPr>
          <p:cNvPr id="2" name="Content Placeholder 1"/>
          <p:cNvSpPr>
            <a:spLocks noGrp="1"/>
          </p:cNvSpPr>
          <p:nvPr>
            <p:ph idx="1"/>
          </p:nvPr>
        </p:nvSpPr>
        <p:spPr>
          <a:xfrm>
            <a:off x="856060" y="2249486"/>
            <a:ext cx="7429499" cy="4303713"/>
          </a:xfrm>
        </p:spPr>
        <p:txBody>
          <a:bodyPr>
            <a:normAutofit fontScale="92500" lnSpcReduction="10000"/>
          </a:bodyPr>
          <a:lstStyle/>
          <a:p>
            <a:r>
              <a:rPr lang="en-US" dirty="0"/>
              <a:t>Normalize clinical experiences</a:t>
            </a:r>
          </a:p>
          <a:p>
            <a:r>
              <a:rPr lang="en-US" dirty="0"/>
              <a:t>Allow for processing</a:t>
            </a:r>
          </a:p>
          <a:p>
            <a:r>
              <a:rPr lang="en-US" dirty="0"/>
              <a:t>Awareness of protocol/procedure at all stages</a:t>
            </a:r>
          </a:p>
          <a:p>
            <a:r>
              <a:rPr lang="en-US" dirty="0"/>
              <a:t>Knowledge of systems</a:t>
            </a:r>
          </a:p>
          <a:p>
            <a:r>
              <a:rPr lang="en-US" dirty="0"/>
              <a:t>Awareness of community resources</a:t>
            </a:r>
          </a:p>
          <a:p>
            <a:r>
              <a:rPr lang="en-US" dirty="0"/>
              <a:t>Teaching resilience and even post-traumatic growth</a:t>
            </a:r>
          </a:p>
          <a:p>
            <a:r>
              <a:rPr lang="en-US" dirty="0"/>
              <a:t>Preventing burnout</a:t>
            </a:r>
          </a:p>
          <a:p>
            <a:r>
              <a:rPr lang="en-US" dirty="0"/>
              <a:t>Increasing overall exposure to things and increasing skill level and exposure- feeling more comfortable</a:t>
            </a:r>
          </a:p>
          <a:p>
            <a:endParaRPr lang="en-US" dirty="0"/>
          </a:p>
        </p:txBody>
      </p:sp>
    </p:spTree>
    <p:extLst>
      <p:ext uri="{BB962C8B-B14F-4D97-AF65-F5344CB8AC3E}">
        <p14:creationId xmlns:p14="http://schemas.microsoft.com/office/powerpoint/2010/main" val="295197251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62487" y="770917"/>
            <a:ext cx="7429499" cy="1478570"/>
          </a:xfrm>
        </p:spPr>
        <p:txBody>
          <a:bodyPr>
            <a:noAutofit/>
          </a:bodyPr>
          <a:lstStyle/>
          <a:p>
            <a:r>
              <a:rPr lang="en-US" sz="2800" u="sng" dirty="0"/>
              <a:t>The Restorative Function of Supervision in a Crisis</a:t>
            </a:r>
            <a:r>
              <a:rPr lang="en-US" sz="2800" dirty="0"/>
              <a:t/>
            </a:r>
            <a:br>
              <a:rPr lang="en-US" sz="2800" dirty="0"/>
            </a:br>
            <a:r>
              <a:rPr lang="en-US" sz="2000" u="sng" dirty="0"/>
              <a:t>Dupree, </a:t>
            </a:r>
            <a:r>
              <a:rPr lang="en-US" sz="2000" u="sng" dirty="0" err="1"/>
              <a:t>etc</a:t>
            </a:r>
            <a:r>
              <a:rPr lang="en-US" sz="2000" u="sng" dirty="0"/>
              <a:t>, 2014</a:t>
            </a:r>
            <a:r>
              <a:rPr lang="en-US" sz="2800" dirty="0"/>
              <a:t/>
            </a:r>
            <a:br>
              <a:rPr lang="en-US" sz="2800" dirty="0"/>
            </a:br>
            <a:endParaRPr lang="en-US" sz="2800" dirty="0"/>
          </a:p>
        </p:txBody>
      </p:sp>
      <p:sp>
        <p:nvSpPr>
          <p:cNvPr id="2" name="Content Placeholder 1"/>
          <p:cNvSpPr>
            <a:spLocks noGrp="1"/>
          </p:cNvSpPr>
          <p:nvPr>
            <p:ph idx="1"/>
          </p:nvPr>
        </p:nvSpPr>
        <p:spPr/>
        <p:txBody>
          <a:bodyPr>
            <a:normAutofit fontScale="92500" lnSpcReduction="10000"/>
          </a:bodyPr>
          <a:lstStyle/>
          <a:p>
            <a:pPr marL="0" indent="0">
              <a:buNone/>
            </a:pPr>
            <a:r>
              <a:rPr lang="en-US" u="sng" dirty="0"/>
              <a:t>Why important</a:t>
            </a:r>
            <a:r>
              <a:rPr lang="en-US" dirty="0"/>
              <a:t>:</a:t>
            </a:r>
          </a:p>
          <a:p>
            <a:r>
              <a:rPr lang="en-US" dirty="0"/>
              <a:t>Crisis can trigger unresolved conflicts</a:t>
            </a:r>
          </a:p>
          <a:p>
            <a:r>
              <a:rPr lang="en-US" dirty="0"/>
              <a:t>Crisis can be </a:t>
            </a:r>
            <a:r>
              <a:rPr lang="en-US" dirty="0" err="1"/>
              <a:t>pressuresome</a:t>
            </a:r>
            <a:endParaRPr lang="en-US" dirty="0"/>
          </a:p>
          <a:p>
            <a:r>
              <a:rPr lang="en-US" dirty="0"/>
              <a:t>Crisis can require rapid behavior de-escalation</a:t>
            </a:r>
          </a:p>
          <a:p>
            <a:r>
              <a:rPr lang="en-US" dirty="0"/>
              <a:t>Crisis can be complex, multidimensional</a:t>
            </a:r>
          </a:p>
          <a:p>
            <a:r>
              <a:rPr lang="en-US" dirty="0"/>
              <a:t>Crisis can look differently culturally</a:t>
            </a:r>
          </a:p>
          <a:p>
            <a:r>
              <a:rPr lang="en-US" dirty="0"/>
              <a:t>Crisis can be an opportunity for growth</a:t>
            </a:r>
          </a:p>
          <a:p>
            <a:endParaRPr lang="en-US" dirty="0"/>
          </a:p>
        </p:txBody>
      </p:sp>
    </p:spTree>
    <p:extLst>
      <p:ext uri="{BB962C8B-B14F-4D97-AF65-F5344CB8AC3E}">
        <p14:creationId xmlns:p14="http://schemas.microsoft.com/office/powerpoint/2010/main" val="332036004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Boundaries With Supervisees</a:t>
            </a:r>
          </a:p>
        </p:txBody>
      </p:sp>
      <p:sp>
        <p:nvSpPr>
          <p:cNvPr id="2" name="Content Placeholder 1"/>
          <p:cNvSpPr>
            <a:spLocks noGrp="1"/>
          </p:cNvSpPr>
          <p:nvPr>
            <p:ph idx="1"/>
          </p:nvPr>
        </p:nvSpPr>
        <p:spPr>
          <a:xfrm>
            <a:off x="832190" y="1676400"/>
            <a:ext cx="7408333" cy="5181600"/>
          </a:xfrm>
        </p:spPr>
        <p:txBody>
          <a:bodyPr>
            <a:normAutofit fontScale="85000" lnSpcReduction="20000"/>
          </a:bodyPr>
          <a:lstStyle/>
          <a:p>
            <a:r>
              <a:rPr lang="en-US" dirty="0"/>
              <a:t>Adhere to general, professional, ethical standards</a:t>
            </a:r>
          </a:p>
          <a:p>
            <a:endParaRPr lang="en-US" sz="1300" dirty="0"/>
          </a:p>
          <a:p>
            <a:r>
              <a:rPr lang="en-US" dirty="0"/>
              <a:t>Reduce likelihood of exploitation</a:t>
            </a:r>
          </a:p>
          <a:p>
            <a:endParaRPr lang="en-US" sz="1100" dirty="0"/>
          </a:p>
          <a:p>
            <a:r>
              <a:rPr lang="en-US" dirty="0"/>
              <a:t>Never- sexual relationships or sexual harassment</a:t>
            </a:r>
          </a:p>
          <a:p>
            <a:endParaRPr lang="en-US" sz="1100" dirty="0"/>
          </a:p>
          <a:p>
            <a:r>
              <a:rPr lang="en-US" dirty="0"/>
              <a:t>Honest credit/citation to sources</a:t>
            </a:r>
          </a:p>
          <a:p>
            <a:endParaRPr lang="en-US" sz="1100" dirty="0"/>
          </a:p>
          <a:p>
            <a:r>
              <a:rPr lang="en-US" dirty="0"/>
              <a:t>No supervision by a relative</a:t>
            </a:r>
          </a:p>
          <a:p>
            <a:endParaRPr lang="en-US" sz="1000" dirty="0"/>
          </a:p>
          <a:p>
            <a:r>
              <a:rPr lang="en-US" dirty="0"/>
              <a:t>Honest evaluation to board, even if it means a person is not necessarily recommended for licensure</a:t>
            </a:r>
          </a:p>
          <a:p>
            <a:endParaRPr lang="en-US" sz="900" dirty="0"/>
          </a:p>
          <a:p>
            <a:r>
              <a:rPr lang="en-US" dirty="0"/>
              <a:t>Regular follow-ups initiated and evaluations: two way</a:t>
            </a:r>
          </a:p>
          <a:p>
            <a:endParaRPr lang="en-US" dirty="0"/>
          </a:p>
        </p:txBody>
      </p:sp>
    </p:spTree>
    <p:extLst>
      <p:ext uri="{BB962C8B-B14F-4D97-AF65-F5344CB8AC3E}">
        <p14:creationId xmlns:p14="http://schemas.microsoft.com/office/powerpoint/2010/main" val="357428604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Ethical Considerations</a:t>
            </a:r>
            <a:br>
              <a:rPr lang="en-US" dirty="0"/>
            </a:br>
            <a:r>
              <a:rPr lang="en-US" dirty="0"/>
              <a:t>in Supervision</a:t>
            </a:r>
          </a:p>
        </p:txBody>
      </p:sp>
      <p:sp>
        <p:nvSpPr>
          <p:cNvPr id="2" name="Content Placeholder 1"/>
          <p:cNvSpPr>
            <a:spLocks noGrp="1"/>
          </p:cNvSpPr>
          <p:nvPr>
            <p:ph idx="1"/>
          </p:nvPr>
        </p:nvSpPr>
        <p:spPr>
          <a:xfrm>
            <a:off x="856060" y="1905000"/>
            <a:ext cx="7429499" cy="4953000"/>
          </a:xfrm>
        </p:spPr>
        <p:txBody>
          <a:bodyPr>
            <a:normAutofit lnSpcReduction="10000"/>
          </a:bodyPr>
          <a:lstStyle/>
          <a:p>
            <a:r>
              <a:rPr lang="en-US" dirty="0"/>
              <a:t>Vicarious responsibility</a:t>
            </a:r>
          </a:p>
          <a:p>
            <a:endParaRPr lang="en-US" sz="900" dirty="0"/>
          </a:p>
          <a:p>
            <a:r>
              <a:rPr lang="en-US" dirty="0"/>
              <a:t>Due process afforded supervisee</a:t>
            </a:r>
          </a:p>
          <a:p>
            <a:endParaRPr lang="en-US" sz="900" dirty="0"/>
          </a:p>
          <a:p>
            <a:r>
              <a:rPr lang="en-US" dirty="0"/>
              <a:t>Receiving informed consent (both supervision relationship and trainee/client relationship)</a:t>
            </a:r>
          </a:p>
          <a:p>
            <a:r>
              <a:rPr lang="en-US" dirty="0"/>
              <a:t>Avoiding dual relationships</a:t>
            </a:r>
          </a:p>
          <a:p>
            <a:endParaRPr lang="en-US" sz="900" dirty="0"/>
          </a:p>
          <a:p>
            <a:r>
              <a:rPr lang="en-US" dirty="0"/>
              <a:t>Competency areas of supervisor and supervisee</a:t>
            </a:r>
          </a:p>
          <a:p>
            <a:endParaRPr lang="en-US" sz="900" dirty="0"/>
          </a:p>
          <a:p>
            <a:r>
              <a:rPr lang="en-US" dirty="0"/>
              <a:t>Confidentiality of client issues and supervision issues</a:t>
            </a:r>
          </a:p>
          <a:p>
            <a:endParaRPr lang="en-US" dirty="0"/>
          </a:p>
        </p:txBody>
      </p:sp>
    </p:spTree>
    <p:extLst>
      <p:ext uri="{BB962C8B-B14F-4D97-AF65-F5344CB8AC3E}">
        <p14:creationId xmlns:p14="http://schemas.microsoft.com/office/powerpoint/2010/main" val="4274205896"/>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86703" y="685800"/>
            <a:ext cx="7429499" cy="1478570"/>
          </a:xfrm>
        </p:spPr>
        <p:txBody>
          <a:bodyPr>
            <a:normAutofit/>
          </a:bodyPr>
          <a:lstStyle/>
          <a:p>
            <a:r>
              <a:rPr lang="en-US" altLang="en-US" u="sng" dirty="0"/>
              <a:t>Common Ethical Concerns with Supervisees</a:t>
            </a:r>
            <a:r>
              <a:rPr lang="en-US" altLang="en-US" dirty="0"/>
              <a:t/>
            </a:r>
            <a:br>
              <a:rPr lang="en-US" altLang="en-US" dirty="0"/>
            </a:br>
            <a:r>
              <a:rPr lang="en-US" altLang="en-US" sz="2200" dirty="0"/>
              <a:t>(Worthington, Tan &amp; </a:t>
            </a:r>
            <a:r>
              <a:rPr lang="en-US" altLang="en-US" sz="2200" dirty="0" err="1"/>
              <a:t>Poulin</a:t>
            </a:r>
            <a:r>
              <a:rPr lang="en-US" altLang="en-US" sz="2200" dirty="0"/>
              <a:t>- 2002)</a:t>
            </a:r>
            <a:endParaRPr lang="en-US" sz="2200" dirty="0"/>
          </a:p>
        </p:txBody>
      </p:sp>
      <p:sp>
        <p:nvSpPr>
          <p:cNvPr id="2" name="Content Placeholder 1"/>
          <p:cNvSpPr>
            <a:spLocks noGrp="1"/>
          </p:cNvSpPr>
          <p:nvPr>
            <p:ph idx="1"/>
          </p:nvPr>
        </p:nvSpPr>
        <p:spPr/>
        <p:txBody>
          <a:bodyPr>
            <a:normAutofit fontScale="92500" lnSpcReduction="20000"/>
          </a:bodyPr>
          <a:lstStyle/>
          <a:p>
            <a:r>
              <a:rPr lang="en-US" dirty="0"/>
              <a:t>Intentional nondisclosure of important information (97.2%): clinical mistakes, personal problems, negative reactions by clients, countertransference, sexual attraction to clients</a:t>
            </a:r>
          </a:p>
          <a:p>
            <a:endParaRPr lang="en-US" dirty="0"/>
          </a:p>
          <a:p>
            <a:r>
              <a:rPr lang="en-US" dirty="0"/>
              <a:t>Mismanagement of case records- inadequate record keeping (esp. cases of abuse, custody, </a:t>
            </a:r>
            <a:r>
              <a:rPr lang="en-US" dirty="0" err="1"/>
              <a:t>homocide</a:t>
            </a:r>
            <a:r>
              <a:rPr lang="en-US" dirty="0"/>
              <a:t>, hospitalization)</a:t>
            </a:r>
          </a:p>
          <a:p>
            <a:endParaRPr lang="en-US" dirty="0"/>
          </a:p>
          <a:p>
            <a:r>
              <a:rPr lang="en-US" dirty="0"/>
              <a:t>Operating at an inappropriate level of autonomy</a:t>
            </a:r>
          </a:p>
          <a:p>
            <a:endParaRPr lang="en-US" dirty="0"/>
          </a:p>
        </p:txBody>
      </p:sp>
    </p:spTree>
    <p:extLst>
      <p:ext uri="{BB962C8B-B14F-4D97-AF65-F5344CB8AC3E}">
        <p14:creationId xmlns:p14="http://schemas.microsoft.com/office/powerpoint/2010/main" val="1522234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Clinical Supervisors Do</a:t>
            </a:r>
          </a:p>
        </p:txBody>
      </p:sp>
      <p:sp>
        <p:nvSpPr>
          <p:cNvPr id="2" name="Content Placeholder 1"/>
          <p:cNvSpPr>
            <a:spLocks noGrp="1"/>
          </p:cNvSpPr>
          <p:nvPr>
            <p:ph idx="1"/>
          </p:nvPr>
        </p:nvSpPr>
        <p:spPr/>
        <p:txBody>
          <a:bodyPr/>
          <a:lstStyle/>
          <a:p>
            <a:pPr marL="0" indent="0">
              <a:buNone/>
            </a:pPr>
            <a:r>
              <a:rPr lang="en-US" b="1" u="sng" dirty="0" smtClean="0"/>
              <a:t>Evaluation</a:t>
            </a:r>
          </a:p>
          <a:p>
            <a:endParaRPr lang="en-US" b="1" u="sng" dirty="0"/>
          </a:p>
          <a:p>
            <a:r>
              <a:rPr lang="en-US" dirty="0" smtClean="0"/>
              <a:t>School Evaluation</a:t>
            </a:r>
          </a:p>
          <a:p>
            <a:r>
              <a:rPr lang="en-US" dirty="0" smtClean="0"/>
              <a:t>Board evaluation of supervisee</a:t>
            </a:r>
          </a:p>
          <a:p>
            <a:r>
              <a:rPr lang="en-US" dirty="0" smtClean="0"/>
              <a:t>May include evaluation of supervisor or process</a:t>
            </a:r>
            <a:endParaRPr lang="en-US" dirty="0"/>
          </a:p>
        </p:txBody>
      </p:sp>
    </p:spTree>
    <p:extLst>
      <p:ext uri="{BB962C8B-B14F-4D97-AF65-F5344CB8AC3E}">
        <p14:creationId xmlns:p14="http://schemas.microsoft.com/office/powerpoint/2010/main" val="819318608"/>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u="sng" dirty="0"/>
              <a:t>Common Ethical Concerns with Supervisees</a:t>
            </a:r>
            <a:r>
              <a:rPr lang="en-US" altLang="en-US" dirty="0"/>
              <a:t/>
            </a:r>
            <a:br>
              <a:rPr lang="en-US" altLang="en-US" dirty="0"/>
            </a:br>
            <a:r>
              <a:rPr lang="en-US" altLang="en-US" sz="2200" dirty="0"/>
              <a:t>(Worthington, Tan &amp; </a:t>
            </a:r>
            <a:r>
              <a:rPr lang="en-US" altLang="en-US" sz="2200" dirty="0" err="1"/>
              <a:t>Poulin</a:t>
            </a:r>
            <a:r>
              <a:rPr lang="en-US" altLang="en-US" sz="2200" dirty="0"/>
              <a:t>- 2002)</a:t>
            </a:r>
            <a:endParaRPr lang="en-US" sz="2200" dirty="0"/>
          </a:p>
        </p:txBody>
      </p:sp>
      <p:sp>
        <p:nvSpPr>
          <p:cNvPr id="2" name="Content Placeholder 1"/>
          <p:cNvSpPr>
            <a:spLocks noGrp="1"/>
          </p:cNvSpPr>
          <p:nvPr>
            <p:ph idx="1"/>
          </p:nvPr>
        </p:nvSpPr>
        <p:spPr/>
        <p:txBody>
          <a:bodyPr>
            <a:normAutofit fontScale="85000" lnSpcReduction="10000"/>
          </a:bodyPr>
          <a:lstStyle/>
          <a:p>
            <a:r>
              <a:rPr lang="en-US" dirty="0"/>
              <a:t>Failure to address personal issues</a:t>
            </a:r>
          </a:p>
          <a:p>
            <a:endParaRPr lang="en-US" dirty="0"/>
          </a:p>
          <a:p>
            <a:r>
              <a:rPr lang="en-US" dirty="0"/>
              <a:t>Inappropriate methods of managing conflict with supervisors: gossip, damaging supervisor’s reputation, policies and rules violations, forging documentation, adjusting hours on forms</a:t>
            </a:r>
          </a:p>
          <a:p>
            <a:endParaRPr lang="en-US" dirty="0"/>
          </a:p>
          <a:p>
            <a:r>
              <a:rPr lang="en-US" dirty="0"/>
              <a:t>Two most common reasons:</a:t>
            </a:r>
          </a:p>
          <a:p>
            <a:r>
              <a:rPr lang="en-US" dirty="0"/>
              <a:t>“I want to avoid confrontation &amp; “ I feel ashamed of my mistakes.”</a:t>
            </a:r>
          </a:p>
          <a:p>
            <a:endParaRPr lang="en-US" dirty="0"/>
          </a:p>
        </p:txBody>
      </p:sp>
    </p:spTree>
    <p:extLst>
      <p:ext uri="{BB962C8B-B14F-4D97-AF65-F5344CB8AC3E}">
        <p14:creationId xmlns:p14="http://schemas.microsoft.com/office/powerpoint/2010/main" val="743962095"/>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Asking The Supervisor For Help</a:t>
            </a:r>
            <a:endParaRPr lang="en-US" dirty="0"/>
          </a:p>
        </p:txBody>
      </p:sp>
      <p:sp>
        <p:nvSpPr>
          <p:cNvPr id="2" name="Content Placeholder 1"/>
          <p:cNvSpPr>
            <a:spLocks noGrp="1"/>
          </p:cNvSpPr>
          <p:nvPr>
            <p:ph idx="1"/>
          </p:nvPr>
        </p:nvSpPr>
        <p:spPr/>
        <p:txBody>
          <a:bodyPr>
            <a:normAutofit/>
          </a:bodyPr>
          <a:lstStyle/>
          <a:p>
            <a:r>
              <a:rPr lang="en-US" dirty="0" smtClean="0"/>
              <a:t>Have a specific outlined agreement</a:t>
            </a:r>
          </a:p>
          <a:p>
            <a:r>
              <a:rPr lang="en-US" dirty="0" smtClean="0"/>
              <a:t>Besides board agreement and clinical supervision contract know how to approach in non traditional situations</a:t>
            </a:r>
          </a:p>
          <a:p>
            <a:r>
              <a:rPr lang="en-US" dirty="0" smtClean="0"/>
              <a:t>Ask supervisor how he/she prefers to he approached.</a:t>
            </a:r>
          </a:p>
          <a:p>
            <a:r>
              <a:rPr lang="en-US" dirty="0" smtClean="0"/>
              <a:t>Think ahead about your questions or concerns.</a:t>
            </a:r>
            <a:endParaRPr lang="en-US" dirty="0"/>
          </a:p>
        </p:txBody>
      </p:sp>
    </p:spTree>
    <p:extLst>
      <p:ext uri="{BB962C8B-B14F-4D97-AF65-F5344CB8AC3E}">
        <p14:creationId xmlns:p14="http://schemas.microsoft.com/office/powerpoint/2010/main" val="2552498807"/>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Asking The Supervisor For Help</a:t>
            </a:r>
          </a:p>
        </p:txBody>
      </p:sp>
      <p:sp>
        <p:nvSpPr>
          <p:cNvPr id="2" name="Content Placeholder 1"/>
          <p:cNvSpPr>
            <a:spLocks noGrp="1"/>
          </p:cNvSpPr>
          <p:nvPr>
            <p:ph idx="1"/>
          </p:nvPr>
        </p:nvSpPr>
        <p:spPr/>
        <p:txBody>
          <a:bodyPr>
            <a:normAutofit lnSpcReduction="10000"/>
          </a:bodyPr>
          <a:lstStyle/>
          <a:p>
            <a:r>
              <a:rPr lang="en-US" dirty="0" smtClean="0"/>
              <a:t>Can you give me some ideas about how to avoid giving advice when clients keep asking?</a:t>
            </a:r>
          </a:p>
          <a:p>
            <a:r>
              <a:rPr lang="en-US" dirty="0" smtClean="0"/>
              <a:t>Would you mind reviewing this paperwork?</a:t>
            </a:r>
          </a:p>
          <a:p>
            <a:r>
              <a:rPr lang="en-US" dirty="0" smtClean="0"/>
              <a:t>Where can I find resources on ____ topic?</a:t>
            </a:r>
          </a:p>
          <a:p>
            <a:r>
              <a:rPr lang="en-US" dirty="0" smtClean="0"/>
              <a:t>Can you help explore the _____ feeling I have about this situation?</a:t>
            </a:r>
          </a:p>
          <a:p>
            <a:r>
              <a:rPr lang="en-US" dirty="0" smtClean="0"/>
              <a:t>My client reminds me of ___.  How </a:t>
            </a:r>
            <a:r>
              <a:rPr lang="en-US" dirty="0"/>
              <a:t>c</a:t>
            </a:r>
            <a:r>
              <a:rPr lang="en-US" dirty="0" smtClean="0"/>
              <a:t>an I work with that?</a:t>
            </a:r>
            <a:endParaRPr lang="en-US" dirty="0"/>
          </a:p>
        </p:txBody>
      </p:sp>
    </p:spTree>
    <p:extLst>
      <p:ext uri="{BB962C8B-B14F-4D97-AF65-F5344CB8AC3E}">
        <p14:creationId xmlns:p14="http://schemas.microsoft.com/office/powerpoint/2010/main" val="2764376322"/>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Asking The Supervisor For Help</a:t>
            </a:r>
          </a:p>
        </p:txBody>
      </p:sp>
      <p:sp>
        <p:nvSpPr>
          <p:cNvPr id="2" name="Content Placeholder 1"/>
          <p:cNvSpPr>
            <a:spLocks noGrp="1"/>
          </p:cNvSpPr>
          <p:nvPr>
            <p:ph idx="1"/>
          </p:nvPr>
        </p:nvSpPr>
        <p:spPr/>
        <p:txBody>
          <a:bodyPr>
            <a:normAutofit fontScale="85000" lnSpcReduction="10000"/>
          </a:bodyPr>
          <a:lstStyle/>
          <a:p>
            <a:r>
              <a:rPr lang="en-US" dirty="0" smtClean="0"/>
              <a:t>Can we discuss options of treatment with this client with _____ issues?</a:t>
            </a:r>
          </a:p>
          <a:p>
            <a:r>
              <a:rPr lang="en-US" dirty="0" smtClean="0"/>
              <a:t>How can I build trust and rapport with this challenging client?</a:t>
            </a:r>
          </a:p>
          <a:p>
            <a:r>
              <a:rPr lang="en-US" dirty="0" smtClean="0"/>
              <a:t>I do not know why I am stuck about ___.  Can you maybe give me some guidance?</a:t>
            </a:r>
          </a:p>
          <a:p>
            <a:r>
              <a:rPr lang="en-US" dirty="0" smtClean="0"/>
              <a:t>I think I may have not documented this correctly.  Can you review it with me?  What should I have done?</a:t>
            </a:r>
          </a:p>
          <a:p>
            <a:r>
              <a:rPr lang="en-US" dirty="0" smtClean="0"/>
              <a:t>I am not sure if I handled a potential ethical situation correctly.  Could I have your guidance?</a:t>
            </a:r>
            <a:endParaRPr lang="en-US" dirty="0"/>
          </a:p>
        </p:txBody>
      </p:sp>
    </p:spTree>
    <p:extLst>
      <p:ext uri="{BB962C8B-B14F-4D97-AF65-F5344CB8AC3E}">
        <p14:creationId xmlns:p14="http://schemas.microsoft.com/office/powerpoint/2010/main" val="1404758403"/>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smtClean="0"/>
              <a:t>SMARTER</a:t>
            </a:r>
            <a:br>
              <a:rPr lang="en-US" u="sng" dirty="0" smtClean="0"/>
            </a:br>
            <a:r>
              <a:rPr lang="en-US" sz="2000" dirty="0" err="1"/>
              <a:t>Dogloff</a:t>
            </a:r>
            <a:r>
              <a:rPr lang="en-US" sz="2000" dirty="0"/>
              <a:t>, R. (2005</a:t>
            </a:r>
            <a:r>
              <a:rPr lang="en-US" sz="2000" dirty="0" smtClean="0"/>
              <a:t>), p.96</a:t>
            </a:r>
            <a:endParaRPr lang="en-US" sz="2000" dirty="0"/>
          </a:p>
        </p:txBody>
      </p:sp>
      <p:sp>
        <p:nvSpPr>
          <p:cNvPr id="2" name="Content Placeholder 1"/>
          <p:cNvSpPr>
            <a:spLocks noGrp="1"/>
          </p:cNvSpPr>
          <p:nvPr>
            <p:ph idx="1"/>
          </p:nvPr>
        </p:nvSpPr>
        <p:spPr>
          <a:xfrm>
            <a:off x="872067" y="2675466"/>
            <a:ext cx="7408333" cy="4182533"/>
          </a:xfrm>
        </p:spPr>
        <p:txBody>
          <a:bodyPr>
            <a:normAutofit fontScale="85000" lnSpcReduction="10000"/>
          </a:bodyPr>
          <a:lstStyle/>
          <a:p>
            <a:r>
              <a:rPr lang="en-US" b="1" dirty="0"/>
              <a:t>S</a:t>
            </a:r>
            <a:r>
              <a:rPr lang="en-US" dirty="0"/>
              <a:t>= specific definition of the outcome required</a:t>
            </a:r>
          </a:p>
          <a:p>
            <a:r>
              <a:rPr lang="en-US" b="1" dirty="0"/>
              <a:t>M</a:t>
            </a:r>
            <a:r>
              <a:rPr lang="en-US" dirty="0"/>
              <a:t>= measurable so that you know it is achieved</a:t>
            </a:r>
          </a:p>
          <a:p>
            <a:r>
              <a:rPr lang="en-US" b="1" dirty="0"/>
              <a:t>A</a:t>
            </a:r>
            <a:r>
              <a:rPr lang="en-US" dirty="0"/>
              <a:t>= achievable.  Challenging and testing, but resources and capability are in place for achieving the objective</a:t>
            </a:r>
          </a:p>
          <a:p>
            <a:r>
              <a:rPr lang="en-US" b="1" dirty="0"/>
              <a:t>R</a:t>
            </a:r>
            <a:r>
              <a:rPr lang="en-US" dirty="0"/>
              <a:t>= Relevant. Appropriate and individualized to each client</a:t>
            </a:r>
          </a:p>
          <a:p>
            <a:r>
              <a:rPr lang="en-US" b="1" dirty="0"/>
              <a:t>T</a:t>
            </a:r>
            <a:r>
              <a:rPr lang="en-US" dirty="0"/>
              <a:t>= time bounded. Contains date by which goals should be met.</a:t>
            </a:r>
          </a:p>
          <a:p>
            <a:r>
              <a:rPr lang="en-US" b="1" dirty="0"/>
              <a:t>E</a:t>
            </a:r>
            <a:r>
              <a:rPr lang="en-US" dirty="0"/>
              <a:t>= evaluated= what progress has been made towards treatment goals and agency policies</a:t>
            </a:r>
          </a:p>
          <a:p>
            <a:r>
              <a:rPr lang="en-US" b="1" dirty="0"/>
              <a:t>R</a:t>
            </a:r>
            <a:r>
              <a:rPr lang="en-US" dirty="0"/>
              <a:t>= reviewed- ongoing evaluation and reworking goals</a:t>
            </a:r>
          </a:p>
          <a:p>
            <a:endParaRPr lang="en-US" dirty="0"/>
          </a:p>
        </p:txBody>
      </p:sp>
    </p:spTree>
    <p:extLst>
      <p:ext uri="{BB962C8B-B14F-4D97-AF65-F5344CB8AC3E}">
        <p14:creationId xmlns:p14="http://schemas.microsoft.com/office/powerpoint/2010/main" val="204796929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838200"/>
            <a:ext cx="8229600" cy="1252728"/>
          </a:xfrm>
        </p:spPr>
        <p:txBody>
          <a:bodyPr>
            <a:normAutofit/>
          </a:bodyPr>
          <a:lstStyle/>
          <a:p>
            <a:r>
              <a:rPr lang="en-US" sz="2800" u="sng" dirty="0"/>
              <a:t>Guidelines For Giving </a:t>
            </a:r>
            <a:r>
              <a:rPr lang="en-US" sz="2800" u="sng" dirty="0" smtClean="0"/>
              <a:t>Feedback</a:t>
            </a:r>
            <a:br>
              <a:rPr lang="en-US" sz="2800" u="sng" dirty="0" smtClean="0"/>
            </a:br>
            <a:r>
              <a:rPr lang="en-US" sz="2400" dirty="0" err="1"/>
              <a:t>Dogloff</a:t>
            </a:r>
            <a:r>
              <a:rPr lang="en-US" sz="2400" dirty="0"/>
              <a:t>, R. (2005)</a:t>
            </a:r>
            <a:r>
              <a:rPr lang="en-US" sz="2800" dirty="0" smtClean="0"/>
              <a:t> , p</a:t>
            </a:r>
            <a:r>
              <a:rPr lang="en-US" sz="2800" dirty="0"/>
              <a:t>. </a:t>
            </a:r>
            <a:r>
              <a:rPr lang="en-US" sz="2800" dirty="0" smtClean="0"/>
              <a:t>96 </a:t>
            </a:r>
            <a:r>
              <a:rPr lang="en-US" sz="2800" dirty="0"/>
              <a:t/>
            </a:r>
            <a:br>
              <a:rPr lang="en-US" sz="2800" dirty="0"/>
            </a:br>
            <a:endParaRPr lang="en-US" sz="2800" dirty="0"/>
          </a:p>
        </p:txBody>
      </p:sp>
      <p:sp>
        <p:nvSpPr>
          <p:cNvPr id="2" name="Content Placeholder 1"/>
          <p:cNvSpPr>
            <a:spLocks noGrp="1"/>
          </p:cNvSpPr>
          <p:nvPr>
            <p:ph idx="1"/>
          </p:nvPr>
        </p:nvSpPr>
        <p:spPr>
          <a:xfrm>
            <a:off x="856060" y="1981200"/>
            <a:ext cx="7429499" cy="4419600"/>
          </a:xfrm>
        </p:spPr>
        <p:txBody>
          <a:bodyPr>
            <a:normAutofit fontScale="85000" lnSpcReduction="20000"/>
          </a:bodyPr>
          <a:lstStyle/>
          <a:p>
            <a:r>
              <a:rPr lang="en-US" dirty="0"/>
              <a:t>Be tentative.</a:t>
            </a:r>
          </a:p>
          <a:p>
            <a:r>
              <a:rPr lang="en-US" dirty="0"/>
              <a:t>Listen.</a:t>
            </a:r>
          </a:p>
          <a:p>
            <a:r>
              <a:rPr lang="en-US" dirty="0"/>
              <a:t>Be concrete.</a:t>
            </a:r>
          </a:p>
          <a:p>
            <a:r>
              <a:rPr lang="en-US" dirty="0"/>
              <a:t>Be respectful.</a:t>
            </a:r>
          </a:p>
          <a:p>
            <a:r>
              <a:rPr lang="en-US" dirty="0"/>
              <a:t>Identify both positive and negative aspects of supervisee’s performance.</a:t>
            </a:r>
          </a:p>
          <a:p>
            <a:r>
              <a:rPr lang="en-US" dirty="0"/>
              <a:t>Be constructive</a:t>
            </a:r>
          </a:p>
          <a:p>
            <a:r>
              <a:rPr lang="en-US" dirty="0"/>
              <a:t>Do not make too many critical points.</a:t>
            </a:r>
          </a:p>
          <a:p>
            <a:r>
              <a:rPr lang="en-US" dirty="0"/>
              <a:t>Concentrate on changes that the clients can do something about.</a:t>
            </a:r>
          </a:p>
          <a:p>
            <a:r>
              <a:rPr lang="en-US" dirty="0"/>
              <a:t>Present value judgments as considerations, not facts</a:t>
            </a:r>
          </a:p>
          <a:p>
            <a:endParaRPr lang="en-US" dirty="0"/>
          </a:p>
        </p:txBody>
      </p:sp>
    </p:spTree>
    <p:extLst>
      <p:ext uri="{BB962C8B-B14F-4D97-AF65-F5344CB8AC3E}">
        <p14:creationId xmlns:p14="http://schemas.microsoft.com/office/powerpoint/2010/main" val="39970431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Helping Supervisees Self Evaluate</a:t>
            </a:r>
            <a:endParaRPr lang="en-US" dirty="0"/>
          </a:p>
        </p:txBody>
      </p:sp>
      <p:sp>
        <p:nvSpPr>
          <p:cNvPr id="2" name="Content Placeholder 1"/>
          <p:cNvSpPr>
            <a:spLocks noGrp="1"/>
          </p:cNvSpPr>
          <p:nvPr>
            <p:ph idx="1"/>
          </p:nvPr>
        </p:nvSpPr>
        <p:spPr/>
        <p:txBody>
          <a:bodyPr>
            <a:normAutofit fontScale="92500" lnSpcReduction="20000"/>
          </a:bodyPr>
          <a:lstStyle/>
          <a:p>
            <a:r>
              <a:rPr lang="en-US" dirty="0" smtClean="0"/>
              <a:t>What are you actively doing to build trust with your clients?</a:t>
            </a:r>
          </a:p>
          <a:p>
            <a:r>
              <a:rPr lang="en-US" dirty="0" smtClean="0"/>
              <a:t>How do you engage in therapeutic partnership?</a:t>
            </a:r>
          </a:p>
          <a:p>
            <a:r>
              <a:rPr lang="en-US" dirty="0" smtClean="0"/>
              <a:t>How do you confront clients when necessary?</a:t>
            </a:r>
          </a:p>
          <a:p>
            <a:r>
              <a:rPr lang="en-US" dirty="0" smtClean="0"/>
              <a:t>How are you assisting clients in taking responsibility for their behaviors? Change?</a:t>
            </a:r>
          </a:p>
          <a:p>
            <a:r>
              <a:rPr lang="en-US" dirty="0" smtClean="0"/>
              <a:t>What things do you say or do to instill hope and build a healthy future orientation?</a:t>
            </a:r>
          </a:p>
          <a:p>
            <a:r>
              <a:rPr lang="en-US" dirty="0" smtClean="0"/>
              <a:t>How are you helping clients generalize skills outside of session?</a:t>
            </a:r>
            <a:endParaRPr lang="en-US" dirty="0"/>
          </a:p>
        </p:txBody>
      </p:sp>
    </p:spTree>
    <p:extLst>
      <p:ext uri="{BB962C8B-B14F-4D97-AF65-F5344CB8AC3E}">
        <p14:creationId xmlns:p14="http://schemas.microsoft.com/office/powerpoint/2010/main" val="4239766686"/>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Supervisor’s Self Evaluation</a:t>
            </a:r>
            <a:endParaRPr lang="en-US" dirty="0"/>
          </a:p>
        </p:txBody>
      </p:sp>
      <p:sp>
        <p:nvSpPr>
          <p:cNvPr id="2" name="Content Placeholder 1"/>
          <p:cNvSpPr>
            <a:spLocks noGrp="1"/>
          </p:cNvSpPr>
          <p:nvPr>
            <p:ph idx="1"/>
          </p:nvPr>
        </p:nvSpPr>
        <p:spPr/>
        <p:txBody>
          <a:bodyPr/>
          <a:lstStyle/>
          <a:p>
            <a:r>
              <a:rPr lang="en-US" dirty="0" smtClean="0"/>
              <a:t>How am I contributing to problems?</a:t>
            </a:r>
          </a:p>
          <a:p>
            <a:r>
              <a:rPr lang="en-US" dirty="0" smtClean="0"/>
              <a:t>How is the supervisee contributing to problems?</a:t>
            </a:r>
          </a:p>
          <a:p>
            <a:r>
              <a:rPr lang="en-US" dirty="0" smtClean="0"/>
              <a:t>What is working? Not working?</a:t>
            </a:r>
          </a:p>
          <a:p>
            <a:r>
              <a:rPr lang="en-US" dirty="0" smtClean="0"/>
              <a:t>How can we reframe this situation into an opportunity for growth?</a:t>
            </a:r>
            <a:endParaRPr lang="en-US" dirty="0"/>
          </a:p>
        </p:txBody>
      </p:sp>
    </p:spTree>
    <p:extLst>
      <p:ext uri="{BB962C8B-B14F-4D97-AF65-F5344CB8AC3E}">
        <p14:creationId xmlns:p14="http://schemas.microsoft.com/office/powerpoint/2010/main" val="1848975010"/>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 </a:t>
            </a:r>
            <a:br>
              <a:rPr lang="en-US" dirty="0"/>
            </a:br>
            <a:r>
              <a:rPr lang="en-US" u="sng" dirty="0"/>
              <a:t>Key Ethical Issues in Supervision </a:t>
            </a:r>
            <a:r>
              <a:rPr lang="en-US" sz="2200" u="sng" dirty="0"/>
              <a:t>(Barnett, J. E, 2014)</a:t>
            </a:r>
            <a:r>
              <a:rPr lang="en-US" sz="2200" dirty="0"/>
              <a:t/>
            </a:r>
            <a:br>
              <a:rPr lang="en-US" sz="2200" dirty="0"/>
            </a:br>
            <a:endParaRPr lang="en-US" sz="2200" dirty="0"/>
          </a:p>
        </p:txBody>
      </p:sp>
      <p:sp>
        <p:nvSpPr>
          <p:cNvPr id="2" name="Content Placeholder 1"/>
          <p:cNvSpPr>
            <a:spLocks noGrp="1"/>
          </p:cNvSpPr>
          <p:nvPr>
            <p:ph idx="1"/>
          </p:nvPr>
        </p:nvSpPr>
        <p:spPr>
          <a:xfrm>
            <a:off x="856060" y="2097088"/>
            <a:ext cx="7408333" cy="4419599"/>
          </a:xfrm>
        </p:spPr>
        <p:txBody>
          <a:bodyPr>
            <a:normAutofit/>
          </a:bodyPr>
          <a:lstStyle/>
          <a:p>
            <a:r>
              <a:rPr lang="en-US" sz="2800" dirty="0"/>
              <a:t>1. Informed consent/supervision contract</a:t>
            </a:r>
          </a:p>
          <a:p>
            <a:r>
              <a:rPr lang="en-US" sz="2800" dirty="0"/>
              <a:t>2. Supervisor/supervisee competence</a:t>
            </a:r>
          </a:p>
          <a:p>
            <a:r>
              <a:rPr lang="en-US" sz="2800" dirty="0"/>
              <a:t>3. Multicultural Competency</a:t>
            </a:r>
          </a:p>
          <a:p>
            <a:r>
              <a:rPr lang="en-US" sz="2800" dirty="0"/>
              <a:t>4. Boundaries in supervision</a:t>
            </a:r>
          </a:p>
          <a:p>
            <a:r>
              <a:rPr lang="en-US" sz="2800" dirty="0"/>
              <a:t>5. Giving and receiving feedback</a:t>
            </a:r>
          </a:p>
          <a:p>
            <a:r>
              <a:rPr lang="en-US" sz="2800" dirty="0"/>
              <a:t>6. Self care and handling emergencies</a:t>
            </a:r>
          </a:p>
        </p:txBody>
      </p:sp>
    </p:spTree>
    <p:extLst>
      <p:ext uri="{BB962C8B-B14F-4D97-AF65-F5344CB8AC3E}">
        <p14:creationId xmlns:p14="http://schemas.microsoft.com/office/powerpoint/2010/main" val="310513143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Danger Signals</a:t>
            </a:r>
            <a:endParaRPr lang="en-US" dirty="0"/>
          </a:p>
        </p:txBody>
      </p:sp>
      <p:sp>
        <p:nvSpPr>
          <p:cNvPr id="2" name="Content Placeholder 1"/>
          <p:cNvSpPr>
            <a:spLocks noGrp="1"/>
          </p:cNvSpPr>
          <p:nvPr>
            <p:ph idx="1"/>
          </p:nvPr>
        </p:nvSpPr>
        <p:spPr/>
        <p:txBody>
          <a:bodyPr>
            <a:normAutofit fontScale="92500" lnSpcReduction="10000"/>
          </a:bodyPr>
          <a:lstStyle/>
          <a:p>
            <a:r>
              <a:rPr lang="en-US" dirty="0" smtClean="0"/>
              <a:t>Flattery</a:t>
            </a:r>
          </a:p>
          <a:p>
            <a:r>
              <a:rPr lang="en-US" dirty="0" smtClean="0"/>
              <a:t>Seductive behavior</a:t>
            </a:r>
          </a:p>
          <a:p>
            <a:r>
              <a:rPr lang="en-US" dirty="0" smtClean="0"/>
              <a:t>Frequent desire to discuss sexual issues</a:t>
            </a:r>
          </a:p>
          <a:p>
            <a:r>
              <a:rPr lang="en-US" dirty="0" smtClean="0"/>
              <a:t>Complaints of loneliness</a:t>
            </a:r>
          </a:p>
          <a:p>
            <a:r>
              <a:rPr lang="en-US" dirty="0" smtClean="0"/>
              <a:t>Overdependence</a:t>
            </a:r>
          </a:p>
          <a:p>
            <a:r>
              <a:rPr lang="en-US" dirty="0" smtClean="0"/>
              <a:t>Physical Familiarity</a:t>
            </a:r>
          </a:p>
          <a:p>
            <a:r>
              <a:rPr lang="en-US" dirty="0" smtClean="0"/>
              <a:t>Gift giving</a:t>
            </a:r>
            <a:endParaRPr lang="en-US" dirty="0"/>
          </a:p>
        </p:txBody>
      </p:sp>
    </p:spTree>
    <p:extLst>
      <p:ext uri="{BB962C8B-B14F-4D97-AF65-F5344CB8AC3E}">
        <p14:creationId xmlns:p14="http://schemas.microsoft.com/office/powerpoint/2010/main" val="3768519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u="sng" dirty="0"/>
              <a:t>Types of Supervision Skills</a:t>
            </a:r>
            <a:r>
              <a:rPr lang="en-US" sz="3200" dirty="0"/>
              <a:t/>
            </a:r>
            <a:br>
              <a:rPr lang="en-US" sz="3200" dirty="0"/>
            </a:br>
            <a:r>
              <a:rPr lang="en-US" sz="2000" dirty="0" err="1"/>
              <a:t>Cabaniss</a:t>
            </a:r>
            <a:r>
              <a:rPr lang="en-US" sz="2000" dirty="0"/>
              <a:t>, D., L., Arbuckle, M.R., &amp; </a:t>
            </a:r>
            <a:r>
              <a:rPr lang="en-US" sz="2000" dirty="0" err="1"/>
              <a:t>Moga</a:t>
            </a:r>
            <a:r>
              <a:rPr lang="en-US" sz="2000" dirty="0"/>
              <a:t>, D., G.  (2014). </a:t>
            </a:r>
          </a:p>
        </p:txBody>
      </p:sp>
      <p:sp>
        <p:nvSpPr>
          <p:cNvPr id="2" name="Content Placeholder 1"/>
          <p:cNvSpPr>
            <a:spLocks noGrp="1"/>
          </p:cNvSpPr>
          <p:nvPr>
            <p:ph idx="1"/>
          </p:nvPr>
        </p:nvSpPr>
        <p:spPr>
          <a:xfrm>
            <a:off x="856060" y="2286000"/>
            <a:ext cx="7408333" cy="4182533"/>
          </a:xfrm>
        </p:spPr>
        <p:txBody>
          <a:bodyPr>
            <a:normAutofit fontScale="92500" lnSpcReduction="20000"/>
          </a:bodyPr>
          <a:lstStyle/>
          <a:p>
            <a:r>
              <a:rPr lang="en-US" dirty="0"/>
              <a:t>Where and when to use what techniques</a:t>
            </a:r>
          </a:p>
          <a:p>
            <a:r>
              <a:rPr lang="en-US" dirty="0"/>
              <a:t>Applications and role plays</a:t>
            </a:r>
          </a:p>
          <a:p>
            <a:r>
              <a:rPr lang="en-US" dirty="0"/>
              <a:t>Skill development and skill building</a:t>
            </a:r>
          </a:p>
          <a:p>
            <a:r>
              <a:rPr lang="en-US" dirty="0"/>
              <a:t>Building connections in the field</a:t>
            </a:r>
          </a:p>
          <a:p>
            <a:r>
              <a:rPr lang="en-US" dirty="0"/>
              <a:t>Developmental growth</a:t>
            </a:r>
          </a:p>
          <a:p>
            <a:r>
              <a:rPr lang="en-US" dirty="0"/>
              <a:t>Expand general knowledge to include specific skills</a:t>
            </a:r>
          </a:p>
          <a:p>
            <a:r>
              <a:rPr lang="en-US" dirty="0"/>
              <a:t>Process how a supervisee comes to decisions and model this for supervises</a:t>
            </a:r>
          </a:p>
          <a:p>
            <a:r>
              <a:rPr lang="en-US" dirty="0"/>
              <a:t>Broaden access to opportunities for learning</a:t>
            </a:r>
          </a:p>
          <a:p>
            <a:endParaRPr lang="en-US" dirty="0"/>
          </a:p>
        </p:txBody>
      </p:sp>
    </p:spTree>
    <p:extLst>
      <p:ext uri="{BB962C8B-B14F-4D97-AF65-F5344CB8AC3E}">
        <p14:creationId xmlns:p14="http://schemas.microsoft.com/office/powerpoint/2010/main" val="3033991431"/>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56060" y="457200"/>
            <a:ext cx="7429499" cy="1478570"/>
          </a:xfrm>
        </p:spPr>
        <p:txBody>
          <a:bodyPr/>
          <a:lstStyle/>
          <a:p>
            <a:r>
              <a:rPr lang="en-US" dirty="0" smtClean="0"/>
              <a:t>Danger Signals</a:t>
            </a:r>
            <a:endParaRPr lang="en-US" dirty="0"/>
          </a:p>
        </p:txBody>
      </p:sp>
      <p:sp>
        <p:nvSpPr>
          <p:cNvPr id="2" name="Content Placeholder 1"/>
          <p:cNvSpPr>
            <a:spLocks noGrp="1"/>
          </p:cNvSpPr>
          <p:nvPr>
            <p:ph idx="1"/>
          </p:nvPr>
        </p:nvSpPr>
        <p:spPr>
          <a:xfrm>
            <a:off x="856060" y="1828800"/>
            <a:ext cx="7754540" cy="4648200"/>
          </a:xfrm>
        </p:spPr>
        <p:txBody>
          <a:bodyPr>
            <a:normAutofit/>
          </a:bodyPr>
          <a:lstStyle/>
          <a:p>
            <a:r>
              <a:rPr lang="en-US" dirty="0" smtClean="0"/>
              <a:t>Thoughts of counselor/client/supervisor/supervisee between sessions</a:t>
            </a:r>
          </a:p>
          <a:p>
            <a:r>
              <a:rPr lang="en-US" dirty="0" smtClean="0"/>
              <a:t>Comparing the counselor/client/supervisor/supervisee to your spouse</a:t>
            </a:r>
          </a:p>
          <a:p>
            <a:r>
              <a:rPr lang="en-US" dirty="0" smtClean="0"/>
              <a:t>Fantasies about the counselor/client/supervisor/supervisee</a:t>
            </a:r>
          </a:p>
          <a:p>
            <a:r>
              <a:rPr lang="en-US" dirty="0" smtClean="0"/>
              <a:t>Seeing the other person as “special”</a:t>
            </a:r>
          </a:p>
          <a:p>
            <a:r>
              <a:rPr lang="en-US" dirty="0" smtClean="0"/>
              <a:t>Excuses to extend contact with the other</a:t>
            </a:r>
          </a:p>
          <a:p>
            <a:r>
              <a:rPr lang="en-US" dirty="0" smtClean="0"/>
              <a:t>Desire to disclose personal things</a:t>
            </a:r>
          </a:p>
        </p:txBody>
      </p:sp>
    </p:spTree>
    <p:extLst>
      <p:ext uri="{BB962C8B-B14F-4D97-AF65-F5344CB8AC3E}">
        <p14:creationId xmlns:p14="http://schemas.microsoft.com/office/powerpoint/2010/main" val="397984087"/>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Danger Signals</a:t>
            </a:r>
            <a:endParaRPr lang="en-US" dirty="0"/>
          </a:p>
        </p:txBody>
      </p:sp>
      <p:sp>
        <p:nvSpPr>
          <p:cNvPr id="2" name="Content Placeholder 1"/>
          <p:cNvSpPr>
            <a:spLocks noGrp="1"/>
          </p:cNvSpPr>
          <p:nvPr>
            <p:ph idx="1"/>
          </p:nvPr>
        </p:nvSpPr>
        <p:spPr/>
        <p:txBody>
          <a:bodyPr/>
          <a:lstStyle/>
          <a:p>
            <a:r>
              <a:rPr lang="en-US" dirty="0" smtClean="0"/>
              <a:t>A strong sense that the other is responding to you distinctly different from others in the same situation</a:t>
            </a:r>
          </a:p>
          <a:p>
            <a:r>
              <a:rPr lang="en-US" dirty="0" smtClean="0"/>
              <a:t>Defensiveness to feedback</a:t>
            </a:r>
          </a:p>
          <a:p>
            <a:r>
              <a:rPr lang="en-US" dirty="0" smtClean="0"/>
              <a:t>Mirroring or feeling the same way the clients present- parallel process</a:t>
            </a:r>
            <a:endParaRPr lang="en-US" dirty="0"/>
          </a:p>
        </p:txBody>
      </p:sp>
    </p:spTree>
    <p:extLst>
      <p:ext uri="{BB962C8B-B14F-4D97-AF65-F5344CB8AC3E}">
        <p14:creationId xmlns:p14="http://schemas.microsoft.com/office/powerpoint/2010/main" val="4152872517"/>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Sources of Threats For Supervisees</a:t>
            </a:r>
            <a:endParaRPr lang="en-US" dirty="0"/>
          </a:p>
        </p:txBody>
      </p:sp>
      <p:sp>
        <p:nvSpPr>
          <p:cNvPr id="2" name="Content Placeholder 1"/>
          <p:cNvSpPr>
            <a:spLocks noGrp="1"/>
          </p:cNvSpPr>
          <p:nvPr>
            <p:ph idx="1"/>
          </p:nvPr>
        </p:nvSpPr>
        <p:spPr/>
        <p:txBody>
          <a:bodyPr>
            <a:normAutofit fontScale="92500" lnSpcReduction="10000"/>
          </a:bodyPr>
          <a:lstStyle/>
          <a:p>
            <a:r>
              <a:rPr lang="en-US" dirty="0" smtClean="0"/>
              <a:t>1) Evaluation anxiety</a:t>
            </a:r>
          </a:p>
          <a:p>
            <a:r>
              <a:rPr lang="en-US" dirty="0" smtClean="0"/>
              <a:t>2) Performance anxiety</a:t>
            </a:r>
          </a:p>
          <a:p>
            <a:r>
              <a:rPr lang="en-US" dirty="0" smtClean="0"/>
              <a:t>3) Personal problems or internal conflicts</a:t>
            </a:r>
          </a:p>
          <a:p>
            <a:r>
              <a:rPr lang="en-US" dirty="0" smtClean="0"/>
              <a:t>4) Deficits in the supervisory relationship</a:t>
            </a:r>
          </a:p>
          <a:p>
            <a:r>
              <a:rPr lang="en-US" dirty="0" smtClean="0"/>
              <a:t>5) Fear of negative consequences for trying new or risky counseling interventions</a:t>
            </a:r>
          </a:p>
          <a:p>
            <a:r>
              <a:rPr lang="en-US" dirty="0" smtClean="0"/>
              <a:t>6) Power Imbalances</a:t>
            </a:r>
            <a:endParaRPr lang="en-US" dirty="0"/>
          </a:p>
        </p:txBody>
      </p:sp>
    </p:spTree>
    <p:extLst>
      <p:ext uri="{BB962C8B-B14F-4D97-AF65-F5344CB8AC3E}">
        <p14:creationId xmlns:p14="http://schemas.microsoft.com/office/powerpoint/2010/main" val="2707349164"/>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Reducing Sense of Threat</a:t>
            </a:r>
            <a:endParaRPr lang="en-US" dirty="0"/>
          </a:p>
        </p:txBody>
      </p:sp>
      <p:sp>
        <p:nvSpPr>
          <p:cNvPr id="2" name="Content Placeholder 1"/>
          <p:cNvSpPr>
            <a:spLocks noGrp="1"/>
          </p:cNvSpPr>
          <p:nvPr>
            <p:ph idx="1"/>
          </p:nvPr>
        </p:nvSpPr>
        <p:spPr/>
        <p:txBody>
          <a:bodyPr>
            <a:normAutofit fontScale="85000" lnSpcReduction="20000"/>
          </a:bodyPr>
          <a:lstStyle/>
          <a:p>
            <a:r>
              <a:rPr lang="en-US" dirty="0" smtClean="0"/>
              <a:t>Restructuring feedback</a:t>
            </a:r>
          </a:p>
          <a:p>
            <a:r>
              <a:rPr lang="en-US" dirty="0" smtClean="0"/>
              <a:t>Reframing vulnerability as an opportunity for growth</a:t>
            </a:r>
          </a:p>
          <a:p>
            <a:r>
              <a:rPr lang="en-US" dirty="0" smtClean="0"/>
              <a:t>Assessing strengths</a:t>
            </a:r>
          </a:p>
          <a:p>
            <a:r>
              <a:rPr lang="en-US" dirty="0" smtClean="0"/>
              <a:t>Building support systems</a:t>
            </a:r>
          </a:p>
          <a:p>
            <a:r>
              <a:rPr lang="en-US" dirty="0" smtClean="0"/>
              <a:t>Increasing the ratio of positive to negative feedback</a:t>
            </a:r>
          </a:p>
          <a:p>
            <a:r>
              <a:rPr lang="en-US" dirty="0" smtClean="0"/>
              <a:t>Modifying supervision style</a:t>
            </a:r>
          </a:p>
          <a:p>
            <a:r>
              <a:rPr lang="en-US" dirty="0" smtClean="0"/>
              <a:t>Noting things which produce defensive reactions</a:t>
            </a:r>
          </a:p>
          <a:p>
            <a:r>
              <a:rPr lang="en-US" dirty="0" smtClean="0"/>
              <a:t>Noting performance and approval demands</a:t>
            </a:r>
          </a:p>
          <a:p>
            <a:endParaRPr lang="en-US" dirty="0"/>
          </a:p>
        </p:txBody>
      </p:sp>
    </p:spTree>
    <p:extLst>
      <p:ext uri="{BB962C8B-B14F-4D97-AF65-F5344CB8AC3E}">
        <p14:creationId xmlns:p14="http://schemas.microsoft.com/office/powerpoint/2010/main" val="3709469216"/>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Supervisee Resistance</a:t>
            </a:r>
            <a:endParaRPr lang="en-US" dirty="0"/>
          </a:p>
        </p:txBody>
      </p:sp>
      <p:sp>
        <p:nvSpPr>
          <p:cNvPr id="2" name="Content Placeholder 1"/>
          <p:cNvSpPr>
            <a:spLocks noGrp="1"/>
          </p:cNvSpPr>
          <p:nvPr>
            <p:ph idx="1"/>
          </p:nvPr>
        </p:nvSpPr>
        <p:spPr/>
        <p:txBody>
          <a:bodyPr/>
          <a:lstStyle/>
          <a:p>
            <a:r>
              <a:rPr lang="en-US" dirty="0" smtClean="0"/>
              <a:t>Supervisee perception of threat</a:t>
            </a:r>
          </a:p>
          <a:p>
            <a:r>
              <a:rPr lang="en-US" dirty="0" smtClean="0"/>
              <a:t>Attempts to slow down the process of counseling and supervision</a:t>
            </a:r>
          </a:p>
          <a:p>
            <a:r>
              <a:rPr lang="en-US" dirty="0" smtClean="0"/>
              <a:t>A response to non helpful supervision</a:t>
            </a:r>
            <a:endParaRPr lang="en-US" dirty="0"/>
          </a:p>
        </p:txBody>
      </p:sp>
    </p:spTree>
    <p:extLst>
      <p:ext uri="{BB962C8B-B14F-4D97-AF65-F5344CB8AC3E}">
        <p14:creationId xmlns:p14="http://schemas.microsoft.com/office/powerpoint/2010/main" val="1509323322"/>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Supervision </a:t>
            </a:r>
            <a:r>
              <a:rPr lang="en-US" dirty="0"/>
              <a:t>V</a:t>
            </a:r>
            <a:r>
              <a:rPr lang="en-US" dirty="0" smtClean="0"/>
              <a:t>ersus Counseling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08824772"/>
              </p:ext>
            </p:extLst>
          </p:nvPr>
        </p:nvGraphicFramePr>
        <p:xfrm>
          <a:off x="381000" y="2674938"/>
          <a:ext cx="8534400" cy="301752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209800">
                  <a:extLst>
                    <a:ext uri="{9D8B030D-6E8A-4147-A177-3AD203B41FA5}">
                      <a16:colId xmlns:a16="http://schemas.microsoft.com/office/drawing/2014/main" val="20003"/>
                    </a:ext>
                  </a:extLst>
                </a:gridCol>
              </a:tblGrid>
              <a:tr h="370840">
                <a:tc>
                  <a:txBody>
                    <a:bodyPr/>
                    <a:lstStyle/>
                    <a:p>
                      <a:endParaRPr lang="en-US" dirty="0"/>
                    </a:p>
                  </a:txBody>
                  <a:tcPr/>
                </a:tc>
                <a:tc>
                  <a:txBody>
                    <a:bodyPr/>
                    <a:lstStyle/>
                    <a:p>
                      <a:r>
                        <a:rPr lang="en-US" dirty="0" smtClean="0"/>
                        <a:t>Clinical Supervision</a:t>
                      </a:r>
                      <a:endParaRPr lang="en-US" dirty="0"/>
                    </a:p>
                  </a:txBody>
                  <a:tcPr/>
                </a:tc>
                <a:tc>
                  <a:txBody>
                    <a:bodyPr/>
                    <a:lstStyle/>
                    <a:p>
                      <a:r>
                        <a:rPr lang="en-US" dirty="0" smtClean="0"/>
                        <a:t>Administrative Supervision</a:t>
                      </a:r>
                      <a:endParaRPr lang="en-US" dirty="0"/>
                    </a:p>
                  </a:txBody>
                  <a:tcPr/>
                </a:tc>
                <a:tc>
                  <a:txBody>
                    <a:bodyPr/>
                    <a:lstStyle/>
                    <a:p>
                      <a:r>
                        <a:rPr lang="en-US" dirty="0" smtClean="0"/>
                        <a:t>Counseling</a:t>
                      </a:r>
                      <a:endParaRPr lang="en-US" dirty="0"/>
                    </a:p>
                  </a:txBody>
                  <a:tcPr/>
                </a:tc>
                <a:extLst>
                  <a:ext uri="{0D108BD9-81ED-4DB2-BD59-A6C34878D82A}">
                    <a16:rowId xmlns:a16="http://schemas.microsoft.com/office/drawing/2014/main" val="10000"/>
                  </a:ext>
                </a:extLst>
              </a:tr>
              <a:tr h="370840">
                <a:tc>
                  <a:txBody>
                    <a:bodyPr/>
                    <a:lstStyle/>
                    <a:p>
                      <a:r>
                        <a:rPr lang="en-US" dirty="0" smtClean="0"/>
                        <a:t>Purpose</a:t>
                      </a:r>
                      <a:endParaRPr lang="en-US" dirty="0"/>
                    </a:p>
                  </a:txBody>
                  <a:tcPr/>
                </a:tc>
                <a:tc>
                  <a:txBody>
                    <a:bodyPr/>
                    <a:lstStyle/>
                    <a:p>
                      <a:r>
                        <a:rPr lang="en-US" dirty="0" smtClean="0"/>
                        <a:t>Improved  client care,</a:t>
                      </a:r>
                    </a:p>
                    <a:p>
                      <a:r>
                        <a:rPr lang="en-US" dirty="0" smtClean="0"/>
                        <a:t>Improved job performance</a:t>
                      </a:r>
                      <a:endParaRPr lang="en-US" dirty="0"/>
                    </a:p>
                  </a:txBody>
                  <a:tcPr/>
                </a:tc>
                <a:tc>
                  <a:txBody>
                    <a:bodyPr/>
                    <a:lstStyle/>
                    <a:p>
                      <a:r>
                        <a:rPr lang="en-US" dirty="0" smtClean="0"/>
                        <a:t>Ensure compliance with agency and regulatory body policies and procedures</a:t>
                      </a:r>
                      <a:endParaRPr lang="en-US" dirty="0"/>
                    </a:p>
                  </a:txBody>
                  <a:tcPr/>
                </a:tc>
                <a:tc>
                  <a:txBody>
                    <a:bodyPr/>
                    <a:lstStyle/>
                    <a:p>
                      <a:r>
                        <a:rPr lang="en-US" dirty="0" smtClean="0"/>
                        <a:t>Personal growth,</a:t>
                      </a:r>
                    </a:p>
                    <a:p>
                      <a:r>
                        <a:rPr lang="en-US" dirty="0" smtClean="0"/>
                        <a:t>Behavior changes,</a:t>
                      </a:r>
                    </a:p>
                    <a:p>
                      <a:r>
                        <a:rPr lang="en-US" dirty="0" smtClean="0"/>
                        <a:t>Better self understanding</a:t>
                      </a:r>
                      <a:endParaRPr lang="en-US" dirty="0"/>
                    </a:p>
                  </a:txBody>
                  <a:tcPr/>
                </a:tc>
                <a:extLst>
                  <a:ext uri="{0D108BD9-81ED-4DB2-BD59-A6C34878D82A}">
                    <a16:rowId xmlns:a16="http://schemas.microsoft.com/office/drawing/2014/main" val="10001"/>
                  </a:ext>
                </a:extLst>
              </a:tr>
              <a:tr h="370840">
                <a:tc>
                  <a:txBody>
                    <a:bodyPr/>
                    <a:lstStyle/>
                    <a:p>
                      <a:r>
                        <a:rPr lang="en-US" dirty="0" smtClean="0"/>
                        <a:t>Outcome</a:t>
                      </a:r>
                      <a:endParaRPr lang="en-US" dirty="0"/>
                    </a:p>
                  </a:txBody>
                  <a:tcPr/>
                </a:tc>
                <a:tc>
                  <a:txBody>
                    <a:bodyPr/>
                    <a:lstStyle/>
                    <a:p>
                      <a:r>
                        <a:rPr lang="en-US" dirty="0" smtClean="0"/>
                        <a:t>Enhanced proficiency in knowledge and skills</a:t>
                      </a:r>
                      <a:endParaRPr lang="en-US" dirty="0"/>
                    </a:p>
                  </a:txBody>
                  <a:tcPr/>
                </a:tc>
                <a:tc>
                  <a:txBody>
                    <a:bodyPr/>
                    <a:lstStyle/>
                    <a:p>
                      <a:r>
                        <a:rPr lang="en-US" dirty="0" smtClean="0"/>
                        <a:t>Consistent use of appropriate formats</a:t>
                      </a:r>
                      <a:endParaRPr lang="en-US" dirty="0"/>
                    </a:p>
                  </a:txBody>
                  <a:tcPr/>
                </a:tc>
                <a:tc>
                  <a:txBody>
                    <a:bodyPr/>
                    <a:lstStyle/>
                    <a:p>
                      <a:r>
                        <a:rPr lang="en-US" dirty="0" smtClean="0"/>
                        <a:t>Open ended, based on client needs</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53868645"/>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Supervision Versus Counseling</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03195907"/>
              </p:ext>
            </p:extLst>
          </p:nvPr>
        </p:nvGraphicFramePr>
        <p:xfrm>
          <a:off x="228600" y="1905000"/>
          <a:ext cx="8763000" cy="4356868"/>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20000"/>
                    </a:ext>
                  </a:extLst>
                </a:gridCol>
                <a:gridCol w="2352538">
                  <a:extLst>
                    <a:ext uri="{9D8B030D-6E8A-4147-A177-3AD203B41FA5}">
                      <a16:colId xmlns:a16="http://schemas.microsoft.com/office/drawing/2014/main" val="20001"/>
                    </a:ext>
                  </a:extLst>
                </a:gridCol>
                <a:gridCol w="2014468">
                  <a:extLst>
                    <a:ext uri="{9D8B030D-6E8A-4147-A177-3AD203B41FA5}">
                      <a16:colId xmlns:a16="http://schemas.microsoft.com/office/drawing/2014/main" val="20002"/>
                    </a:ext>
                  </a:extLst>
                </a:gridCol>
                <a:gridCol w="2719594">
                  <a:extLst>
                    <a:ext uri="{9D8B030D-6E8A-4147-A177-3AD203B41FA5}">
                      <a16:colId xmlns:a16="http://schemas.microsoft.com/office/drawing/2014/main" val="20003"/>
                    </a:ext>
                  </a:extLst>
                </a:gridCol>
              </a:tblGrid>
              <a:tr h="400859">
                <a:tc>
                  <a:txBody>
                    <a:bodyPr/>
                    <a:lstStyle/>
                    <a:p>
                      <a:endParaRPr lang="en-US" dirty="0"/>
                    </a:p>
                  </a:txBody>
                  <a:tcPr/>
                </a:tc>
                <a:tc>
                  <a:txBody>
                    <a:bodyPr/>
                    <a:lstStyle/>
                    <a:p>
                      <a:r>
                        <a:rPr lang="en-US" dirty="0" smtClean="0"/>
                        <a:t>Clinical Supervision</a:t>
                      </a:r>
                      <a:endParaRPr lang="en-US" dirty="0"/>
                    </a:p>
                  </a:txBody>
                  <a:tcPr/>
                </a:tc>
                <a:tc>
                  <a:txBody>
                    <a:bodyPr/>
                    <a:lstStyle/>
                    <a:p>
                      <a:r>
                        <a:rPr lang="en-US" dirty="0" smtClean="0"/>
                        <a:t>Administrative</a:t>
                      </a:r>
                      <a:r>
                        <a:rPr lang="en-US" baseline="0" dirty="0" smtClean="0"/>
                        <a:t> Supervision</a:t>
                      </a:r>
                      <a:endParaRPr lang="en-US" dirty="0"/>
                    </a:p>
                  </a:txBody>
                  <a:tcPr/>
                </a:tc>
                <a:tc>
                  <a:txBody>
                    <a:bodyPr/>
                    <a:lstStyle/>
                    <a:p>
                      <a:r>
                        <a:rPr lang="en-US" dirty="0" smtClean="0"/>
                        <a:t>Counseling</a:t>
                      </a:r>
                      <a:endParaRPr lang="en-US" dirty="0"/>
                    </a:p>
                  </a:txBody>
                  <a:tcPr/>
                </a:tc>
                <a:extLst>
                  <a:ext uri="{0D108BD9-81ED-4DB2-BD59-A6C34878D82A}">
                    <a16:rowId xmlns:a16="http://schemas.microsoft.com/office/drawing/2014/main" val="10000"/>
                  </a:ext>
                </a:extLst>
              </a:tr>
              <a:tr h="702103">
                <a:tc>
                  <a:txBody>
                    <a:bodyPr/>
                    <a:lstStyle/>
                    <a:p>
                      <a:r>
                        <a:rPr lang="en-US" dirty="0" smtClean="0"/>
                        <a:t>Time Frame</a:t>
                      </a:r>
                      <a:endParaRPr lang="en-US" dirty="0"/>
                    </a:p>
                  </a:txBody>
                  <a:tcPr/>
                </a:tc>
                <a:tc>
                  <a:txBody>
                    <a:bodyPr/>
                    <a:lstStyle/>
                    <a:p>
                      <a:r>
                        <a:rPr lang="en-US" dirty="0" smtClean="0"/>
                        <a:t>Short term and ongoing</a:t>
                      </a:r>
                      <a:endParaRPr lang="en-US" dirty="0"/>
                    </a:p>
                  </a:txBody>
                  <a:tcPr/>
                </a:tc>
                <a:tc>
                  <a:txBody>
                    <a:bodyPr/>
                    <a:lstStyle/>
                    <a:p>
                      <a:r>
                        <a:rPr lang="en-US" dirty="0" smtClean="0"/>
                        <a:t>Short term and ongoing</a:t>
                      </a:r>
                      <a:endParaRPr lang="en-US" dirty="0"/>
                    </a:p>
                  </a:txBody>
                  <a:tcPr/>
                </a:tc>
                <a:tc>
                  <a:txBody>
                    <a:bodyPr/>
                    <a:lstStyle/>
                    <a:p>
                      <a:r>
                        <a:rPr lang="en-US" dirty="0" smtClean="0"/>
                        <a:t>Based on client needs</a:t>
                      </a:r>
                      <a:endParaRPr lang="en-US" dirty="0"/>
                    </a:p>
                  </a:txBody>
                  <a:tcPr/>
                </a:tc>
                <a:extLst>
                  <a:ext uri="{0D108BD9-81ED-4DB2-BD59-A6C34878D82A}">
                    <a16:rowId xmlns:a16="http://schemas.microsoft.com/office/drawing/2014/main" val="10001"/>
                  </a:ext>
                </a:extLst>
              </a:tr>
              <a:tr h="1003005">
                <a:tc>
                  <a:txBody>
                    <a:bodyPr/>
                    <a:lstStyle/>
                    <a:p>
                      <a:r>
                        <a:rPr lang="en-US" dirty="0" smtClean="0"/>
                        <a:t>Agenda</a:t>
                      </a:r>
                      <a:endParaRPr lang="en-US" dirty="0"/>
                    </a:p>
                  </a:txBody>
                  <a:tcPr/>
                </a:tc>
                <a:tc>
                  <a:txBody>
                    <a:bodyPr/>
                    <a:lstStyle/>
                    <a:p>
                      <a:r>
                        <a:rPr lang="en-US" dirty="0" smtClean="0"/>
                        <a:t>Based on agency mission and</a:t>
                      </a:r>
                      <a:r>
                        <a:rPr lang="en-US" baseline="0" dirty="0" smtClean="0"/>
                        <a:t> </a:t>
                      </a:r>
                      <a:r>
                        <a:rPr lang="en-US" dirty="0" smtClean="0"/>
                        <a:t>clinician needs</a:t>
                      </a:r>
                      <a:endParaRPr lang="en-US" dirty="0"/>
                    </a:p>
                  </a:txBody>
                  <a:tcPr/>
                </a:tc>
                <a:tc>
                  <a:txBody>
                    <a:bodyPr/>
                    <a:lstStyle/>
                    <a:p>
                      <a:r>
                        <a:rPr lang="en-US" dirty="0" smtClean="0"/>
                        <a:t>Based on agency needs</a:t>
                      </a:r>
                      <a:endParaRPr lang="en-US" dirty="0"/>
                    </a:p>
                  </a:txBody>
                  <a:tcPr/>
                </a:tc>
                <a:tc>
                  <a:txBody>
                    <a:bodyPr/>
                    <a:lstStyle/>
                    <a:p>
                      <a:r>
                        <a:rPr lang="en-US" dirty="0" smtClean="0"/>
                        <a:t>Based on client needs</a:t>
                      </a:r>
                      <a:endParaRPr lang="en-US" dirty="0"/>
                    </a:p>
                  </a:txBody>
                  <a:tcPr/>
                </a:tc>
                <a:extLst>
                  <a:ext uri="{0D108BD9-81ED-4DB2-BD59-A6C34878D82A}">
                    <a16:rowId xmlns:a16="http://schemas.microsoft.com/office/drawing/2014/main" val="10002"/>
                  </a:ext>
                </a:extLst>
              </a:tr>
              <a:tr h="1905709">
                <a:tc>
                  <a:txBody>
                    <a:bodyPr/>
                    <a:lstStyle/>
                    <a:p>
                      <a:r>
                        <a:rPr lang="en-US" dirty="0" smtClean="0"/>
                        <a:t>Basic Process</a:t>
                      </a:r>
                      <a:endParaRPr lang="en-US" dirty="0"/>
                    </a:p>
                  </a:txBody>
                  <a:tcPr/>
                </a:tc>
                <a:tc>
                  <a:txBody>
                    <a:bodyPr/>
                    <a:lstStyle/>
                    <a:p>
                      <a:r>
                        <a:rPr lang="en-US" dirty="0" smtClean="0"/>
                        <a:t>Teaching/learning specific skills, evaluating job performance, negotiating learning objectives</a:t>
                      </a:r>
                      <a:endParaRPr lang="en-US" dirty="0"/>
                    </a:p>
                  </a:txBody>
                  <a:tcPr/>
                </a:tc>
                <a:tc>
                  <a:txBody>
                    <a:bodyPr/>
                    <a:lstStyle/>
                    <a:p>
                      <a:r>
                        <a:rPr lang="en-US" dirty="0" smtClean="0"/>
                        <a:t>Clarifying agency expectations. policies and procedures, ensuring compliance</a:t>
                      </a:r>
                      <a:endParaRPr lang="en-US" dirty="0"/>
                    </a:p>
                  </a:txBody>
                  <a:tcPr/>
                </a:tc>
                <a:tc>
                  <a:txBody>
                    <a:bodyPr/>
                    <a:lstStyle/>
                    <a:p>
                      <a:r>
                        <a:rPr lang="en-US" dirty="0" smtClean="0"/>
                        <a:t>Behavioral, cognitive, and affective process including listening, exploring and teaching</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56601172"/>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Multicultural Supervision</a:t>
            </a:r>
            <a:endParaRPr lang="en-US" dirty="0"/>
          </a:p>
        </p:txBody>
      </p:sp>
      <p:sp>
        <p:nvSpPr>
          <p:cNvPr id="2" name="Content Placeholder 1"/>
          <p:cNvSpPr>
            <a:spLocks noGrp="1"/>
          </p:cNvSpPr>
          <p:nvPr>
            <p:ph idx="1"/>
          </p:nvPr>
        </p:nvSpPr>
        <p:spPr/>
        <p:txBody>
          <a:bodyPr/>
          <a:lstStyle/>
          <a:p>
            <a:r>
              <a:rPr lang="en-US" dirty="0" smtClean="0"/>
              <a:t>Supervision with various groups</a:t>
            </a:r>
          </a:p>
          <a:p>
            <a:r>
              <a:rPr lang="en-US" dirty="0" smtClean="0"/>
              <a:t>Self awareness of variable related to supervisor and supervisee</a:t>
            </a:r>
          </a:p>
          <a:p>
            <a:r>
              <a:rPr lang="en-US" dirty="0" smtClean="0"/>
              <a:t>Challenging stereotypes and assumptions</a:t>
            </a:r>
          </a:p>
          <a:p>
            <a:r>
              <a:rPr lang="en-US" dirty="0" smtClean="0"/>
              <a:t>Broaching topics </a:t>
            </a:r>
          </a:p>
        </p:txBody>
      </p:sp>
    </p:spTree>
    <p:extLst>
      <p:ext uri="{BB962C8B-B14F-4D97-AF65-F5344CB8AC3E}">
        <p14:creationId xmlns:p14="http://schemas.microsoft.com/office/powerpoint/2010/main" val="275872747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6858" y="762000"/>
            <a:ext cx="8229600" cy="1219200"/>
          </a:xfrm>
        </p:spPr>
        <p:txBody>
          <a:bodyPr>
            <a:noAutofit/>
          </a:bodyPr>
          <a:lstStyle/>
          <a:p>
            <a:r>
              <a:rPr lang="en-US" sz="2800" dirty="0" smtClean="0"/>
              <a:t>Successful Multicultural Supervision</a:t>
            </a:r>
            <a:br>
              <a:rPr lang="en-US" sz="2800" dirty="0" smtClean="0"/>
            </a:br>
            <a:r>
              <a:rPr lang="en-US" sz="2000" dirty="0"/>
              <a:t>(</a:t>
            </a:r>
            <a:r>
              <a:rPr lang="en-US" sz="2000" dirty="0" err="1"/>
              <a:t>Dressel</a:t>
            </a:r>
            <a:r>
              <a:rPr lang="en-US" sz="2000" dirty="0"/>
              <a:t>, J.L, </a:t>
            </a:r>
            <a:r>
              <a:rPr lang="en-US" sz="2000" dirty="0" err="1"/>
              <a:t>Consoli</a:t>
            </a:r>
            <a:r>
              <a:rPr lang="en-US" sz="2000" dirty="0"/>
              <a:t>, A.J., Kim, B.S.K., &amp; Atkinson, D.R., 2007)</a:t>
            </a:r>
            <a:br>
              <a:rPr lang="en-US" sz="2000" dirty="0"/>
            </a:br>
            <a:endParaRPr lang="en-US" sz="2000" dirty="0"/>
          </a:p>
        </p:txBody>
      </p:sp>
      <p:sp>
        <p:nvSpPr>
          <p:cNvPr id="2" name="Content Placeholder 1"/>
          <p:cNvSpPr>
            <a:spLocks noGrp="1"/>
          </p:cNvSpPr>
          <p:nvPr>
            <p:ph idx="1"/>
          </p:nvPr>
        </p:nvSpPr>
        <p:spPr>
          <a:xfrm>
            <a:off x="381000" y="1676400"/>
            <a:ext cx="8534400" cy="4800600"/>
          </a:xfrm>
        </p:spPr>
        <p:txBody>
          <a:bodyPr>
            <a:normAutofit fontScale="92500" lnSpcReduction="20000"/>
          </a:bodyPr>
          <a:lstStyle/>
          <a:p>
            <a:pPr>
              <a:defRPr/>
            </a:pPr>
            <a:r>
              <a:rPr lang="en-US" dirty="0"/>
              <a:t>Tending to feelings of discomfort experienced by trainees concerning multicultural issues</a:t>
            </a:r>
          </a:p>
          <a:p>
            <a:pPr>
              <a:defRPr/>
            </a:pPr>
            <a:endParaRPr lang="en-US" sz="1100" dirty="0"/>
          </a:p>
          <a:p>
            <a:pPr>
              <a:defRPr/>
            </a:pPr>
            <a:r>
              <a:rPr lang="en-US" dirty="0"/>
              <a:t>Supporting supervisees own racial/ethnic identity development</a:t>
            </a:r>
          </a:p>
          <a:p>
            <a:pPr>
              <a:defRPr/>
            </a:pPr>
            <a:endParaRPr lang="en-US" sz="1000" dirty="0"/>
          </a:p>
          <a:p>
            <a:pPr>
              <a:defRPr/>
            </a:pPr>
            <a:r>
              <a:rPr lang="en-US" dirty="0"/>
              <a:t>Presenting myself </a:t>
            </a:r>
            <a:r>
              <a:rPr lang="en-US" dirty="0" err="1"/>
              <a:t>nondefensively</a:t>
            </a:r>
            <a:r>
              <a:rPr lang="en-US" dirty="0"/>
              <a:t> by tolerating anger, rage, and fear around multicultural issues</a:t>
            </a:r>
          </a:p>
          <a:p>
            <a:pPr>
              <a:defRPr/>
            </a:pPr>
            <a:endParaRPr lang="en-US" sz="900" dirty="0"/>
          </a:p>
          <a:p>
            <a:pPr>
              <a:defRPr/>
            </a:pPr>
            <a:r>
              <a:rPr lang="en-US" dirty="0"/>
              <a:t>Providing supervisees a </a:t>
            </a:r>
            <a:r>
              <a:rPr lang="en-US" dirty="0" err="1"/>
              <a:t>multiculturally</a:t>
            </a:r>
            <a:r>
              <a:rPr lang="en-US" dirty="0"/>
              <a:t> diverse caseload to ensure breadth of clinical experience</a:t>
            </a:r>
          </a:p>
          <a:p>
            <a:pPr>
              <a:defRPr/>
            </a:pPr>
            <a:endParaRPr lang="en-US" sz="900" dirty="0"/>
          </a:p>
          <a:p>
            <a:pPr>
              <a:defRPr/>
            </a:pPr>
            <a:r>
              <a:rPr lang="en-US" dirty="0"/>
              <a:t>Attending to </a:t>
            </a:r>
            <a:r>
              <a:rPr lang="en-US" dirty="0" smtClean="0"/>
              <a:t>racial/ethnic cultural </a:t>
            </a:r>
            <a:r>
              <a:rPr lang="en-US" dirty="0"/>
              <a:t>differences reflected in parallel process issues </a:t>
            </a:r>
            <a:r>
              <a:rPr lang="en-US" dirty="0" smtClean="0"/>
              <a:t>(supervisor/supervisee </a:t>
            </a:r>
            <a:r>
              <a:rPr lang="en-US" dirty="0"/>
              <a:t>and supervisee/client)</a:t>
            </a:r>
          </a:p>
          <a:p>
            <a:pPr>
              <a:defRPr/>
            </a:pPr>
            <a:endParaRPr lang="en-US" dirty="0"/>
          </a:p>
        </p:txBody>
      </p:sp>
    </p:spTree>
    <p:extLst>
      <p:ext uri="{BB962C8B-B14F-4D97-AF65-F5344CB8AC3E}">
        <p14:creationId xmlns:p14="http://schemas.microsoft.com/office/powerpoint/2010/main" val="1199636773"/>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762000"/>
            <a:ext cx="8229600" cy="1295400"/>
          </a:xfrm>
        </p:spPr>
        <p:txBody>
          <a:bodyPr>
            <a:normAutofit fontScale="90000"/>
          </a:bodyPr>
          <a:lstStyle/>
          <a:p>
            <a:r>
              <a:rPr lang="en-US" sz="3600" dirty="0"/>
              <a:t>Successful Multicultural Supervision</a:t>
            </a:r>
            <a:br>
              <a:rPr lang="en-US" sz="3600" dirty="0"/>
            </a:br>
            <a:r>
              <a:rPr lang="en-US" sz="2200" dirty="0"/>
              <a:t>(</a:t>
            </a:r>
            <a:r>
              <a:rPr lang="en-US" sz="2200" dirty="0" err="1"/>
              <a:t>Dressel</a:t>
            </a:r>
            <a:r>
              <a:rPr lang="en-US" sz="2200" dirty="0"/>
              <a:t>, J.L, </a:t>
            </a:r>
            <a:r>
              <a:rPr lang="en-US" sz="2200" dirty="0" err="1"/>
              <a:t>Consoli</a:t>
            </a:r>
            <a:r>
              <a:rPr lang="en-US" sz="2200" dirty="0"/>
              <a:t>, A.J., Kim, B.S.K., &amp; Atkinson, D.R., 2007)</a:t>
            </a:r>
            <a:br>
              <a:rPr lang="en-US" sz="2200" dirty="0"/>
            </a:br>
            <a:endParaRPr lang="en-US" sz="2200" dirty="0"/>
          </a:p>
        </p:txBody>
      </p:sp>
      <p:sp>
        <p:nvSpPr>
          <p:cNvPr id="2" name="Content Placeholder 1"/>
          <p:cNvSpPr>
            <a:spLocks noGrp="1"/>
          </p:cNvSpPr>
          <p:nvPr>
            <p:ph idx="1"/>
          </p:nvPr>
        </p:nvSpPr>
        <p:spPr>
          <a:xfrm>
            <a:off x="304801" y="2209800"/>
            <a:ext cx="8686799" cy="4419600"/>
          </a:xfrm>
        </p:spPr>
        <p:txBody>
          <a:bodyPr>
            <a:normAutofit fontScale="62500" lnSpcReduction="20000"/>
          </a:bodyPr>
          <a:lstStyle/>
          <a:p>
            <a:pPr>
              <a:lnSpc>
                <a:spcPct val="90000"/>
              </a:lnSpc>
              <a:defRPr/>
            </a:pPr>
            <a:r>
              <a:rPr lang="en-US" dirty="0"/>
              <a:t>Addressing a broad range of differences (e.g. learning styles, interpersonal needs, social orientation, religious/spiritual beliefs, and race)</a:t>
            </a:r>
          </a:p>
          <a:p>
            <a:pPr>
              <a:lnSpc>
                <a:spcPct val="90000"/>
              </a:lnSpc>
              <a:defRPr/>
            </a:pPr>
            <a:endParaRPr lang="en-US" dirty="0"/>
          </a:p>
          <a:p>
            <a:pPr>
              <a:lnSpc>
                <a:spcPct val="90000"/>
              </a:lnSpc>
              <a:defRPr/>
            </a:pPr>
            <a:r>
              <a:rPr lang="en-US" dirty="0"/>
              <a:t>Checking out the supervisory expectation with supervisees</a:t>
            </a:r>
          </a:p>
          <a:p>
            <a:pPr>
              <a:lnSpc>
                <a:spcPct val="90000"/>
              </a:lnSpc>
              <a:defRPr/>
            </a:pPr>
            <a:endParaRPr lang="en-US" dirty="0"/>
          </a:p>
          <a:p>
            <a:pPr>
              <a:lnSpc>
                <a:spcPct val="90000"/>
              </a:lnSpc>
              <a:defRPr/>
            </a:pPr>
            <a:r>
              <a:rPr lang="en-US" dirty="0"/>
              <a:t>Initiating discussion about the importance of culture</a:t>
            </a:r>
          </a:p>
          <a:p>
            <a:pPr>
              <a:lnSpc>
                <a:spcPct val="90000"/>
              </a:lnSpc>
              <a:defRPr/>
            </a:pPr>
            <a:endParaRPr lang="en-US" dirty="0"/>
          </a:p>
          <a:p>
            <a:pPr>
              <a:lnSpc>
                <a:spcPct val="90000"/>
              </a:lnSpc>
              <a:defRPr/>
            </a:pPr>
            <a:r>
              <a:rPr lang="en-US" dirty="0"/>
              <a:t>Acknowledging and discussing power issues in supervision that may be related to racial/ethnic multicultural differences</a:t>
            </a:r>
          </a:p>
          <a:p>
            <a:pPr>
              <a:lnSpc>
                <a:spcPct val="90000"/>
              </a:lnSpc>
              <a:defRPr/>
            </a:pPr>
            <a:endParaRPr lang="en-US" dirty="0"/>
          </a:p>
          <a:p>
            <a:pPr>
              <a:lnSpc>
                <a:spcPct val="90000"/>
              </a:lnSpc>
              <a:defRPr/>
            </a:pPr>
            <a:r>
              <a:rPr lang="en-US" dirty="0"/>
              <a:t>Encouraging supervisees to share, within supervision, their personal and professional cultural background and experiences</a:t>
            </a:r>
          </a:p>
          <a:p>
            <a:pPr>
              <a:lnSpc>
                <a:spcPct val="90000"/>
              </a:lnSpc>
              <a:defRPr/>
            </a:pPr>
            <a:endParaRPr lang="en-US" dirty="0"/>
          </a:p>
          <a:p>
            <a:pPr>
              <a:lnSpc>
                <a:spcPct val="90000"/>
              </a:lnSpc>
              <a:defRPr/>
            </a:pPr>
            <a:r>
              <a:rPr lang="en-US" dirty="0"/>
              <a:t>Consulting colleagues willingly about my own reactions to racial/ethnic concerns from supervision</a:t>
            </a:r>
          </a:p>
          <a:p>
            <a:pPr>
              <a:lnSpc>
                <a:spcPct val="90000"/>
              </a:lnSpc>
              <a:defRPr/>
            </a:pPr>
            <a:endParaRPr lang="en-US" dirty="0"/>
          </a:p>
          <a:p>
            <a:pPr>
              <a:lnSpc>
                <a:spcPct val="90000"/>
              </a:lnSpc>
              <a:defRPr/>
            </a:pPr>
            <a:r>
              <a:rPr lang="en-US" dirty="0"/>
              <a:t>Acknowledging my own lack of knowledge on racial/ethnic multicultural </a:t>
            </a:r>
            <a:r>
              <a:rPr lang="en-US" dirty="0" smtClean="0"/>
              <a:t>differences</a:t>
            </a:r>
            <a:endParaRPr lang="en-US" dirty="0"/>
          </a:p>
        </p:txBody>
      </p:sp>
    </p:spTree>
    <p:extLst>
      <p:ext uri="{BB962C8B-B14F-4D97-AF65-F5344CB8AC3E}">
        <p14:creationId xmlns:p14="http://schemas.microsoft.com/office/powerpoint/2010/main" val="3575779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Best Practices</a:t>
            </a:r>
            <a:br>
              <a:rPr lang="en-US" dirty="0" smtClean="0"/>
            </a:br>
            <a:r>
              <a:rPr lang="en-US" sz="2000" dirty="0" smtClean="0"/>
              <a:t>Borders, D., 2014</a:t>
            </a:r>
            <a:endParaRPr lang="en-US" sz="2000" dirty="0"/>
          </a:p>
        </p:txBody>
      </p:sp>
      <p:sp>
        <p:nvSpPr>
          <p:cNvPr id="2" name="Content Placeholder 1"/>
          <p:cNvSpPr>
            <a:spLocks noGrp="1"/>
          </p:cNvSpPr>
          <p:nvPr>
            <p:ph idx="1"/>
          </p:nvPr>
        </p:nvSpPr>
        <p:spPr/>
        <p:txBody>
          <a:bodyPr/>
          <a:lstStyle/>
          <a:p>
            <a:r>
              <a:rPr lang="en-US" dirty="0" smtClean="0"/>
              <a:t>Assessment and goal Setting re. supervisee (services, competencies, developmental level</a:t>
            </a:r>
          </a:p>
          <a:p>
            <a:r>
              <a:rPr lang="en-US" dirty="0" smtClean="0"/>
              <a:t>Giving/receiving feedback</a:t>
            </a:r>
          </a:p>
          <a:p>
            <a:r>
              <a:rPr lang="en-US" dirty="0" smtClean="0"/>
              <a:t>Conducting supervision</a:t>
            </a:r>
          </a:p>
          <a:p>
            <a:r>
              <a:rPr lang="en-US" dirty="0" smtClean="0"/>
              <a:t>Dealing with ethical considerations</a:t>
            </a:r>
          </a:p>
          <a:p>
            <a:r>
              <a:rPr lang="en-US" dirty="0" smtClean="0"/>
              <a:t>Documentation</a:t>
            </a:r>
            <a:endParaRPr lang="en-US" dirty="0"/>
          </a:p>
        </p:txBody>
      </p:sp>
    </p:spTree>
    <p:extLst>
      <p:ext uri="{BB962C8B-B14F-4D97-AF65-F5344CB8AC3E}">
        <p14:creationId xmlns:p14="http://schemas.microsoft.com/office/powerpoint/2010/main" val="372631466"/>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799" y="914400"/>
            <a:ext cx="8229600" cy="1295400"/>
          </a:xfrm>
        </p:spPr>
        <p:txBody>
          <a:bodyPr>
            <a:normAutofit/>
          </a:bodyPr>
          <a:lstStyle/>
          <a:p>
            <a:r>
              <a:rPr lang="en-US" sz="3100" dirty="0" smtClean="0"/>
              <a:t>Successful </a:t>
            </a:r>
            <a:r>
              <a:rPr lang="en-US" sz="3100" dirty="0"/>
              <a:t>Multicultural Supervision</a:t>
            </a:r>
            <a:br>
              <a:rPr lang="en-US" sz="3100" dirty="0"/>
            </a:br>
            <a:r>
              <a:rPr lang="en-US" sz="2200" dirty="0" smtClean="0"/>
              <a:t>(</a:t>
            </a:r>
            <a:r>
              <a:rPr lang="en-US" sz="2200" dirty="0" err="1" smtClean="0"/>
              <a:t>Dressel</a:t>
            </a:r>
            <a:r>
              <a:rPr lang="en-US" sz="2200" dirty="0" smtClean="0"/>
              <a:t>, J.L, </a:t>
            </a:r>
            <a:r>
              <a:rPr lang="en-US" sz="2200" dirty="0" err="1" smtClean="0"/>
              <a:t>Consoli</a:t>
            </a:r>
            <a:r>
              <a:rPr lang="en-US" sz="2200" dirty="0" smtClean="0"/>
              <a:t>, A.J., Kim, B.S.K., &amp; Atkinson, D.R., 2007)</a:t>
            </a:r>
            <a:br>
              <a:rPr lang="en-US" sz="2200" dirty="0" smtClean="0"/>
            </a:br>
            <a:endParaRPr lang="en-US" sz="2200" dirty="0"/>
          </a:p>
        </p:txBody>
      </p:sp>
      <p:sp>
        <p:nvSpPr>
          <p:cNvPr id="2" name="Content Placeholder 1"/>
          <p:cNvSpPr>
            <a:spLocks noGrp="1"/>
          </p:cNvSpPr>
          <p:nvPr>
            <p:ph idx="1"/>
          </p:nvPr>
        </p:nvSpPr>
        <p:spPr>
          <a:xfrm>
            <a:off x="609600" y="2057400"/>
            <a:ext cx="8305799" cy="4572000"/>
          </a:xfrm>
        </p:spPr>
        <p:txBody>
          <a:bodyPr>
            <a:normAutofit fontScale="47500" lnSpcReduction="20000"/>
          </a:bodyPr>
          <a:lstStyle/>
          <a:p>
            <a:pPr>
              <a:defRPr/>
            </a:pPr>
            <a:r>
              <a:rPr lang="en-US" dirty="0"/>
              <a:t>Testing hypotheses about my supervisees, not accepting “just one view“</a:t>
            </a:r>
          </a:p>
          <a:p>
            <a:pPr>
              <a:defRPr/>
            </a:pPr>
            <a:endParaRPr lang="en-US" sz="1700" dirty="0"/>
          </a:p>
          <a:p>
            <a:pPr>
              <a:defRPr/>
            </a:pPr>
            <a:r>
              <a:rPr lang="en-US" dirty="0"/>
              <a:t>Self-disclosing aspects of my own cultural background</a:t>
            </a:r>
          </a:p>
          <a:p>
            <a:pPr>
              <a:defRPr/>
            </a:pPr>
            <a:endParaRPr lang="en-US" sz="1700" dirty="0"/>
          </a:p>
          <a:p>
            <a:pPr>
              <a:defRPr/>
            </a:pPr>
            <a:r>
              <a:rPr lang="en-US" dirty="0"/>
              <a:t>Implementing knowledge and awareness of supervision theory by attending to supervisees' process and stage of development</a:t>
            </a:r>
          </a:p>
          <a:p>
            <a:pPr>
              <a:defRPr/>
            </a:pPr>
            <a:endParaRPr lang="en-US" sz="1800" dirty="0"/>
          </a:p>
          <a:p>
            <a:pPr>
              <a:defRPr/>
            </a:pPr>
            <a:r>
              <a:rPr lang="en-US" dirty="0"/>
              <a:t>Engaging supervisees in peer review with each other's cases through case conferences</a:t>
            </a:r>
          </a:p>
          <a:p>
            <a:pPr>
              <a:defRPr/>
            </a:pPr>
            <a:endParaRPr lang="en-US" sz="1700" dirty="0"/>
          </a:p>
          <a:p>
            <a:pPr>
              <a:defRPr/>
            </a:pPr>
            <a:r>
              <a:rPr lang="en-US" dirty="0"/>
              <a:t>Seeking understanding of supervisees' culture through both didactic and experiential means on my own</a:t>
            </a:r>
          </a:p>
          <a:p>
            <a:pPr>
              <a:defRPr/>
            </a:pPr>
            <a:endParaRPr lang="en-US" sz="1700" dirty="0"/>
          </a:p>
          <a:p>
            <a:pPr>
              <a:defRPr/>
            </a:pPr>
            <a:r>
              <a:rPr lang="en-US" dirty="0"/>
              <a:t>Providing written and verbal feedback regarding supervisees' multicultural interactions with staff and clients</a:t>
            </a:r>
          </a:p>
          <a:p>
            <a:pPr>
              <a:defRPr/>
            </a:pPr>
            <a:endParaRPr lang="en-US" sz="1700" dirty="0"/>
          </a:p>
          <a:p>
            <a:pPr>
              <a:defRPr/>
            </a:pPr>
            <a:r>
              <a:rPr lang="en-US" dirty="0"/>
              <a:t>Providing multicultural readings and related training experiences for supervisees</a:t>
            </a:r>
          </a:p>
          <a:p>
            <a:pPr>
              <a:defRPr/>
            </a:pPr>
            <a:endParaRPr lang="en-US" sz="1700" dirty="0"/>
          </a:p>
          <a:p>
            <a:pPr>
              <a:defRPr/>
            </a:pPr>
            <a:r>
              <a:rPr lang="en-US" dirty="0"/>
              <a:t>Being willing to confront supervisee's inadequate skills, listening if that is challenged on grounds of cultural insensitivity, but not backing away from my own standards and values</a:t>
            </a:r>
          </a:p>
          <a:p>
            <a:endParaRPr lang="en-US" dirty="0"/>
          </a:p>
        </p:txBody>
      </p:sp>
    </p:spTree>
    <p:extLst>
      <p:ext uri="{BB962C8B-B14F-4D97-AF65-F5344CB8AC3E}">
        <p14:creationId xmlns:p14="http://schemas.microsoft.com/office/powerpoint/2010/main" val="3532881055"/>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762000"/>
            <a:ext cx="8229600" cy="1295400"/>
          </a:xfrm>
        </p:spPr>
        <p:txBody>
          <a:bodyPr>
            <a:noAutofit/>
          </a:bodyPr>
          <a:lstStyle/>
          <a:p>
            <a:r>
              <a:rPr lang="en-US" sz="3200" dirty="0"/>
              <a:t>Successful Multicultural Supervision</a:t>
            </a:r>
            <a:br>
              <a:rPr lang="en-US" sz="3200" dirty="0"/>
            </a:br>
            <a:r>
              <a:rPr lang="en-US" sz="2000" dirty="0"/>
              <a:t>(</a:t>
            </a:r>
            <a:r>
              <a:rPr lang="en-US" sz="2000" dirty="0" err="1"/>
              <a:t>Dressel</a:t>
            </a:r>
            <a:r>
              <a:rPr lang="en-US" sz="2000" dirty="0"/>
              <a:t>, J.L, </a:t>
            </a:r>
            <a:r>
              <a:rPr lang="en-US" sz="2000" dirty="0" err="1"/>
              <a:t>Consoli</a:t>
            </a:r>
            <a:r>
              <a:rPr lang="en-US" sz="2000" dirty="0"/>
              <a:t>, A.J., Kim, B.S.K., &amp; Atkinson, D.R., 2007)</a:t>
            </a:r>
            <a:r>
              <a:rPr lang="en-US" sz="3200" dirty="0"/>
              <a:t/>
            </a:r>
            <a:br>
              <a:rPr lang="en-US" sz="3200" dirty="0"/>
            </a:br>
            <a:endParaRPr lang="en-US" sz="3200" dirty="0"/>
          </a:p>
        </p:txBody>
      </p:sp>
      <p:sp>
        <p:nvSpPr>
          <p:cNvPr id="2" name="Content Placeholder 1"/>
          <p:cNvSpPr>
            <a:spLocks noGrp="1"/>
          </p:cNvSpPr>
          <p:nvPr>
            <p:ph idx="1"/>
          </p:nvPr>
        </p:nvSpPr>
        <p:spPr>
          <a:xfrm>
            <a:off x="533401" y="2080352"/>
            <a:ext cx="8610599" cy="4030133"/>
          </a:xfrm>
        </p:spPr>
        <p:txBody>
          <a:bodyPr>
            <a:normAutofit fontScale="92500"/>
          </a:bodyPr>
          <a:lstStyle/>
          <a:p>
            <a:pPr>
              <a:defRPr/>
            </a:pPr>
            <a:r>
              <a:rPr lang="en-US" dirty="0"/>
              <a:t>Allowing supervisees to see </a:t>
            </a:r>
            <a:r>
              <a:rPr lang="en-US" dirty="0" smtClean="0"/>
              <a:t>clinical </a:t>
            </a:r>
            <a:r>
              <a:rPr lang="en-US" dirty="0"/>
              <a:t>work in cross-cultural counseling and/or consultation through tapes or live observation</a:t>
            </a:r>
          </a:p>
          <a:p>
            <a:pPr>
              <a:defRPr/>
            </a:pPr>
            <a:r>
              <a:rPr lang="en-US" dirty="0" smtClean="0"/>
              <a:t>Providing </a:t>
            </a:r>
            <a:r>
              <a:rPr lang="en-US" dirty="0"/>
              <a:t>supervisees with information about various cultures</a:t>
            </a:r>
          </a:p>
          <a:p>
            <a:pPr>
              <a:defRPr/>
            </a:pPr>
            <a:r>
              <a:rPr lang="en-US" dirty="0"/>
              <a:t>Offering supervisees mentorship and other collaborative professional opportunities with me (e.g., co-led presentations, coauthored papers)</a:t>
            </a:r>
          </a:p>
          <a:p>
            <a:pPr>
              <a:defRPr/>
            </a:pPr>
            <a:r>
              <a:rPr lang="en-US" dirty="0"/>
              <a:t>Departing from Western theoretical perspectives in supervision</a:t>
            </a:r>
          </a:p>
          <a:p>
            <a:pPr>
              <a:defRPr/>
            </a:pPr>
            <a:r>
              <a:rPr lang="en-US" dirty="0"/>
              <a:t>Having supervisees keep a journal that documents personal reactions to interactions with seminar facilitator and intern colleagues</a:t>
            </a:r>
          </a:p>
          <a:p>
            <a:endParaRPr lang="en-US" dirty="0"/>
          </a:p>
        </p:txBody>
      </p:sp>
    </p:spTree>
    <p:extLst>
      <p:ext uri="{BB962C8B-B14F-4D97-AF65-F5344CB8AC3E}">
        <p14:creationId xmlns:p14="http://schemas.microsoft.com/office/powerpoint/2010/main" val="1885260396"/>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FLAVORS</a:t>
            </a:r>
            <a:br>
              <a:rPr lang="en-US" dirty="0" smtClean="0"/>
            </a:br>
            <a:r>
              <a:rPr lang="en-US" sz="2000" dirty="0" err="1"/>
              <a:t>Milliren</a:t>
            </a:r>
            <a:r>
              <a:rPr lang="en-US" sz="2000" dirty="0"/>
              <a:t>, A., </a:t>
            </a:r>
            <a:r>
              <a:rPr lang="en-US" sz="2000" dirty="0" err="1"/>
              <a:t>Clemmor</a:t>
            </a:r>
            <a:r>
              <a:rPr lang="en-US" sz="2000" dirty="0"/>
              <a:t>, F., &amp; </a:t>
            </a:r>
            <a:r>
              <a:rPr lang="en-US" sz="2000" dirty="0" err="1"/>
              <a:t>Wingett</a:t>
            </a:r>
            <a:r>
              <a:rPr lang="en-US" sz="2000" dirty="0"/>
              <a:t>, W.  (2006).</a:t>
            </a:r>
          </a:p>
        </p:txBody>
      </p:sp>
      <p:sp>
        <p:nvSpPr>
          <p:cNvPr id="2" name="Content Placeholder 1"/>
          <p:cNvSpPr>
            <a:spLocks noGrp="1"/>
          </p:cNvSpPr>
          <p:nvPr>
            <p:ph idx="1"/>
          </p:nvPr>
        </p:nvSpPr>
        <p:spPr>
          <a:xfrm>
            <a:off x="846930" y="2132893"/>
            <a:ext cx="7408333" cy="4343400"/>
          </a:xfrm>
        </p:spPr>
        <p:txBody>
          <a:bodyPr>
            <a:normAutofit fontScale="92500" lnSpcReduction="20000"/>
          </a:bodyPr>
          <a:lstStyle/>
          <a:p>
            <a:r>
              <a:rPr lang="en-US" sz="3200" b="1" dirty="0" smtClean="0"/>
              <a:t>F</a:t>
            </a:r>
            <a:r>
              <a:rPr lang="en-US" dirty="0" smtClean="0"/>
              <a:t>ocusing (on client goals)</a:t>
            </a:r>
          </a:p>
          <a:p>
            <a:r>
              <a:rPr lang="en-US" sz="3200" b="1" dirty="0" smtClean="0"/>
              <a:t>L</a:t>
            </a:r>
            <a:r>
              <a:rPr lang="en-US" dirty="0" smtClean="0"/>
              <a:t>istening (empathically and respectfully)</a:t>
            </a:r>
          </a:p>
          <a:p>
            <a:r>
              <a:rPr lang="en-US" sz="3200" b="1" dirty="0" smtClean="0"/>
              <a:t>A</a:t>
            </a:r>
            <a:r>
              <a:rPr lang="en-US" dirty="0" smtClean="0"/>
              <a:t>ssessing (strengths, resilience, interests)</a:t>
            </a:r>
          </a:p>
          <a:p>
            <a:r>
              <a:rPr lang="en-US" sz="3200" b="1" dirty="0" smtClean="0"/>
              <a:t>V</a:t>
            </a:r>
            <a:r>
              <a:rPr lang="en-US" dirty="0" smtClean="0"/>
              <a:t>alidating (resources and possible growth)</a:t>
            </a:r>
          </a:p>
          <a:p>
            <a:r>
              <a:rPr lang="en-US" sz="3200" b="1" dirty="0" smtClean="0"/>
              <a:t>O</a:t>
            </a:r>
            <a:r>
              <a:rPr lang="en-US" dirty="0" smtClean="0"/>
              <a:t>penly sharing (impact on daily living)</a:t>
            </a:r>
          </a:p>
          <a:p>
            <a:r>
              <a:rPr lang="en-US" sz="3200" b="1" dirty="0" smtClean="0"/>
              <a:t>R</a:t>
            </a:r>
            <a:r>
              <a:rPr lang="en-US" dirty="0" smtClean="0"/>
              <a:t>eplacing ( information gathering with creative solutions)</a:t>
            </a:r>
          </a:p>
          <a:p>
            <a:r>
              <a:rPr lang="en-US" sz="3200" b="1" dirty="0" smtClean="0"/>
              <a:t>S</a:t>
            </a:r>
            <a:r>
              <a:rPr lang="en-US" dirty="0" smtClean="0"/>
              <a:t>ocratic (dialogue regarding the process)</a:t>
            </a:r>
            <a:endParaRPr lang="en-US" dirty="0"/>
          </a:p>
        </p:txBody>
      </p:sp>
    </p:spTree>
    <p:extLst>
      <p:ext uri="{BB962C8B-B14F-4D97-AF65-F5344CB8AC3E}">
        <p14:creationId xmlns:p14="http://schemas.microsoft.com/office/powerpoint/2010/main" val="1674923591"/>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Triangulation</a:t>
            </a:r>
            <a:endParaRPr lang="en-US" dirty="0"/>
          </a:p>
        </p:txBody>
      </p:sp>
      <p:sp>
        <p:nvSpPr>
          <p:cNvPr id="2" name="Content Placeholder 1"/>
          <p:cNvSpPr>
            <a:spLocks noGrp="1"/>
          </p:cNvSpPr>
          <p:nvPr>
            <p:ph idx="1"/>
          </p:nvPr>
        </p:nvSpPr>
        <p:spPr>
          <a:xfrm>
            <a:off x="609600" y="2209800"/>
            <a:ext cx="3014133" cy="3450696"/>
          </a:xfrm>
        </p:spPr>
        <p:txBody>
          <a:bodyPr/>
          <a:lstStyle/>
          <a:p>
            <a:r>
              <a:rPr lang="en-US" dirty="0" smtClean="0"/>
              <a:t>3 persons</a:t>
            </a:r>
          </a:p>
          <a:p>
            <a:r>
              <a:rPr lang="en-US" dirty="0" smtClean="0"/>
              <a:t>Mirror daily living</a:t>
            </a:r>
          </a:p>
          <a:p>
            <a:r>
              <a:rPr lang="en-US" dirty="0" smtClean="0"/>
              <a:t>Any time two people talk about a third in private</a:t>
            </a:r>
            <a:endParaRPr lang="en-US" dirty="0"/>
          </a:p>
        </p:txBody>
      </p:sp>
      <p:graphicFrame>
        <p:nvGraphicFramePr>
          <p:cNvPr id="4" name="Diagram 3"/>
          <p:cNvGraphicFramePr/>
          <p:nvPr>
            <p:extLst>
              <p:ext uri="{D42A27DB-BD31-4B8C-83A1-F6EECF244321}">
                <p14:modId xmlns:p14="http://schemas.microsoft.com/office/powerpoint/2010/main" val="1260618666"/>
              </p:ext>
            </p:extLst>
          </p:nvPr>
        </p:nvGraphicFramePr>
        <p:xfrm>
          <a:off x="3733800" y="1524000"/>
          <a:ext cx="4953000" cy="383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2299562"/>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618518"/>
            <a:ext cx="7142559" cy="1478570"/>
          </a:xfrm>
        </p:spPr>
        <p:txBody>
          <a:bodyPr>
            <a:normAutofit/>
          </a:bodyPr>
          <a:lstStyle/>
          <a:p>
            <a:r>
              <a:rPr lang="en-US" dirty="0"/>
              <a:t>Supervisory Self Care</a:t>
            </a:r>
          </a:p>
        </p:txBody>
      </p:sp>
      <p:sp>
        <p:nvSpPr>
          <p:cNvPr id="2" name="Content Placeholder 1"/>
          <p:cNvSpPr>
            <a:spLocks noGrp="1"/>
          </p:cNvSpPr>
          <p:nvPr>
            <p:ph idx="1"/>
          </p:nvPr>
        </p:nvSpPr>
        <p:spPr/>
        <p:txBody>
          <a:bodyPr>
            <a:normAutofit/>
          </a:bodyPr>
          <a:lstStyle/>
          <a:p>
            <a:r>
              <a:rPr lang="en-US" dirty="0"/>
              <a:t>Stresses mirror those in counseling- supervisee behaviors and psychosocial intra and interpersonal dynamics, emotional demands, time management.</a:t>
            </a:r>
          </a:p>
          <a:p>
            <a:endParaRPr lang="en-US" dirty="0"/>
          </a:p>
          <a:p>
            <a:r>
              <a:rPr lang="en-US" dirty="0"/>
              <a:t>Can ameliorate stresses of seeing clients as somewhat removed as a supervisor but can also add to stress</a:t>
            </a:r>
          </a:p>
          <a:p>
            <a:endParaRPr lang="en-US" dirty="0"/>
          </a:p>
        </p:txBody>
      </p:sp>
    </p:spTree>
    <p:extLst>
      <p:ext uri="{BB962C8B-B14F-4D97-AF65-F5344CB8AC3E}">
        <p14:creationId xmlns:p14="http://schemas.microsoft.com/office/powerpoint/2010/main" val="73295530"/>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19200" y="457200"/>
            <a:ext cx="7429499" cy="1478570"/>
          </a:xfrm>
        </p:spPr>
        <p:txBody>
          <a:bodyPr/>
          <a:lstStyle/>
          <a:p>
            <a:r>
              <a:rPr lang="en-US" dirty="0"/>
              <a:t>Supervisory Self Care</a:t>
            </a:r>
          </a:p>
        </p:txBody>
      </p:sp>
      <p:sp>
        <p:nvSpPr>
          <p:cNvPr id="2" name="Content Placeholder 1"/>
          <p:cNvSpPr>
            <a:spLocks noGrp="1"/>
          </p:cNvSpPr>
          <p:nvPr>
            <p:ph idx="1"/>
          </p:nvPr>
        </p:nvSpPr>
        <p:spPr>
          <a:xfrm>
            <a:off x="609600" y="1981200"/>
            <a:ext cx="8153400" cy="3877733"/>
          </a:xfrm>
        </p:spPr>
        <p:txBody>
          <a:bodyPr>
            <a:normAutofit fontScale="85000" lnSpcReduction="10000"/>
          </a:bodyPr>
          <a:lstStyle/>
          <a:p>
            <a:r>
              <a:rPr lang="en-US" dirty="0"/>
              <a:t>Look at own unresolved issues with clients or supervisee’s clients </a:t>
            </a:r>
          </a:p>
          <a:p>
            <a:r>
              <a:rPr lang="en-US" dirty="0"/>
              <a:t>Have a network of other supervising counselors to speak with</a:t>
            </a:r>
          </a:p>
          <a:p>
            <a:r>
              <a:rPr lang="en-US" dirty="0"/>
              <a:t>Set aside time for healthy lifestyle behaviors: eating, sleeping, exercising</a:t>
            </a:r>
          </a:p>
          <a:p>
            <a:r>
              <a:rPr lang="en-US" dirty="0"/>
              <a:t>Allow space from the clinical setting </a:t>
            </a:r>
          </a:p>
          <a:p>
            <a:r>
              <a:rPr lang="en-US" dirty="0"/>
              <a:t>Permit self to not be a caretaker and caregiver for everyone (e.g. see “Letting Go” Poem)</a:t>
            </a:r>
          </a:p>
          <a:p>
            <a:r>
              <a:rPr lang="en-US" dirty="0"/>
              <a:t>Take time off when necessary</a:t>
            </a:r>
          </a:p>
          <a:p>
            <a:r>
              <a:rPr lang="en-US" dirty="0" err="1"/>
              <a:t>Reconceptualize</a:t>
            </a:r>
            <a:r>
              <a:rPr lang="en-US" dirty="0"/>
              <a:t> being a supervisor not as one with all the answers (promotes burnout) but a more experienced facilitator</a:t>
            </a:r>
          </a:p>
          <a:p>
            <a:endParaRPr lang="en-US" dirty="0"/>
          </a:p>
        </p:txBody>
      </p:sp>
    </p:spTree>
    <p:extLst>
      <p:ext uri="{BB962C8B-B14F-4D97-AF65-F5344CB8AC3E}">
        <p14:creationId xmlns:p14="http://schemas.microsoft.com/office/powerpoint/2010/main" val="2121614573"/>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Supervisory Self Care</a:t>
            </a:r>
          </a:p>
        </p:txBody>
      </p:sp>
      <p:sp>
        <p:nvSpPr>
          <p:cNvPr id="2" name="Content Placeholder 1"/>
          <p:cNvSpPr>
            <a:spLocks noGrp="1"/>
          </p:cNvSpPr>
          <p:nvPr>
            <p:ph idx="1"/>
          </p:nvPr>
        </p:nvSpPr>
        <p:spPr>
          <a:xfrm>
            <a:off x="532209" y="1828800"/>
            <a:ext cx="8077199" cy="4030133"/>
          </a:xfrm>
        </p:spPr>
        <p:txBody>
          <a:bodyPr>
            <a:normAutofit lnSpcReduction="10000"/>
          </a:bodyPr>
          <a:lstStyle/>
          <a:p>
            <a:r>
              <a:rPr lang="en-US" dirty="0"/>
              <a:t>Keep a clear contract (modify if necessary) in writing what supervision entails</a:t>
            </a:r>
          </a:p>
          <a:p>
            <a:r>
              <a:rPr lang="en-US" dirty="0"/>
              <a:t>Charge an appropriate fee</a:t>
            </a:r>
          </a:p>
          <a:p>
            <a:r>
              <a:rPr lang="en-US" dirty="0"/>
              <a:t>Keep your own professional development up to date</a:t>
            </a:r>
          </a:p>
          <a:p>
            <a:r>
              <a:rPr lang="en-US" dirty="0"/>
              <a:t>Keep an idea about expectations ahead of time so there is some structure for supervision sessions </a:t>
            </a:r>
          </a:p>
          <a:p>
            <a:r>
              <a:rPr lang="en-US" dirty="0"/>
              <a:t>Have an idea ahead of time about how you will let go of stress at the end of the work day</a:t>
            </a:r>
          </a:p>
          <a:p>
            <a:endParaRPr lang="en-US" dirty="0"/>
          </a:p>
        </p:txBody>
      </p:sp>
    </p:spTree>
    <p:extLst>
      <p:ext uri="{BB962C8B-B14F-4D97-AF65-F5344CB8AC3E}">
        <p14:creationId xmlns:p14="http://schemas.microsoft.com/office/powerpoint/2010/main" val="870715674"/>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Recommendations for Clinical Counseling Students</a:t>
            </a:r>
          </a:p>
        </p:txBody>
      </p:sp>
      <p:sp>
        <p:nvSpPr>
          <p:cNvPr id="2" name="Content Placeholder 1"/>
          <p:cNvSpPr>
            <a:spLocks noGrp="1"/>
          </p:cNvSpPr>
          <p:nvPr>
            <p:ph idx="1"/>
          </p:nvPr>
        </p:nvSpPr>
        <p:spPr>
          <a:xfrm>
            <a:off x="855142" y="2097088"/>
            <a:ext cx="7408333" cy="3801533"/>
          </a:xfrm>
        </p:spPr>
        <p:txBody>
          <a:bodyPr>
            <a:normAutofit fontScale="85000" lnSpcReduction="10000"/>
          </a:bodyPr>
          <a:lstStyle/>
          <a:p>
            <a:r>
              <a:rPr lang="en-US" dirty="0"/>
              <a:t>Be proactive.</a:t>
            </a:r>
          </a:p>
          <a:p>
            <a:endParaRPr lang="en-US" dirty="0"/>
          </a:p>
          <a:p>
            <a:r>
              <a:rPr lang="en-US" dirty="0"/>
              <a:t>Remain flexible.</a:t>
            </a:r>
          </a:p>
          <a:p>
            <a:endParaRPr lang="en-US" dirty="0"/>
          </a:p>
          <a:p>
            <a:r>
              <a:rPr lang="en-US" dirty="0"/>
              <a:t>Ask for what you need; do not demand it. (e.g. “I would like to explore…Could you help me with that?”)</a:t>
            </a:r>
          </a:p>
          <a:p>
            <a:endParaRPr lang="en-US" dirty="0"/>
          </a:p>
          <a:p>
            <a:r>
              <a:rPr lang="en-US" dirty="0"/>
              <a:t>Take responsibility for your growing and learning in supervision</a:t>
            </a:r>
          </a:p>
          <a:p>
            <a:endParaRPr lang="en-US" dirty="0"/>
          </a:p>
        </p:txBody>
      </p:sp>
    </p:spTree>
    <p:extLst>
      <p:ext uri="{BB962C8B-B14F-4D97-AF65-F5344CB8AC3E}">
        <p14:creationId xmlns:p14="http://schemas.microsoft.com/office/powerpoint/2010/main" val="2643429748"/>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Recommendations for Clinical Counseling Students</a:t>
            </a:r>
          </a:p>
        </p:txBody>
      </p:sp>
      <p:sp>
        <p:nvSpPr>
          <p:cNvPr id="2" name="Content Placeholder 1"/>
          <p:cNvSpPr>
            <a:spLocks noGrp="1"/>
          </p:cNvSpPr>
          <p:nvPr>
            <p:ph idx="1"/>
          </p:nvPr>
        </p:nvSpPr>
        <p:spPr/>
        <p:txBody>
          <a:bodyPr>
            <a:normAutofit lnSpcReduction="10000"/>
          </a:bodyPr>
          <a:lstStyle/>
          <a:p>
            <a:r>
              <a:rPr lang="en-US" dirty="0"/>
              <a:t>Make time for self assessment and reflection</a:t>
            </a:r>
          </a:p>
          <a:p>
            <a:endParaRPr lang="en-US" dirty="0"/>
          </a:p>
          <a:p>
            <a:r>
              <a:rPr lang="en-US" dirty="0"/>
              <a:t>Avoid blaming and excuses. Focus instead on problem solving.</a:t>
            </a:r>
          </a:p>
          <a:p>
            <a:endParaRPr lang="en-US" dirty="0"/>
          </a:p>
          <a:p>
            <a:r>
              <a:rPr lang="en-US" dirty="0"/>
              <a:t>Instead of looking at what the supervisor is not doing ask what you can learn from that supervisor.</a:t>
            </a:r>
          </a:p>
          <a:p>
            <a:endParaRPr lang="en-US" dirty="0"/>
          </a:p>
        </p:txBody>
      </p:sp>
    </p:spTree>
    <p:extLst>
      <p:ext uri="{BB962C8B-B14F-4D97-AF65-F5344CB8AC3E}">
        <p14:creationId xmlns:p14="http://schemas.microsoft.com/office/powerpoint/2010/main" val="3092902994"/>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762000"/>
            <a:ext cx="6553200" cy="1780108"/>
          </a:xfrm>
        </p:spPr>
        <p:txBody>
          <a:bodyPr/>
          <a:lstStyle/>
          <a:p>
            <a:r>
              <a:rPr lang="en-US" dirty="0" smtClean="0"/>
              <a:t>The Three Styles of Supervision:</a:t>
            </a:r>
            <a:endParaRPr lang="en-US" dirty="0"/>
          </a:p>
        </p:txBody>
      </p:sp>
      <p:sp>
        <p:nvSpPr>
          <p:cNvPr id="3" name="Subtitle 2"/>
          <p:cNvSpPr>
            <a:spLocks noGrp="1"/>
          </p:cNvSpPr>
          <p:nvPr>
            <p:ph type="subTitle" idx="1"/>
          </p:nvPr>
        </p:nvSpPr>
        <p:spPr>
          <a:xfrm>
            <a:off x="1676400" y="3048000"/>
            <a:ext cx="6477000" cy="1473200"/>
          </a:xfrm>
        </p:spPr>
        <p:txBody>
          <a:bodyPr>
            <a:normAutofit fontScale="85000" lnSpcReduction="10000"/>
          </a:bodyPr>
          <a:lstStyle/>
          <a:p>
            <a:r>
              <a:rPr lang="en-US" sz="2800" dirty="0" smtClean="0"/>
              <a:t>Counselor, Teaching, and Consultant Supervision:</a:t>
            </a:r>
          </a:p>
          <a:p>
            <a:r>
              <a:rPr lang="en-US" sz="2800" dirty="0" smtClean="0"/>
              <a:t>Video Demonstrations by Michele Aluoch</a:t>
            </a:r>
            <a:endParaRPr lang="en-US" sz="2800" dirty="0"/>
          </a:p>
        </p:txBody>
      </p:sp>
    </p:spTree>
    <p:extLst>
      <p:ext uri="{BB962C8B-B14F-4D97-AF65-F5344CB8AC3E}">
        <p14:creationId xmlns:p14="http://schemas.microsoft.com/office/powerpoint/2010/main" val="2311250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Methods of Evaluation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08722922"/>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Case Scenarios</a:t>
            </a:r>
            <a:endParaRPr lang="en-US" dirty="0"/>
          </a:p>
        </p:txBody>
      </p:sp>
      <p:sp>
        <p:nvSpPr>
          <p:cNvPr id="3" name="Subtitle 2"/>
          <p:cNvSpPr>
            <a:spLocks noGrp="1"/>
          </p:cNvSpPr>
          <p:nvPr>
            <p:ph type="subTitle" idx="1"/>
          </p:nvPr>
        </p:nvSpPr>
        <p:spPr/>
        <p:txBody>
          <a:bodyPr/>
          <a:lstStyle/>
          <a:p>
            <a:r>
              <a:rPr lang="en-US" dirty="0" smtClean="0"/>
              <a:t>How would you handle these?</a:t>
            </a:r>
            <a:endParaRPr lang="en-US" dirty="0"/>
          </a:p>
        </p:txBody>
      </p:sp>
    </p:spTree>
    <p:extLst>
      <p:ext uri="{BB962C8B-B14F-4D97-AF65-F5344CB8AC3E}">
        <p14:creationId xmlns:p14="http://schemas.microsoft.com/office/powerpoint/2010/main" val="277175469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Scenarios: Supervision</a:t>
            </a:r>
            <a:endParaRPr lang="en-US" dirty="0"/>
          </a:p>
        </p:txBody>
      </p:sp>
      <p:sp>
        <p:nvSpPr>
          <p:cNvPr id="2" name="Content Placeholder 1"/>
          <p:cNvSpPr>
            <a:spLocks noGrp="1"/>
          </p:cNvSpPr>
          <p:nvPr>
            <p:ph idx="1"/>
          </p:nvPr>
        </p:nvSpPr>
        <p:spPr/>
        <p:txBody>
          <a:bodyPr>
            <a:normAutofit fontScale="92500" lnSpcReduction="10000"/>
          </a:bodyPr>
          <a:lstStyle/>
          <a:p>
            <a:r>
              <a:rPr lang="en-US" altLang="en-US" dirty="0">
                <a:latin typeface="Times New Roman" panose="02020603050405020304" pitchFamily="18" charset="0"/>
              </a:rPr>
              <a:t>A supervisee comes in very excited and proud about the way he handled a case.  He tells you how well he challenged and confronted a client and set boundaries with him.  He shares how he taught him techniques to “just be tougher in the trauma.”  You are aware that the way the supervisee handled this particular client was not appropriate for the situation and that the client is now at risk for additional issues.  The supervisee really thinks he did a great thing but you are certain that worse problems have been created.</a:t>
            </a:r>
            <a:endParaRPr lang="en-US" altLang="en-US" dirty="0"/>
          </a:p>
          <a:p>
            <a:endParaRPr lang="en-US" dirty="0"/>
          </a:p>
        </p:txBody>
      </p:sp>
    </p:spTree>
    <p:extLst>
      <p:ext uri="{BB962C8B-B14F-4D97-AF65-F5344CB8AC3E}">
        <p14:creationId xmlns:p14="http://schemas.microsoft.com/office/powerpoint/2010/main" val="121636539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Scenarios: Supervision</a:t>
            </a:r>
            <a:endParaRPr lang="en-US" dirty="0"/>
          </a:p>
        </p:txBody>
      </p:sp>
      <p:sp>
        <p:nvSpPr>
          <p:cNvPr id="2" name="Content Placeholder 1"/>
          <p:cNvSpPr>
            <a:spLocks noGrp="1"/>
          </p:cNvSpPr>
          <p:nvPr>
            <p:ph idx="1"/>
          </p:nvPr>
        </p:nvSpPr>
        <p:spPr/>
        <p:txBody>
          <a:bodyPr/>
          <a:lstStyle/>
          <a:p>
            <a:r>
              <a:rPr lang="en-US" altLang="en-US" dirty="0">
                <a:latin typeface="Times New Roman" panose="02020603050405020304" pitchFamily="18" charset="0"/>
              </a:rPr>
              <a:t>A supervisee comes to you saying, “I know one of your areas of competence is not substance abuse treatment but in my counseling session with Mr. Smith I just found out that he has been using drugs.  What do I do?”</a:t>
            </a:r>
          </a:p>
          <a:p>
            <a:endParaRPr lang="en-US" dirty="0"/>
          </a:p>
        </p:txBody>
      </p:sp>
    </p:spTree>
    <p:extLst>
      <p:ext uri="{BB962C8B-B14F-4D97-AF65-F5344CB8AC3E}">
        <p14:creationId xmlns:p14="http://schemas.microsoft.com/office/powerpoint/2010/main" val="156617873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Scenarios: Supervision</a:t>
            </a:r>
            <a:endParaRPr lang="en-US" dirty="0"/>
          </a:p>
        </p:txBody>
      </p:sp>
      <p:sp>
        <p:nvSpPr>
          <p:cNvPr id="2" name="Content Placeholder 1"/>
          <p:cNvSpPr>
            <a:spLocks noGrp="1"/>
          </p:cNvSpPr>
          <p:nvPr>
            <p:ph idx="1"/>
          </p:nvPr>
        </p:nvSpPr>
        <p:spPr/>
        <p:txBody>
          <a:bodyPr/>
          <a:lstStyle/>
          <a:p>
            <a:r>
              <a:rPr lang="en-US" altLang="en-US" dirty="0">
                <a:latin typeface="Times New Roman" panose="02020603050405020304" pitchFamily="18" charset="0"/>
              </a:rPr>
              <a:t>A supervisee begins to cry excessively and talk about problems in her life regarding her marriage, family, and juggling too many things at once.  You see it is affecting her ability to get to counseling sessions on time, to be fully present for clients, and that she may have developed some mental health issues herself.  How do you handle this?</a:t>
            </a:r>
          </a:p>
          <a:p>
            <a:endParaRPr lang="en-US" dirty="0"/>
          </a:p>
        </p:txBody>
      </p:sp>
    </p:spTree>
    <p:extLst>
      <p:ext uri="{BB962C8B-B14F-4D97-AF65-F5344CB8AC3E}">
        <p14:creationId xmlns:p14="http://schemas.microsoft.com/office/powerpoint/2010/main" val="2683398852"/>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Scenarios: Supervision</a:t>
            </a:r>
            <a:endParaRPr lang="en-US" dirty="0"/>
          </a:p>
        </p:txBody>
      </p:sp>
      <p:sp>
        <p:nvSpPr>
          <p:cNvPr id="2" name="Content Placeholder 1"/>
          <p:cNvSpPr>
            <a:spLocks noGrp="1"/>
          </p:cNvSpPr>
          <p:nvPr>
            <p:ph idx="1"/>
          </p:nvPr>
        </p:nvSpPr>
        <p:spPr/>
        <p:txBody>
          <a:bodyPr/>
          <a:lstStyle/>
          <a:p>
            <a:r>
              <a:rPr lang="en-US" altLang="en-US" dirty="0">
                <a:latin typeface="Times New Roman" panose="02020603050405020304" pitchFamily="18" charset="0"/>
              </a:rPr>
              <a:t>A client calls you and asks to speak to you as your supervisee’s supervisor.  This client (of your supervisee) says that while the supervisee “was a nice person and got them thinking” and “gave them some new ideas” nothing really helped.  The client asks you, “can we meet with you or another therapist?”</a:t>
            </a:r>
          </a:p>
          <a:p>
            <a:endParaRPr lang="en-US" dirty="0"/>
          </a:p>
        </p:txBody>
      </p:sp>
    </p:spTree>
    <p:extLst>
      <p:ext uri="{BB962C8B-B14F-4D97-AF65-F5344CB8AC3E}">
        <p14:creationId xmlns:p14="http://schemas.microsoft.com/office/powerpoint/2010/main" val="26694103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Scenarios: Supervision</a:t>
            </a:r>
            <a:endParaRPr lang="en-US" dirty="0"/>
          </a:p>
        </p:txBody>
      </p:sp>
      <p:sp>
        <p:nvSpPr>
          <p:cNvPr id="2" name="Content Placeholder 1"/>
          <p:cNvSpPr>
            <a:spLocks noGrp="1"/>
          </p:cNvSpPr>
          <p:nvPr>
            <p:ph idx="1"/>
          </p:nvPr>
        </p:nvSpPr>
        <p:spPr/>
        <p:txBody>
          <a:bodyPr>
            <a:normAutofit/>
          </a:bodyPr>
          <a:lstStyle/>
          <a:p>
            <a:r>
              <a:rPr lang="en-US" altLang="en-US" dirty="0"/>
              <a:t>A supervisee is a bit more lenient with clients giving </a:t>
            </a:r>
            <a:r>
              <a:rPr lang="en-US" altLang="en-US" dirty="0" smtClean="0"/>
              <a:t>them </a:t>
            </a:r>
            <a:r>
              <a:rPr lang="en-US" altLang="en-US" dirty="0"/>
              <a:t>60 minute sessions instead of the insurance covered 45 minute sessions and not being so specific about boundaries.  It is resulting in this supervisee’s clients getting different care than other clients at your agency and having different expectations.  How do you handle this before it gets too out of hand?</a:t>
            </a:r>
          </a:p>
          <a:p>
            <a:endParaRPr lang="en-US" dirty="0"/>
          </a:p>
        </p:txBody>
      </p:sp>
    </p:spTree>
    <p:extLst>
      <p:ext uri="{BB962C8B-B14F-4D97-AF65-F5344CB8AC3E}">
        <p14:creationId xmlns:p14="http://schemas.microsoft.com/office/powerpoint/2010/main" val="3039753634"/>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Scenarios: Supervision</a:t>
            </a:r>
            <a:endParaRPr lang="en-US" dirty="0"/>
          </a:p>
        </p:txBody>
      </p:sp>
      <p:sp>
        <p:nvSpPr>
          <p:cNvPr id="2" name="Content Placeholder 1"/>
          <p:cNvSpPr>
            <a:spLocks noGrp="1"/>
          </p:cNvSpPr>
          <p:nvPr>
            <p:ph idx="1"/>
          </p:nvPr>
        </p:nvSpPr>
        <p:spPr/>
        <p:txBody>
          <a:bodyPr/>
          <a:lstStyle/>
          <a:p>
            <a:r>
              <a:rPr lang="en-US" dirty="0" smtClean="0"/>
              <a:t>You have some constructive criticism to give a supervisee. You have tried starting by giving a compliment and affirming skills and qualities first and then giving feedback but it seems no matter what you say the supervisee is not open to anything which does not agree with his or her point of view.  What do you do from here?</a:t>
            </a:r>
            <a:endParaRPr lang="en-US" dirty="0"/>
          </a:p>
        </p:txBody>
      </p:sp>
    </p:spTree>
    <p:extLst>
      <p:ext uri="{BB962C8B-B14F-4D97-AF65-F5344CB8AC3E}">
        <p14:creationId xmlns:p14="http://schemas.microsoft.com/office/powerpoint/2010/main" val="2819887804"/>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Scenarios: Supervision</a:t>
            </a:r>
            <a:endParaRPr lang="en-US" dirty="0"/>
          </a:p>
        </p:txBody>
      </p:sp>
      <p:sp>
        <p:nvSpPr>
          <p:cNvPr id="2" name="Content Placeholder 1"/>
          <p:cNvSpPr>
            <a:spLocks noGrp="1"/>
          </p:cNvSpPr>
          <p:nvPr>
            <p:ph idx="1"/>
          </p:nvPr>
        </p:nvSpPr>
        <p:spPr/>
        <p:txBody>
          <a:bodyPr>
            <a:normAutofit/>
          </a:bodyPr>
          <a:lstStyle/>
          <a:p>
            <a:r>
              <a:rPr lang="en-US" dirty="0" smtClean="0"/>
              <a:t>You are a supervisee.  You have sudden concerns which arise about a case.  Your next scheduled formal supervision session is not for early one week.  You have tried to call and e mail your supervisor to let the supervisor know that something sudden came up that you need direction on but the supervisor just is unreachable.  How can you handle this?</a:t>
            </a:r>
            <a:endParaRPr lang="en-US" dirty="0"/>
          </a:p>
        </p:txBody>
      </p:sp>
    </p:spTree>
    <p:extLst>
      <p:ext uri="{BB962C8B-B14F-4D97-AF65-F5344CB8AC3E}">
        <p14:creationId xmlns:p14="http://schemas.microsoft.com/office/powerpoint/2010/main" val="3615522267"/>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Scenarios: Supervision</a:t>
            </a:r>
            <a:endParaRPr lang="en-US" dirty="0"/>
          </a:p>
        </p:txBody>
      </p:sp>
      <p:sp>
        <p:nvSpPr>
          <p:cNvPr id="2" name="Content Placeholder 1"/>
          <p:cNvSpPr>
            <a:spLocks noGrp="1"/>
          </p:cNvSpPr>
          <p:nvPr>
            <p:ph idx="1"/>
          </p:nvPr>
        </p:nvSpPr>
        <p:spPr/>
        <p:txBody>
          <a:bodyPr>
            <a:normAutofit lnSpcReduction="10000"/>
          </a:bodyPr>
          <a:lstStyle/>
          <a:p>
            <a:r>
              <a:rPr lang="en-US" sz="2800" dirty="0" smtClean="0"/>
              <a:t>You do not believe the supervision style and approach you are receiving is a good match for you.  On the other hand you need hours to not come up short on your internship hours.  The uneasiness and discomfort in your current supervision setting is building though.  How do you as a supervisee address this concern?</a:t>
            </a:r>
            <a:endParaRPr lang="en-US" sz="2800" dirty="0"/>
          </a:p>
        </p:txBody>
      </p:sp>
    </p:spTree>
    <p:extLst>
      <p:ext uri="{BB962C8B-B14F-4D97-AF65-F5344CB8AC3E}">
        <p14:creationId xmlns:p14="http://schemas.microsoft.com/office/powerpoint/2010/main" val="420510124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Scenarios: Supervision</a:t>
            </a:r>
            <a:endParaRPr lang="en-US" dirty="0"/>
          </a:p>
        </p:txBody>
      </p:sp>
      <p:sp>
        <p:nvSpPr>
          <p:cNvPr id="2" name="Content Placeholder 1"/>
          <p:cNvSpPr>
            <a:spLocks noGrp="1"/>
          </p:cNvSpPr>
          <p:nvPr>
            <p:ph idx="1"/>
          </p:nvPr>
        </p:nvSpPr>
        <p:spPr/>
        <p:txBody>
          <a:bodyPr>
            <a:normAutofit fontScale="92500" lnSpcReduction="10000"/>
          </a:bodyPr>
          <a:lstStyle/>
          <a:p>
            <a:r>
              <a:rPr lang="en-US" dirty="0"/>
              <a:t>As a supervisee you have been feeling absolutely overwhelmed with all that going on in your life.  You are juggling a graduate program.  You have several psychosocial stressors at home with your family </a:t>
            </a:r>
            <a:r>
              <a:rPr lang="en-US" dirty="0" smtClean="0"/>
              <a:t>financial concerns, health issues </a:t>
            </a:r>
            <a:r>
              <a:rPr lang="en-US" dirty="0"/>
              <a:t>and a </a:t>
            </a:r>
            <a:r>
              <a:rPr lang="en-US" dirty="0" smtClean="0"/>
              <a:t>heavy school </a:t>
            </a:r>
            <a:r>
              <a:rPr lang="en-US" dirty="0"/>
              <a:t>caseload.  All this is taking a </a:t>
            </a:r>
            <a:r>
              <a:rPr lang="en-US" dirty="0" smtClean="0"/>
              <a:t>toll </a:t>
            </a:r>
            <a:r>
              <a:rPr lang="en-US" dirty="0"/>
              <a:t>on you and </a:t>
            </a:r>
            <a:r>
              <a:rPr lang="en-US" dirty="0" smtClean="0"/>
              <a:t>you’re </a:t>
            </a:r>
            <a:r>
              <a:rPr lang="en-US" dirty="0"/>
              <a:t>facing </a:t>
            </a:r>
            <a:r>
              <a:rPr lang="en-US" dirty="0" smtClean="0"/>
              <a:t>deadlines </a:t>
            </a:r>
            <a:r>
              <a:rPr lang="en-US" dirty="0"/>
              <a:t>to get </a:t>
            </a:r>
            <a:r>
              <a:rPr lang="en-US" dirty="0" smtClean="0"/>
              <a:t>your client’s </a:t>
            </a:r>
            <a:r>
              <a:rPr lang="en-US" dirty="0"/>
              <a:t>hours and </a:t>
            </a:r>
            <a:r>
              <a:rPr lang="en-US" dirty="0" smtClean="0"/>
              <a:t>supervision </a:t>
            </a:r>
            <a:r>
              <a:rPr lang="en-US" dirty="0"/>
              <a:t>hours in.  </a:t>
            </a:r>
            <a:r>
              <a:rPr lang="en-US" dirty="0" smtClean="0"/>
              <a:t>You </a:t>
            </a:r>
            <a:r>
              <a:rPr lang="en-US" dirty="0"/>
              <a:t>are unsure where to begin .  </a:t>
            </a:r>
            <a:r>
              <a:rPr lang="en-US" dirty="0" smtClean="0"/>
              <a:t>How </a:t>
            </a:r>
            <a:r>
              <a:rPr lang="en-US" dirty="0"/>
              <a:t>do </a:t>
            </a:r>
            <a:r>
              <a:rPr lang="en-US" dirty="0" smtClean="0"/>
              <a:t>you handle this stress?  </a:t>
            </a:r>
            <a:r>
              <a:rPr lang="en-US" dirty="0"/>
              <a:t>Do you </a:t>
            </a:r>
            <a:r>
              <a:rPr lang="en-US" dirty="0" smtClean="0"/>
              <a:t>talk with your </a:t>
            </a:r>
            <a:r>
              <a:rPr lang="en-US" dirty="0"/>
              <a:t>supervisor?  If so, what do you say?</a:t>
            </a:r>
          </a:p>
          <a:p>
            <a:endParaRPr lang="en-US" dirty="0"/>
          </a:p>
        </p:txBody>
      </p:sp>
    </p:spTree>
    <p:extLst>
      <p:ext uri="{BB962C8B-B14F-4D97-AF65-F5344CB8AC3E}">
        <p14:creationId xmlns:p14="http://schemas.microsoft.com/office/powerpoint/2010/main" val="3427658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388330"/>
            <a:ext cx="7429499" cy="1478570"/>
          </a:xfrm>
        </p:spPr>
        <p:txBody>
          <a:bodyPr/>
          <a:lstStyle/>
          <a:p>
            <a:r>
              <a:rPr lang="en-US" dirty="0"/>
              <a:t>Methods of Evaluation</a:t>
            </a:r>
          </a:p>
        </p:txBody>
      </p:sp>
      <p:sp>
        <p:nvSpPr>
          <p:cNvPr id="2" name="Content Placeholder 1"/>
          <p:cNvSpPr>
            <a:spLocks noGrp="1"/>
          </p:cNvSpPr>
          <p:nvPr>
            <p:ph idx="1"/>
          </p:nvPr>
        </p:nvSpPr>
        <p:spPr>
          <a:xfrm>
            <a:off x="914400" y="2133600"/>
            <a:ext cx="7408333" cy="3450696"/>
          </a:xfrm>
        </p:spPr>
        <p:txBody>
          <a:bodyPr>
            <a:normAutofit/>
          </a:bodyPr>
          <a:lstStyle/>
          <a:p>
            <a:pPr fontAlgn="base"/>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06143438"/>
              </p:ext>
            </p:extLst>
          </p:nvPr>
        </p:nvGraphicFramePr>
        <p:xfrm>
          <a:off x="381000" y="1600200"/>
          <a:ext cx="8229600" cy="4937760"/>
        </p:xfrm>
        <a:graphic>
          <a:graphicData uri="http://schemas.openxmlformats.org/drawingml/2006/table">
            <a:tbl>
              <a:tblPr firstRow="1" bandRow="1">
                <a:tableStyleId>{5C22544A-7EE6-4342-B048-85BDC9FD1C3A}</a:tableStyleId>
              </a:tblPr>
              <a:tblGrid>
                <a:gridCol w="2594294">
                  <a:extLst>
                    <a:ext uri="{9D8B030D-6E8A-4147-A177-3AD203B41FA5}">
                      <a16:colId xmlns:a16="http://schemas.microsoft.com/office/drawing/2014/main" val="20000"/>
                    </a:ext>
                  </a:extLst>
                </a:gridCol>
                <a:gridCol w="2387600">
                  <a:extLst>
                    <a:ext uri="{9D8B030D-6E8A-4147-A177-3AD203B41FA5}">
                      <a16:colId xmlns:a16="http://schemas.microsoft.com/office/drawing/2014/main" val="20001"/>
                    </a:ext>
                  </a:extLst>
                </a:gridCol>
                <a:gridCol w="3247706">
                  <a:extLst>
                    <a:ext uri="{9D8B030D-6E8A-4147-A177-3AD203B41FA5}">
                      <a16:colId xmlns:a16="http://schemas.microsoft.com/office/drawing/2014/main" val="20002"/>
                    </a:ext>
                  </a:extLst>
                </a:gridCol>
              </a:tblGrid>
              <a:tr h="167640">
                <a:tc>
                  <a:txBody>
                    <a:bodyPr/>
                    <a:lstStyle/>
                    <a:p>
                      <a:endParaRPr lang="en-US" dirty="0"/>
                    </a:p>
                  </a:txBody>
                  <a:tcPr/>
                </a:tc>
                <a:tc>
                  <a:txBody>
                    <a:bodyPr/>
                    <a:lstStyle/>
                    <a:p>
                      <a:r>
                        <a:rPr lang="en-US" dirty="0" smtClean="0"/>
                        <a:t>Advantages</a:t>
                      </a:r>
                      <a:endParaRPr lang="en-US" dirty="0"/>
                    </a:p>
                  </a:txBody>
                  <a:tcPr/>
                </a:tc>
                <a:tc>
                  <a:txBody>
                    <a:bodyPr/>
                    <a:lstStyle/>
                    <a:p>
                      <a:r>
                        <a:rPr lang="en-US" dirty="0" smtClean="0"/>
                        <a:t>Disadvantages</a:t>
                      </a:r>
                      <a:endParaRPr lang="en-US" dirty="0"/>
                    </a:p>
                  </a:txBody>
                  <a:tcPr/>
                </a:tc>
                <a:extLst>
                  <a:ext uri="{0D108BD9-81ED-4DB2-BD59-A6C34878D82A}">
                    <a16:rowId xmlns:a16="http://schemas.microsoft.com/office/drawing/2014/main" val="10000"/>
                  </a:ext>
                </a:extLst>
              </a:tr>
              <a:tr h="370840">
                <a:tc>
                  <a:txBody>
                    <a:bodyPr/>
                    <a:lstStyle/>
                    <a:p>
                      <a:r>
                        <a:rPr lang="en-US" dirty="0" smtClean="0"/>
                        <a:t>Self Report</a:t>
                      </a:r>
                      <a:endParaRPr lang="en-US" dirty="0"/>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used often, readily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Accepted, time efficient</a:t>
                      </a:r>
                      <a:r>
                        <a:rPr kumimoji="0" lang="en-US" sz="2000" b="0" i="0" u="none" strike="noStrike" cap="none" normalizeH="0" baseline="0" dirty="0" smtClean="0">
                          <a:ln>
                            <a:noFill/>
                          </a:ln>
                          <a:solidFill>
                            <a:schemeClr val="bg1"/>
                          </a:solidFill>
                          <a:effectLst/>
                          <a:latin typeface="Times New Roman" pitchFamily="18" charset="0"/>
                          <a:cs typeface="Arial" charset="0"/>
                        </a:rPr>
                        <a:t>	</a:t>
                      </a:r>
                    </a:p>
                    <a:p>
                      <a:endParaRPr lang="en-US" dirty="0">
                        <a:solidFill>
                          <a:schemeClr val="bg1"/>
                        </a:solidFill>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requires some level</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of insight, seen through eyes of the beholder, nonverbal cues missed, better with  experienced</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supervisees, tends to be only as good as what is reported</a:t>
                      </a:r>
                      <a:endParaRPr kumimoji="0" lang="en-US" sz="1800" b="0" i="0" u="none" strike="noStrike" cap="none" normalizeH="0" baseline="0" dirty="0" smtClean="0">
                        <a:ln>
                          <a:noFill/>
                        </a:ln>
                        <a:solidFill>
                          <a:schemeClr val="bg1"/>
                        </a:solidFill>
                        <a:effectLst>
                          <a:outerShdw blurRad="38100" dist="38100" dir="2700000" algn="tl">
                            <a:srgbClr val="000000"/>
                          </a:outerShdw>
                        </a:effectLst>
                        <a:latin typeface="Times New Roman" pitchFamily="18" charset="0"/>
                        <a:cs typeface="Arial" charset="0"/>
                      </a:endParaRPr>
                    </a:p>
                    <a:p>
                      <a:endParaRPr lang="en-US" dirty="0">
                        <a:solidFill>
                          <a:schemeClr val="bg1"/>
                        </a:solidFill>
                      </a:endParaRPr>
                    </a:p>
                  </a:txBody>
                  <a:tcPr/>
                </a:tc>
                <a:extLst>
                  <a:ext uri="{0D108BD9-81ED-4DB2-BD59-A6C34878D82A}">
                    <a16:rowId xmlns:a16="http://schemas.microsoft.com/office/drawing/2014/main" val="10001"/>
                  </a:ext>
                </a:extLst>
              </a:tr>
              <a:tr h="370840">
                <a:tc>
                  <a:txBody>
                    <a:bodyPr/>
                    <a:lstStyle/>
                    <a:p>
                      <a:r>
                        <a:rPr lang="en-US" dirty="0" smtClean="0"/>
                        <a:t>Process Notes</a:t>
                      </a:r>
                      <a:endParaRPr lang="en-US" dirty="0"/>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Used often, readily</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accepted, something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you are supposed to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observe anyway, quality control, ensures consistency in documentation</a:t>
                      </a:r>
                      <a:endParaRPr kumimoji="0" lang="en-US" sz="1800" b="0" i="0" u="none" strike="noStrike" cap="none" normalizeH="0" baseline="0" dirty="0" smtClean="0">
                        <a:ln>
                          <a:noFill/>
                        </a:ln>
                        <a:solidFill>
                          <a:schemeClr val="bg1"/>
                        </a:solidFill>
                        <a:effectLst>
                          <a:outerShdw blurRad="38100" dist="38100" dir="2700000" algn="tl">
                            <a:srgbClr val="000000"/>
                          </a:outerShdw>
                        </a:effectLst>
                        <a:latin typeface="Times New Roman" pitchFamily="18" charset="0"/>
                        <a:cs typeface="Arial" charset="0"/>
                      </a:endParaRPr>
                    </a:p>
                    <a:p>
                      <a:endParaRPr lang="en-US" dirty="0">
                        <a:solidFill>
                          <a:schemeClr val="bg1"/>
                        </a:solidFill>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Time consuming, notes often miss the essence of the session, better for advanced supervisees</a:t>
                      </a:r>
                      <a:r>
                        <a:rPr kumimoji="0" lang="en-US" sz="2000" b="0" i="0" u="none" strike="noStrike" cap="none" normalizeH="0" baseline="0" dirty="0" smtClean="0">
                          <a:ln>
                            <a:noFill/>
                          </a:ln>
                          <a:solidFill>
                            <a:schemeClr val="bg1"/>
                          </a:solidFill>
                          <a:effectLst/>
                          <a:latin typeface="Times New Roman" pitchFamily="18" charset="0"/>
                          <a:cs typeface="Arial" charset="0"/>
                        </a:rPr>
                        <a:t> </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84044349"/>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Scenarios: Supervision</a:t>
            </a:r>
            <a:endParaRPr lang="en-US" dirty="0"/>
          </a:p>
        </p:txBody>
      </p:sp>
      <p:sp>
        <p:nvSpPr>
          <p:cNvPr id="2" name="Content Placeholder 1"/>
          <p:cNvSpPr>
            <a:spLocks noGrp="1"/>
          </p:cNvSpPr>
          <p:nvPr>
            <p:ph idx="1"/>
          </p:nvPr>
        </p:nvSpPr>
        <p:spPr/>
        <p:txBody>
          <a:bodyPr>
            <a:normAutofit/>
          </a:bodyPr>
          <a:lstStyle/>
          <a:p>
            <a:r>
              <a:rPr lang="en-US" dirty="0"/>
              <a:t>You are having a session with a </a:t>
            </a:r>
            <a:r>
              <a:rPr lang="en-US" dirty="0" smtClean="0"/>
              <a:t>client </a:t>
            </a:r>
            <a:r>
              <a:rPr lang="en-US" dirty="0"/>
              <a:t>who </a:t>
            </a:r>
            <a:r>
              <a:rPr lang="en-US" dirty="0" smtClean="0"/>
              <a:t>suddenly </a:t>
            </a:r>
            <a:r>
              <a:rPr lang="en-US" dirty="0"/>
              <a:t>becomes </a:t>
            </a:r>
            <a:r>
              <a:rPr lang="en-US" dirty="0" smtClean="0"/>
              <a:t>rather </a:t>
            </a:r>
            <a:r>
              <a:rPr lang="en-US" dirty="0"/>
              <a:t>agitated.  He paces </a:t>
            </a:r>
            <a:r>
              <a:rPr lang="en-US" dirty="0" smtClean="0"/>
              <a:t>around the </a:t>
            </a:r>
            <a:r>
              <a:rPr lang="en-US" dirty="0"/>
              <a:t>room, points </a:t>
            </a:r>
            <a:r>
              <a:rPr lang="en-US" dirty="0" smtClean="0"/>
              <a:t>and waves </a:t>
            </a:r>
            <a:r>
              <a:rPr lang="en-US" dirty="0"/>
              <a:t>his fingers at </a:t>
            </a:r>
            <a:r>
              <a:rPr lang="en-US" dirty="0" smtClean="0"/>
              <a:t>you, </a:t>
            </a:r>
            <a:r>
              <a:rPr lang="en-US" dirty="0"/>
              <a:t>curses and makes threats.  He has a known history of domestic violence in intimate relationships and has </a:t>
            </a:r>
            <a:r>
              <a:rPr lang="en-US" dirty="0" smtClean="0"/>
              <a:t>been reprimanded </a:t>
            </a:r>
            <a:r>
              <a:rPr lang="en-US" dirty="0"/>
              <a:t>at work on </a:t>
            </a:r>
            <a:r>
              <a:rPr lang="en-US" dirty="0" smtClean="0"/>
              <a:t>several </a:t>
            </a:r>
            <a:r>
              <a:rPr lang="en-US" dirty="0"/>
              <a:t>jobs for anger mgmt. problems.  How do you </a:t>
            </a:r>
            <a:r>
              <a:rPr lang="en-US" dirty="0" smtClean="0"/>
              <a:t>handle </a:t>
            </a:r>
            <a:r>
              <a:rPr lang="en-US" dirty="0"/>
              <a:t>your </a:t>
            </a:r>
            <a:r>
              <a:rPr lang="en-US" dirty="0" smtClean="0"/>
              <a:t>concern </a:t>
            </a:r>
            <a:r>
              <a:rPr lang="en-US" dirty="0"/>
              <a:t>and </a:t>
            </a:r>
            <a:r>
              <a:rPr lang="en-US" dirty="0" smtClean="0"/>
              <a:t>discomfort </a:t>
            </a:r>
            <a:r>
              <a:rPr lang="en-US" dirty="0"/>
              <a:t>with </a:t>
            </a:r>
            <a:r>
              <a:rPr lang="en-US"/>
              <a:t>this </a:t>
            </a:r>
            <a:r>
              <a:rPr lang="en-US" smtClean="0"/>
              <a:t>client</a:t>
            </a:r>
            <a:r>
              <a:rPr lang="en-US" dirty="0"/>
              <a:t>?</a:t>
            </a:r>
          </a:p>
          <a:p>
            <a:endParaRPr lang="en-US" dirty="0"/>
          </a:p>
        </p:txBody>
      </p:sp>
    </p:spTree>
    <p:extLst>
      <p:ext uri="{BB962C8B-B14F-4D97-AF65-F5344CB8AC3E}">
        <p14:creationId xmlns:p14="http://schemas.microsoft.com/office/powerpoint/2010/main" val="3496701915"/>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Scenarios: Supervision</a:t>
            </a:r>
            <a:endParaRPr lang="en-US" dirty="0"/>
          </a:p>
        </p:txBody>
      </p:sp>
      <p:sp>
        <p:nvSpPr>
          <p:cNvPr id="2" name="Content Placeholder 1"/>
          <p:cNvSpPr>
            <a:spLocks noGrp="1"/>
          </p:cNvSpPr>
          <p:nvPr>
            <p:ph idx="1"/>
          </p:nvPr>
        </p:nvSpPr>
        <p:spPr>
          <a:xfrm>
            <a:off x="533400" y="2086989"/>
            <a:ext cx="8457008" cy="3953933"/>
          </a:xfrm>
        </p:spPr>
        <p:txBody>
          <a:bodyPr>
            <a:normAutofit fontScale="92500"/>
          </a:bodyPr>
          <a:lstStyle/>
          <a:p>
            <a:r>
              <a:rPr lang="en-US" dirty="0"/>
              <a:t>Mary </a:t>
            </a:r>
            <a:r>
              <a:rPr lang="en-US" dirty="0" smtClean="0"/>
              <a:t>has </a:t>
            </a:r>
            <a:r>
              <a:rPr lang="en-US" dirty="0"/>
              <a:t>a situation that has her stumped and she cannot </a:t>
            </a:r>
            <a:r>
              <a:rPr lang="en-US" dirty="0" smtClean="0"/>
              <a:t>reach her supervisor</a:t>
            </a:r>
            <a:r>
              <a:rPr lang="en-US" dirty="0"/>
              <a:t>.  Their </a:t>
            </a:r>
            <a:r>
              <a:rPr lang="en-US" dirty="0" smtClean="0"/>
              <a:t>schedule supervision </a:t>
            </a:r>
            <a:r>
              <a:rPr lang="en-US" dirty="0"/>
              <a:t>session is not until </a:t>
            </a:r>
            <a:r>
              <a:rPr lang="en-US" dirty="0" smtClean="0"/>
              <a:t>next week</a:t>
            </a:r>
            <a:r>
              <a:rPr lang="en-US" dirty="0"/>
              <a:t>.  Something tells M</a:t>
            </a:r>
            <a:r>
              <a:rPr lang="en-US" dirty="0" smtClean="0"/>
              <a:t>ary </a:t>
            </a:r>
            <a:r>
              <a:rPr lang="en-US" dirty="0"/>
              <a:t>inside that this shouldn’t wait as she feels uncomfortable that her </a:t>
            </a:r>
            <a:r>
              <a:rPr lang="en-US" dirty="0" smtClean="0"/>
              <a:t>last client </a:t>
            </a:r>
            <a:r>
              <a:rPr lang="en-US" dirty="0"/>
              <a:t>just </a:t>
            </a:r>
            <a:r>
              <a:rPr lang="en-US" dirty="0" smtClean="0"/>
              <a:t>left </a:t>
            </a:r>
            <a:r>
              <a:rPr lang="en-US" dirty="0"/>
              <a:t>escalated and she is not sure how well she managed the </a:t>
            </a:r>
            <a:r>
              <a:rPr lang="en-US" dirty="0" smtClean="0"/>
              <a:t>situation</a:t>
            </a:r>
            <a:r>
              <a:rPr lang="en-US" dirty="0"/>
              <a:t>. Mary </a:t>
            </a:r>
            <a:r>
              <a:rPr lang="en-US" dirty="0" smtClean="0"/>
              <a:t>has </a:t>
            </a:r>
            <a:r>
              <a:rPr lang="en-US" dirty="0"/>
              <a:t>left phone messages to try </a:t>
            </a:r>
            <a:r>
              <a:rPr lang="en-US" dirty="0" smtClean="0"/>
              <a:t>and reach </a:t>
            </a:r>
            <a:r>
              <a:rPr lang="en-US" dirty="0"/>
              <a:t>the </a:t>
            </a:r>
            <a:r>
              <a:rPr lang="en-US" dirty="0" smtClean="0"/>
              <a:t>supervisor </a:t>
            </a:r>
            <a:r>
              <a:rPr lang="en-US" dirty="0"/>
              <a:t>but has gotten no response so far and </a:t>
            </a:r>
            <a:r>
              <a:rPr lang="en-US" dirty="0" smtClean="0"/>
              <a:t>several </a:t>
            </a:r>
            <a:r>
              <a:rPr lang="en-US" dirty="0"/>
              <a:t>hours </a:t>
            </a:r>
            <a:r>
              <a:rPr lang="en-US" dirty="0" smtClean="0"/>
              <a:t>have asked</a:t>
            </a:r>
            <a:r>
              <a:rPr lang="en-US" dirty="0"/>
              <a:t>.  A </a:t>
            </a:r>
            <a:r>
              <a:rPr lang="en-US" dirty="0" smtClean="0"/>
              <a:t>colleague </a:t>
            </a:r>
            <a:r>
              <a:rPr lang="en-US" dirty="0"/>
              <a:t>in the same office </a:t>
            </a:r>
            <a:r>
              <a:rPr lang="en-US" dirty="0" smtClean="0"/>
              <a:t>comments </a:t>
            </a:r>
            <a:r>
              <a:rPr lang="en-US" dirty="0"/>
              <a:t>that he thinks the </a:t>
            </a:r>
            <a:r>
              <a:rPr lang="en-US" dirty="0" smtClean="0"/>
              <a:t>supervisor </a:t>
            </a:r>
            <a:r>
              <a:rPr lang="en-US" dirty="0"/>
              <a:t>went out of town for the weekend.  What do you think the </a:t>
            </a:r>
            <a:r>
              <a:rPr lang="en-US" dirty="0" smtClean="0"/>
              <a:t>supervisee </a:t>
            </a:r>
            <a:r>
              <a:rPr lang="en-US" dirty="0"/>
              <a:t>s</a:t>
            </a:r>
            <a:r>
              <a:rPr lang="en-US" dirty="0" smtClean="0"/>
              <a:t>hould </a:t>
            </a:r>
            <a:r>
              <a:rPr lang="en-US" dirty="0"/>
              <a:t>do?</a:t>
            </a:r>
          </a:p>
          <a:p>
            <a:endParaRPr lang="en-US" dirty="0"/>
          </a:p>
        </p:txBody>
      </p:sp>
    </p:spTree>
    <p:extLst>
      <p:ext uri="{BB962C8B-B14F-4D97-AF65-F5344CB8AC3E}">
        <p14:creationId xmlns:p14="http://schemas.microsoft.com/office/powerpoint/2010/main" val="702851922"/>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457200"/>
            <a:ext cx="7429499" cy="1478570"/>
          </a:xfrm>
        </p:spPr>
        <p:txBody>
          <a:bodyPr/>
          <a:lstStyle/>
          <a:p>
            <a:r>
              <a:rPr lang="en-US" altLang="en-US" dirty="0"/>
              <a:t>Scenarios: Supervision</a:t>
            </a:r>
            <a:endParaRPr lang="en-US" dirty="0"/>
          </a:p>
        </p:txBody>
      </p:sp>
      <p:sp>
        <p:nvSpPr>
          <p:cNvPr id="2" name="Content Placeholder 1"/>
          <p:cNvSpPr>
            <a:spLocks noGrp="1"/>
          </p:cNvSpPr>
          <p:nvPr>
            <p:ph idx="1"/>
          </p:nvPr>
        </p:nvSpPr>
        <p:spPr>
          <a:xfrm>
            <a:off x="552449" y="1828800"/>
            <a:ext cx="8458200" cy="3953933"/>
          </a:xfrm>
        </p:spPr>
        <p:txBody>
          <a:bodyPr>
            <a:normAutofit/>
          </a:bodyPr>
          <a:lstStyle/>
          <a:p>
            <a:r>
              <a:rPr lang="en-US" dirty="0"/>
              <a:t>John feels like his </a:t>
            </a:r>
            <a:r>
              <a:rPr lang="en-US" dirty="0" smtClean="0"/>
              <a:t>supervisor </a:t>
            </a:r>
            <a:r>
              <a:rPr lang="en-US" dirty="0"/>
              <a:t>is very </a:t>
            </a:r>
            <a:r>
              <a:rPr lang="en-US" dirty="0" smtClean="0"/>
              <a:t>empathic</a:t>
            </a:r>
            <a:r>
              <a:rPr lang="en-US" dirty="0"/>
              <a:t>, kind and warm.  </a:t>
            </a:r>
            <a:r>
              <a:rPr lang="en-US" dirty="0" smtClean="0"/>
              <a:t>However, when </a:t>
            </a:r>
            <a:r>
              <a:rPr lang="en-US" dirty="0"/>
              <a:t>he tries to ask d</a:t>
            </a:r>
            <a:r>
              <a:rPr lang="en-US" dirty="0" smtClean="0"/>
              <a:t>irect </a:t>
            </a:r>
            <a:r>
              <a:rPr lang="en-US" dirty="0"/>
              <a:t>questions about how to handle a situation he just gets more </a:t>
            </a:r>
            <a:r>
              <a:rPr lang="en-US" dirty="0" smtClean="0"/>
              <a:t>empathy though not direct and concrete </a:t>
            </a:r>
            <a:r>
              <a:rPr lang="en-US" dirty="0"/>
              <a:t>direction.   John feels like though he knows his supervisor cares by trying to affirm skills </a:t>
            </a:r>
            <a:r>
              <a:rPr lang="en-US" dirty="0" smtClean="0"/>
              <a:t>already </a:t>
            </a:r>
            <a:r>
              <a:rPr lang="en-US" dirty="0"/>
              <a:t>within him he is not growing or developing </a:t>
            </a:r>
            <a:r>
              <a:rPr lang="en-US" dirty="0" smtClean="0"/>
              <a:t>further </a:t>
            </a:r>
            <a:r>
              <a:rPr lang="en-US" dirty="0"/>
              <a:t>because he does not get </a:t>
            </a:r>
            <a:r>
              <a:rPr lang="en-US" dirty="0" smtClean="0"/>
              <a:t>direct </a:t>
            </a:r>
            <a:r>
              <a:rPr lang="en-US" dirty="0"/>
              <a:t>feedback and </a:t>
            </a:r>
            <a:r>
              <a:rPr lang="en-US" dirty="0" smtClean="0"/>
              <a:t>information </a:t>
            </a:r>
            <a:r>
              <a:rPr lang="en-US" dirty="0"/>
              <a:t>or </a:t>
            </a:r>
            <a:r>
              <a:rPr lang="en-US" dirty="0" smtClean="0"/>
              <a:t>role modeling </a:t>
            </a:r>
            <a:r>
              <a:rPr lang="en-US" dirty="0"/>
              <a:t>or </a:t>
            </a:r>
            <a:r>
              <a:rPr lang="en-US" dirty="0" smtClean="0"/>
              <a:t>how </a:t>
            </a:r>
            <a:r>
              <a:rPr lang="en-US" dirty="0"/>
              <a:t>to </a:t>
            </a:r>
            <a:r>
              <a:rPr lang="en-US" dirty="0" smtClean="0"/>
              <a:t>apply skills </a:t>
            </a:r>
            <a:r>
              <a:rPr lang="en-US" dirty="0"/>
              <a:t>with his </a:t>
            </a:r>
            <a:r>
              <a:rPr lang="en-US" dirty="0" smtClean="0"/>
              <a:t>clients.  </a:t>
            </a:r>
            <a:r>
              <a:rPr lang="en-US" dirty="0"/>
              <a:t>How should this </a:t>
            </a:r>
            <a:r>
              <a:rPr lang="en-US" dirty="0" smtClean="0"/>
              <a:t>supervisee </a:t>
            </a:r>
            <a:r>
              <a:rPr lang="en-US" dirty="0"/>
              <a:t>handle this?</a:t>
            </a:r>
          </a:p>
          <a:p>
            <a:endParaRPr lang="en-US" dirty="0"/>
          </a:p>
        </p:txBody>
      </p:sp>
    </p:spTree>
    <p:extLst>
      <p:ext uri="{BB962C8B-B14F-4D97-AF65-F5344CB8AC3E}">
        <p14:creationId xmlns:p14="http://schemas.microsoft.com/office/powerpoint/2010/main" val="1708886224"/>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Scenarios: Supervision</a:t>
            </a:r>
            <a:endParaRPr lang="en-US" dirty="0"/>
          </a:p>
        </p:txBody>
      </p:sp>
      <p:sp>
        <p:nvSpPr>
          <p:cNvPr id="2" name="Content Placeholder 1"/>
          <p:cNvSpPr>
            <a:spLocks noGrp="1"/>
          </p:cNvSpPr>
          <p:nvPr>
            <p:ph idx="1"/>
          </p:nvPr>
        </p:nvSpPr>
        <p:spPr>
          <a:xfrm>
            <a:off x="533401" y="2065874"/>
            <a:ext cx="8610599" cy="3953933"/>
          </a:xfrm>
        </p:spPr>
        <p:txBody>
          <a:bodyPr>
            <a:normAutofit/>
          </a:bodyPr>
          <a:lstStyle/>
          <a:p>
            <a:r>
              <a:rPr lang="en-US" dirty="0"/>
              <a:t>Alisa enjoys meeting </a:t>
            </a:r>
            <a:r>
              <a:rPr lang="en-US" dirty="0" smtClean="0"/>
              <a:t>with her clinical </a:t>
            </a:r>
            <a:r>
              <a:rPr lang="en-US" dirty="0"/>
              <a:t>supervisor but supervision sessions have over time become less about </a:t>
            </a:r>
            <a:r>
              <a:rPr lang="en-US" dirty="0" smtClean="0"/>
              <a:t>clinical </a:t>
            </a:r>
            <a:r>
              <a:rPr lang="en-US" dirty="0"/>
              <a:t>issues to solve and more about her </a:t>
            </a:r>
            <a:r>
              <a:rPr lang="en-US" dirty="0" smtClean="0"/>
              <a:t>listening </a:t>
            </a:r>
            <a:r>
              <a:rPr lang="en-US" dirty="0"/>
              <a:t>to </a:t>
            </a:r>
            <a:r>
              <a:rPr lang="en-US" dirty="0" smtClean="0"/>
              <a:t>the supervisor’s </a:t>
            </a:r>
            <a:r>
              <a:rPr lang="en-US" dirty="0"/>
              <a:t>personal issues.  She feels trapped because she knows if she brings up her </a:t>
            </a:r>
            <a:r>
              <a:rPr lang="en-US" dirty="0" smtClean="0"/>
              <a:t>discomfort </a:t>
            </a:r>
            <a:r>
              <a:rPr lang="en-US" dirty="0"/>
              <a:t>the </a:t>
            </a:r>
            <a:r>
              <a:rPr lang="en-US" dirty="0" smtClean="0"/>
              <a:t>supervisor </a:t>
            </a:r>
            <a:r>
              <a:rPr lang="en-US" dirty="0"/>
              <a:t>may take it </a:t>
            </a:r>
            <a:r>
              <a:rPr lang="en-US" dirty="0" smtClean="0"/>
              <a:t>out on </a:t>
            </a:r>
            <a:r>
              <a:rPr lang="en-US" dirty="0"/>
              <a:t>h</a:t>
            </a:r>
            <a:r>
              <a:rPr lang="en-US" dirty="0" smtClean="0"/>
              <a:t>er </a:t>
            </a:r>
            <a:r>
              <a:rPr lang="en-US" dirty="0"/>
              <a:t>in a </a:t>
            </a:r>
            <a:r>
              <a:rPr lang="en-US" dirty="0" smtClean="0"/>
              <a:t>performance </a:t>
            </a:r>
            <a:r>
              <a:rPr lang="en-US" dirty="0"/>
              <a:t>evaluation.  She wants to have the </a:t>
            </a:r>
            <a:r>
              <a:rPr lang="en-US" dirty="0" smtClean="0"/>
              <a:t>best </a:t>
            </a:r>
            <a:r>
              <a:rPr lang="en-US" dirty="0"/>
              <a:t>learning </a:t>
            </a:r>
            <a:r>
              <a:rPr lang="en-US" dirty="0" smtClean="0"/>
              <a:t>experience </a:t>
            </a:r>
            <a:r>
              <a:rPr lang="en-US" dirty="0"/>
              <a:t>out </a:t>
            </a:r>
            <a:r>
              <a:rPr lang="en-US" dirty="0" smtClean="0"/>
              <a:t>of supervision </a:t>
            </a:r>
            <a:r>
              <a:rPr lang="en-US" dirty="0"/>
              <a:t>but is </a:t>
            </a:r>
            <a:r>
              <a:rPr lang="en-US" dirty="0" smtClean="0"/>
              <a:t>unsure </a:t>
            </a:r>
            <a:r>
              <a:rPr lang="en-US" dirty="0"/>
              <a:t>how to respectfully set </a:t>
            </a:r>
            <a:r>
              <a:rPr lang="en-US" dirty="0" smtClean="0"/>
              <a:t>boundaries </a:t>
            </a:r>
            <a:r>
              <a:rPr lang="en-US" dirty="0"/>
              <a:t>with here supervisor so that supervision time will be more effective.</a:t>
            </a:r>
          </a:p>
          <a:p>
            <a:endParaRPr lang="en-US" dirty="0"/>
          </a:p>
        </p:txBody>
      </p:sp>
    </p:spTree>
    <p:extLst>
      <p:ext uri="{BB962C8B-B14F-4D97-AF65-F5344CB8AC3E}">
        <p14:creationId xmlns:p14="http://schemas.microsoft.com/office/powerpoint/2010/main" val="2311934836"/>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Bibliography</a:t>
            </a:r>
          </a:p>
        </p:txBody>
      </p:sp>
      <p:sp>
        <p:nvSpPr>
          <p:cNvPr id="2" name="Content Placeholder 1"/>
          <p:cNvSpPr>
            <a:spLocks noGrp="1"/>
          </p:cNvSpPr>
          <p:nvPr>
            <p:ph idx="1"/>
          </p:nvPr>
        </p:nvSpPr>
        <p:spPr>
          <a:xfrm>
            <a:off x="761999" y="1981200"/>
            <a:ext cx="7848601" cy="4724400"/>
          </a:xfrm>
        </p:spPr>
        <p:txBody>
          <a:bodyPr>
            <a:normAutofit fontScale="77500" lnSpcReduction="20000"/>
          </a:bodyPr>
          <a:lstStyle/>
          <a:p>
            <a:pPr marL="0" indent="0">
              <a:lnSpc>
                <a:spcPct val="80000"/>
              </a:lnSpc>
              <a:buNone/>
            </a:pPr>
            <a:r>
              <a:rPr lang="en-US" altLang="en-US" dirty="0" smtClean="0"/>
              <a:t>               </a:t>
            </a:r>
            <a:r>
              <a:rPr lang="en-US" altLang="en-US" sz="2300" dirty="0" err="1" smtClean="0">
                <a:cs typeface="Times New Roman" panose="02020603050405020304" pitchFamily="18" charset="0"/>
              </a:rPr>
              <a:t>Adler,A</a:t>
            </a:r>
            <a:r>
              <a:rPr lang="en-US" altLang="en-US" sz="2300" dirty="0" smtClean="0">
                <a:cs typeface="Times New Roman" panose="02020603050405020304" pitchFamily="18" charset="0"/>
              </a:rPr>
              <a:t>. (1908).  </a:t>
            </a:r>
            <a:r>
              <a:rPr lang="en-US" altLang="en-US" sz="2300" u="sng" dirty="0" smtClean="0">
                <a:cs typeface="Times New Roman" panose="02020603050405020304" pitchFamily="18" charset="0"/>
              </a:rPr>
              <a:t>Social interest</a:t>
            </a:r>
            <a:r>
              <a:rPr lang="en-US" altLang="en-US" sz="2300" dirty="0" smtClean="0">
                <a:cs typeface="Times New Roman" panose="02020603050405020304" pitchFamily="18" charset="0"/>
              </a:rPr>
              <a:t>.  Boston, MA: Allyn &amp; Bacon Press.</a:t>
            </a:r>
          </a:p>
          <a:p>
            <a:pPr marL="0" indent="0">
              <a:lnSpc>
                <a:spcPct val="80000"/>
              </a:lnSpc>
              <a:buNone/>
            </a:pPr>
            <a:r>
              <a:rPr lang="en-US" altLang="en-US" sz="2300" dirty="0" smtClean="0">
                <a:cs typeface="Times New Roman" panose="02020603050405020304" pitchFamily="18" charset="0"/>
              </a:rPr>
              <a:t>	Allen, G.J., </a:t>
            </a:r>
            <a:r>
              <a:rPr lang="en-US" altLang="en-US" sz="2300" dirty="0" err="1" smtClean="0">
                <a:cs typeface="Times New Roman" panose="02020603050405020304" pitchFamily="18" charset="0"/>
              </a:rPr>
              <a:t>Szollos</a:t>
            </a:r>
            <a:r>
              <a:rPr lang="en-US" altLang="en-US" sz="2300" dirty="0" smtClean="0">
                <a:cs typeface="Times New Roman" panose="02020603050405020304" pitchFamily="18" charset="0"/>
              </a:rPr>
              <a:t>, S.J., &amp; Williams, B.E. (1986).  Doctoral students’ comparative evaluations of best and worst psychotherapy supervision.  </a:t>
            </a:r>
            <a:r>
              <a:rPr lang="en-US" altLang="en-US" sz="2300" i="1" dirty="0" smtClean="0">
                <a:cs typeface="Times New Roman" panose="02020603050405020304" pitchFamily="18" charset="0"/>
              </a:rPr>
              <a:t>Professional Psychology: Research and Practice,</a:t>
            </a:r>
            <a:r>
              <a:rPr lang="en-US" altLang="en-US" sz="2300" dirty="0" smtClean="0">
                <a:cs typeface="Times New Roman" panose="02020603050405020304" pitchFamily="18" charset="0"/>
              </a:rPr>
              <a:t> 17, 91-99.</a:t>
            </a:r>
          </a:p>
          <a:p>
            <a:pPr marL="0" indent="0">
              <a:lnSpc>
                <a:spcPct val="80000"/>
              </a:lnSpc>
              <a:buNone/>
            </a:pPr>
            <a:r>
              <a:rPr lang="en-US" altLang="en-US" sz="2300" dirty="0" smtClean="0">
                <a:cs typeface="Times New Roman" panose="02020603050405020304" pitchFamily="18" charset="0"/>
              </a:rPr>
              <a:t>	Allen, J. (1976). Peer group supervision in family therapy. </a:t>
            </a:r>
            <a:r>
              <a:rPr lang="en-US" altLang="en-US" sz="2300" i="1" dirty="0" smtClean="0">
                <a:cs typeface="Times New Roman" panose="02020603050405020304" pitchFamily="18" charset="0"/>
              </a:rPr>
              <a:t>Child Welfare</a:t>
            </a:r>
            <a:r>
              <a:rPr lang="en-US" altLang="en-US" sz="2300" dirty="0" smtClean="0">
                <a:cs typeface="Times New Roman" panose="02020603050405020304" pitchFamily="18" charset="0"/>
              </a:rPr>
              <a:t>, 55, 183-189.</a:t>
            </a:r>
          </a:p>
          <a:p>
            <a:pPr marL="0" indent="0">
              <a:lnSpc>
                <a:spcPct val="80000"/>
              </a:lnSpc>
              <a:buNone/>
            </a:pPr>
            <a:r>
              <a:rPr lang="en-US" altLang="en-US" sz="2300" dirty="0" smtClean="0">
                <a:cs typeface="Times New Roman" panose="02020603050405020304" pitchFamily="18" charset="0"/>
              </a:rPr>
              <a:t>	</a:t>
            </a:r>
            <a:r>
              <a:rPr lang="en-US" altLang="en-US" sz="2300" dirty="0" err="1" smtClean="0">
                <a:cs typeface="Times New Roman" panose="02020603050405020304" pitchFamily="18" charset="0"/>
              </a:rPr>
              <a:t>Altucher</a:t>
            </a:r>
            <a:r>
              <a:rPr lang="en-US" altLang="en-US" sz="2300" dirty="0" smtClean="0">
                <a:cs typeface="Times New Roman" panose="02020603050405020304" pitchFamily="18" charset="0"/>
              </a:rPr>
              <a:t>, N. (1967).  Constructive use of the supervisory relationship.  </a:t>
            </a:r>
            <a:r>
              <a:rPr lang="en-US" altLang="en-US" sz="2300" i="1" dirty="0" smtClean="0">
                <a:cs typeface="Times New Roman" panose="02020603050405020304" pitchFamily="18" charset="0"/>
              </a:rPr>
              <a:t>Journal of Counseling Psychology</a:t>
            </a:r>
            <a:r>
              <a:rPr lang="en-US" altLang="en-US" sz="2300" dirty="0" smtClean="0">
                <a:cs typeface="Times New Roman" panose="02020603050405020304" pitchFamily="18" charset="0"/>
              </a:rPr>
              <a:t>, 14, 165-170.</a:t>
            </a:r>
          </a:p>
          <a:p>
            <a:pPr marL="0" indent="0">
              <a:lnSpc>
                <a:spcPct val="80000"/>
              </a:lnSpc>
              <a:buNone/>
            </a:pPr>
            <a:r>
              <a:rPr lang="en-US" altLang="en-US" sz="2300" dirty="0" smtClean="0">
                <a:cs typeface="Times New Roman" panose="02020603050405020304" pitchFamily="18" charset="0"/>
              </a:rPr>
              <a:t>	Bauman, W.F. (1972).  Games counselor trainees play: dealing with trainees resistance.  </a:t>
            </a:r>
            <a:r>
              <a:rPr lang="en-US" altLang="en-US" sz="2300" i="1" dirty="0" smtClean="0">
                <a:cs typeface="Times New Roman" panose="02020603050405020304" pitchFamily="18" charset="0"/>
              </a:rPr>
              <a:t>Counselor Education and Supervision</a:t>
            </a:r>
            <a:r>
              <a:rPr lang="en-US" altLang="en-US" sz="2300" dirty="0" smtClean="0">
                <a:cs typeface="Times New Roman" panose="02020603050405020304" pitchFamily="18" charset="0"/>
              </a:rPr>
              <a:t>, 11, 251-256.</a:t>
            </a:r>
          </a:p>
          <a:p>
            <a:pPr marL="0" indent="0">
              <a:lnSpc>
                <a:spcPct val="80000"/>
              </a:lnSpc>
              <a:buNone/>
            </a:pPr>
            <a:r>
              <a:rPr lang="en-US" altLang="en-US" sz="2300" dirty="0" smtClean="0">
                <a:cs typeface="Times New Roman" panose="02020603050405020304" pitchFamily="18" charset="0"/>
              </a:rPr>
              <a:t>	</a:t>
            </a:r>
            <a:r>
              <a:rPr lang="en-US" sz="2300" dirty="0" err="1" smtClean="0"/>
              <a:t>Beddoe</a:t>
            </a:r>
            <a:r>
              <a:rPr lang="en-US" sz="2300" dirty="0" smtClean="0"/>
              <a:t>, L.  (June 2012).  External supervision in social work: Power, space, risk, and the search for safety.  </a:t>
            </a:r>
            <a:r>
              <a:rPr lang="en-US" sz="2300" i="1" dirty="0" smtClean="0"/>
              <a:t>Australian Social Work, 65(2),</a:t>
            </a:r>
            <a:r>
              <a:rPr lang="en-US" sz="2300" dirty="0" smtClean="0"/>
              <a:t> 197-213.</a:t>
            </a:r>
          </a:p>
          <a:p>
            <a:pPr marL="0" indent="0">
              <a:lnSpc>
                <a:spcPct val="80000"/>
              </a:lnSpc>
              <a:buNone/>
            </a:pPr>
            <a:r>
              <a:rPr lang="en-US" altLang="en-US" sz="2300" dirty="0" smtClean="0">
                <a:cs typeface="Times New Roman" panose="02020603050405020304" pitchFamily="18" charset="0"/>
              </a:rPr>
              <a:t>	</a:t>
            </a:r>
            <a:r>
              <a:rPr lang="en-US" altLang="en-US" sz="2300" dirty="0" err="1" smtClean="0">
                <a:cs typeface="Times New Roman" panose="02020603050405020304" pitchFamily="18" charset="0"/>
              </a:rPr>
              <a:t>Berger,N</a:t>
            </a:r>
            <a:r>
              <a:rPr lang="en-US" altLang="en-US" sz="2300" dirty="0" smtClean="0">
                <a:cs typeface="Times New Roman" panose="02020603050405020304" pitchFamily="18" charset="0"/>
              </a:rPr>
              <a:t>,&amp; </a:t>
            </a:r>
            <a:r>
              <a:rPr lang="en-US" altLang="en-US" sz="2300" dirty="0" err="1" smtClean="0">
                <a:cs typeface="Times New Roman" panose="02020603050405020304" pitchFamily="18" charset="0"/>
              </a:rPr>
              <a:t>Graff,L</a:t>
            </a:r>
            <a:r>
              <a:rPr lang="en-US" altLang="en-US" sz="2300" dirty="0" smtClean="0">
                <a:cs typeface="Times New Roman" panose="02020603050405020304" pitchFamily="18" charset="0"/>
              </a:rPr>
              <a:t>.  (1995).  Making good use of supervision.  In D.G. Martin &amp; A.D. Moore (Eds.) </a:t>
            </a:r>
            <a:r>
              <a:rPr lang="en-US" altLang="en-US" sz="2300" i="1" dirty="0" smtClean="0">
                <a:cs typeface="Times New Roman" panose="02020603050405020304" pitchFamily="18" charset="0"/>
              </a:rPr>
              <a:t>Basics of clinical practice: A guidebook for trainees in the helping profession</a:t>
            </a:r>
            <a:r>
              <a:rPr lang="en-US" altLang="en-US" sz="2300" dirty="0" smtClean="0">
                <a:cs typeface="Times New Roman" panose="02020603050405020304" pitchFamily="18" charset="0"/>
              </a:rPr>
              <a:t> (pp.408-432).  Prospect </a:t>
            </a:r>
            <a:r>
              <a:rPr lang="en-US" altLang="en-US" sz="2300" dirty="0" err="1" smtClean="0">
                <a:cs typeface="Times New Roman" panose="02020603050405020304" pitchFamily="18" charset="0"/>
              </a:rPr>
              <a:t>Heights,IL</a:t>
            </a:r>
            <a:r>
              <a:rPr lang="en-US" altLang="en-US" sz="2300" dirty="0" smtClean="0">
                <a:cs typeface="Times New Roman" panose="02020603050405020304" pitchFamily="18" charset="0"/>
              </a:rPr>
              <a:t>: Waveland Press.</a:t>
            </a:r>
          </a:p>
          <a:p>
            <a:pPr marL="0" indent="0">
              <a:lnSpc>
                <a:spcPct val="80000"/>
              </a:lnSpc>
              <a:buNone/>
            </a:pPr>
            <a:r>
              <a:rPr lang="en-US" altLang="en-US" sz="2300" dirty="0" smtClean="0">
                <a:cs typeface="Times New Roman" panose="02020603050405020304" pitchFamily="18" charset="0"/>
              </a:rPr>
              <a:t>	Bernard, J. &amp; Goodyear, R. (1992). </a:t>
            </a:r>
            <a:r>
              <a:rPr lang="en-US" altLang="en-US" sz="2300" u="sng" dirty="0" smtClean="0">
                <a:cs typeface="Times New Roman" panose="02020603050405020304" pitchFamily="18" charset="0"/>
              </a:rPr>
              <a:t>Fundamentals of clinical supervision</a:t>
            </a:r>
            <a:r>
              <a:rPr lang="en-US" altLang="en-US" sz="2300" dirty="0" smtClean="0">
                <a:cs typeface="Times New Roman" panose="02020603050405020304" pitchFamily="18" charset="0"/>
              </a:rPr>
              <a:t>.  Allyn &amp; Bacon: Boston, MA.</a:t>
            </a:r>
          </a:p>
          <a:p>
            <a:pPr marL="0" indent="0">
              <a:lnSpc>
                <a:spcPct val="80000"/>
              </a:lnSpc>
              <a:buNone/>
            </a:pPr>
            <a:r>
              <a:rPr lang="en-US" altLang="en-US" sz="2300" dirty="0" smtClean="0">
                <a:cs typeface="Times New Roman" panose="02020603050405020304" pitchFamily="18" charset="0"/>
              </a:rPr>
              <a:t>	</a:t>
            </a:r>
            <a:r>
              <a:rPr lang="en-US" altLang="en-US" sz="2300" dirty="0" err="1" smtClean="0">
                <a:cs typeface="Times New Roman" panose="02020603050405020304" pitchFamily="18" charset="0"/>
              </a:rPr>
              <a:t>Bernard,J.M</a:t>
            </a:r>
            <a:r>
              <a:rPr lang="en-US" altLang="en-US" sz="2300" dirty="0" smtClean="0">
                <a:cs typeface="Times New Roman" panose="02020603050405020304" pitchFamily="18" charset="0"/>
              </a:rPr>
              <a:t>.  (1994).  </a:t>
            </a:r>
            <a:r>
              <a:rPr lang="en-US" altLang="en-US" sz="2300" u="sng" dirty="0" smtClean="0">
                <a:cs typeface="Times New Roman" panose="02020603050405020304" pitchFamily="18" charset="0"/>
              </a:rPr>
              <a:t>Receiving and using supervision</a:t>
            </a:r>
            <a:r>
              <a:rPr lang="en-US" altLang="en-US" sz="2300" dirty="0" smtClean="0">
                <a:cs typeface="Times New Roman" panose="02020603050405020304" pitchFamily="18" charset="0"/>
              </a:rPr>
              <a:t>.  In </a:t>
            </a:r>
            <a:r>
              <a:rPr lang="en-US" altLang="en-US" sz="2300" dirty="0" err="1" smtClean="0">
                <a:cs typeface="Times New Roman" panose="02020603050405020304" pitchFamily="18" charset="0"/>
              </a:rPr>
              <a:t>H.Hackney</a:t>
            </a:r>
            <a:r>
              <a:rPr lang="en-US" altLang="en-US" sz="2300" dirty="0" smtClean="0">
                <a:cs typeface="Times New Roman" panose="02020603050405020304" pitchFamily="18" charset="0"/>
              </a:rPr>
              <a:t> &amp; S. Cormier (eds.).  </a:t>
            </a:r>
            <a:r>
              <a:rPr lang="en-US" altLang="en-US" sz="2300" i="1" dirty="0" smtClean="0">
                <a:cs typeface="Times New Roman" panose="02020603050405020304" pitchFamily="18" charset="0"/>
              </a:rPr>
              <a:t>Counseling strategies and preventions </a:t>
            </a:r>
            <a:r>
              <a:rPr lang="en-US" altLang="en-US" sz="2300" dirty="0" smtClean="0">
                <a:cs typeface="Times New Roman" panose="02020603050405020304" pitchFamily="18" charset="0"/>
              </a:rPr>
              <a:t>(pp.169-189).  Needham </a:t>
            </a:r>
            <a:r>
              <a:rPr lang="en-US" altLang="en-US" sz="2300" dirty="0" err="1" smtClean="0">
                <a:cs typeface="Times New Roman" panose="02020603050405020304" pitchFamily="18" charset="0"/>
              </a:rPr>
              <a:t>Heights,MA</a:t>
            </a:r>
            <a:r>
              <a:rPr lang="en-US" altLang="en-US" sz="2300" dirty="0" smtClean="0">
                <a:cs typeface="Times New Roman" panose="02020603050405020304" pitchFamily="18" charset="0"/>
              </a:rPr>
              <a:t>: Allyn &amp; Bacon</a:t>
            </a:r>
            <a:endParaRPr lang="en-US" sz="2300" dirty="0">
              <a:cs typeface="Times New Roman" panose="02020603050405020304" pitchFamily="18" charset="0"/>
            </a:endParaRPr>
          </a:p>
        </p:txBody>
      </p:sp>
    </p:spTree>
    <p:extLst>
      <p:ext uri="{BB962C8B-B14F-4D97-AF65-F5344CB8AC3E}">
        <p14:creationId xmlns:p14="http://schemas.microsoft.com/office/powerpoint/2010/main" val="1784144094"/>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Bibliography</a:t>
            </a:r>
          </a:p>
        </p:txBody>
      </p:sp>
      <p:sp>
        <p:nvSpPr>
          <p:cNvPr id="2" name="Content Placeholder 1"/>
          <p:cNvSpPr>
            <a:spLocks noGrp="1"/>
          </p:cNvSpPr>
          <p:nvPr>
            <p:ph idx="1"/>
          </p:nvPr>
        </p:nvSpPr>
        <p:spPr>
          <a:xfrm>
            <a:off x="609601" y="1905000"/>
            <a:ext cx="8077200" cy="4724399"/>
          </a:xfrm>
        </p:spPr>
        <p:txBody>
          <a:bodyPr>
            <a:normAutofit fontScale="55000" lnSpcReduction="20000"/>
          </a:bodyPr>
          <a:lstStyle/>
          <a:p>
            <a:pPr marL="0" indent="0">
              <a:buNone/>
            </a:pPr>
            <a:r>
              <a:rPr lang="en-US" dirty="0" smtClean="0"/>
              <a:t>                    Bernard</a:t>
            </a:r>
            <a:r>
              <a:rPr lang="en-US" dirty="0"/>
              <a:t>, J.M. (1979).  Supervisor training: A discrimination model.  </a:t>
            </a:r>
            <a:r>
              <a:rPr lang="en-US" i="1" dirty="0"/>
              <a:t>Counselor Education and Supervision, 19</a:t>
            </a:r>
            <a:r>
              <a:rPr lang="en-US" dirty="0"/>
              <a:t>, 60-68.</a:t>
            </a:r>
          </a:p>
          <a:p>
            <a:pPr marL="0" indent="0">
              <a:buNone/>
            </a:pPr>
            <a:r>
              <a:rPr lang="en-US" dirty="0"/>
              <a:t>	Bernard, J.M. (1997).  </a:t>
            </a:r>
            <a:r>
              <a:rPr lang="en-US" u="sng" dirty="0"/>
              <a:t>The discrimination model</a:t>
            </a:r>
            <a:r>
              <a:rPr lang="en-US" dirty="0"/>
              <a:t>.  In C.E. Watkins, Jr. (ed.) Handbook of psychotherapy supervision (pp.310-327).  </a:t>
            </a:r>
            <a:r>
              <a:rPr lang="en-US" dirty="0" err="1"/>
              <a:t>NewYork</a:t>
            </a:r>
            <a:r>
              <a:rPr lang="en-US" dirty="0"/>
              <a:t>: Wiley.</a:t>
            </a:r>
          </a:p>
          <a:p>
            <a:pPr marL="0" indent="0">
              <a:buNone/>
            </a:pPr>
            <a:r>
              <a:rPr lang="en-US" dirty="0"/>
              <a:t>	Bernard, J.M. &amp; </a:t>
            </a:r>
            <a:r>
              <a:rPr lang="en-US" dirty="0" err="1"/>
              <a:t>Goodyear,R.K</a:t>
            </a:r>
            <a:r>
              <a:rPr lang="en-US" dirty="0"/>
              <a:t>. (2004).  </a:t>
            </a:r>
            <a:r>
              <a:rPr lang="en-US" u="sng" dirty="0"/>
              <a:t>Fundamentals of clinical supervision </a:t>
            </a:r>
            <a:r>
              <a:rPr lang="en-US" dirty="0"/>
              <a:t>(3rd ed..  Needham Heights, MA: Allyn &amp; Bacon.</a:t>
            </a:r>
          </a:p>
          <a:p>
            <a:pPr marL="0" indent="0">
              <a:buNone/>
            </a:pPr>
            <a:r>
              <a:rPr lang="en-US" dirty="0"/>
              <a:t>	</a:t>
            </a:r>
            <a:r>
              <a:rPr lang="en-US" dirty="0" err="1"/>
              <a:t>Bierig</a:t>
            </a:r>
            <a:r>
              <a:rPr lang="en-US" dirty="0"/>
              <a:t>, J. R.  (1983).  Whatever happened to professional self regulation? </a:t>
            </a:r>
            <a:r>
              <a:rPr lang="en-US" i="1" dirty="0"/>
              <a:t>American Bar Association </a:t>
            </a:r>
            <a:r>
              <a:rPr lang="en-US" i="1" dirty="0" smtClean="0"/>
              <a:t>Journal</a:t>
            </a:r>
            <a:r>
              <a:rPr lang="en-US" dirty="0" smtClean="0"/>
              <a:t>, </a:t>
            </a:r>
            <a:r>
              <a:rPr lang="en-US" dirty="0"/>
              <a:t>616-619</a:t>
            </a:r>
            <a:r>
              <a:rPr lang="en-US" dirty="0" smtClean="0"/>
              <a:t>.</a:t>
            </a:r>
          </a:p>
          <a:p>
            <a:pPr marL="0" indent="0">
              <a:buNone/>
            </a:pPr>
            <a:r>
              <a:rPr lang="en-US" dirty="0" smtClean="0"/>
              <a:t>	Borders, L.D.(2014). Best practices in clinical supervision: Another step in delineating effective supervision practice.  </a:t>
            </a:r>
            <a:r>
              <a:rPr lang="en-US" i="1" dirty="0" smtClean="0"/>
              <a:t>American Journal of Psychotherapy, 68(2),</a:t>
            </a:r>
            <a:r>
              <a:rPr lang="en-US" dirty="0" smtClean="0"/>
              <a:t>151-162.</a:t>
            </a:r>
            <a:endParaRPr lang="en-US" dirty="0"/>
          </a:p>
          <a:p>
            <a:pPr marL="0" indent="0">
              <a:buNone/>
            </a:pPr>
            <a:r>
              <a:rPr lang="en-US" dirty="0"/>
              <a:t>	Borders, L. D. (1989c, August).  Learning to think like a supervisor.  Paper presented at the annual meeting of the American Psychological Association, New Orleans.</a:t>
            </a:r>
          </a:p>
          <a:p>
            <a:pPr marL="0" indent="0">
              <a:buNone/>
            </a:pPr>
            <a:r>
              <a:rPr lang="en-US" dirty="0"/>
              <a:t>	Borders, L. D. (1989e).  R</a:t>
            </a:r>
            <a:r>
              <a:rPr lang="en-US" dirty="0" smtClean="0"/>
              <a:t>eview </a:t>
            </a:r>
            <a:r>
              <a:rPr lang="en-US" dirty="0"/>
              <a:t>of Supervising counselors and therapists: A developmental approach].  </a:t>
            </a:r>
            <a:r>
              <a:rPr lang="en-US" i="1" dirty="0"/>
              <a:t>The Clinical Supervisor, 7</a:t>
            </a:r>
            <a:r>
              <a:rPr lang="en-US" dirty="0"/>
              <a:t>, 161-166.</a:t>
            </a:r>
          </a:p>
          <a:p>
            <a:pPr marL="0" indent="0">
              <a:buNone/>
            </a:pPr>
            <a:r>
              <a:rPr lang="en-US" dirty="0"/>
              <a:t>	Borders, L. D., Fong, M. L. &amp; </a:t>
            </a:r>
            <a:r>
              <a:rPr lang="en-US" dirty="0" err="1"/>
              <a:t>Neimeyer</a:t>
            </a:r>
            <a:r>
              <a:rPr lang="en-US" dirty="0"/>
              <a:t>, G. J.  (1986).  Counseling students’ level of ego development and perceptions of clients.  </a:t>
            </a:r>
            <a:r>
              <a:rPr lang="en-US" i="1" dirty="0"/>
              <a:t>Counselor Education and Supervision, 26</a:t>
            </a:r>
            <a:r>
              <a:rPr lang="en-US" dirty="0"/>
              <a:t>, 36-49.</a:t>
            </a:r>
          </a:p>
          <a:p>
            <a:pPr marL="0" indent="0">
              <a:buNone/>
            </a:pPr>
            <a:r>
              <a:rPr lang="en-US" dirty="0"/>
              <a:t>	Borders, L. D. &amp; </a:t>
            </a:r>
            <a:r>
              <a:rPr lang="en-US" dirty="0" err="1"/>
              <a:t>Leddick</a:t>
            </a:r>
            <a:r>
              <a:rPr lang="en-US" dirty="0"/>
              <a:t>, G. R. (1987).  </a:t>
            </a:r>
            <a:r>
              <a:rPr lang="en-US" u="sng" dirty="0"/>
              <a:t>Handbook of counseling supervision</a:t>
            </a:r>
            <a:r>
              <a:rPr lang="en-US" dirty="0"/>
              <a:t>.  Alexandria, VA: Association for Counselor Education and Supervision</a:t>
            </a:r>
          </a:p>
          <a:p>
            <a:endParaRPr lang="en-US" dirty="0"/>
          </a:p>
        </p:txBody>
      </p:sp>
    </p:spTree>
    <p:extLst>
      <p:ext uri="{BB962C8B-B14F-4D97-AF65-F5344CB8AC3E}">
        <p14:creationId xmlns:p14="http://schemas.microsoft.com/office/powerpoint/2010/main" val="205789985"/>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Bibliography</a:t>
            </a:r>
          </a:p>
        </p:txBody>
      </p:sp>
      <p:sp>
        <p:nvSpPr>
          <p:cNvPr id="2" name="Content Placeholder 1"/>
          <p:cNvSpPr>
            <a:spLocks noGrp="1"/>
          </p:cNvSpPr>
          <p:nvPr>
            <p:ph idx="1"/>
          </p:nvPr>
        </p:nvSpPr>
        <p:spPr>
          <a:xfrm>
            <a:off x="533401" y="1752600"/>
            <a:ext cx="8153400" cy="5105399"/>
          </a:xfrm>
        </p:spPr>
        <p:txBody>
          <a:bodyPr>
            <a:normAutofit fontScale="32500" lnSpcReduction="20000"/>
          </a:bodyPr>
          <a:lstStyle/>
          <a:p>
            <a:pPr marL="0" indent="0">
              <a:buNone/>
            </a:pPr>
            <a:r>
              <a:rPr lang="en-US" dirty="0" smtClean="0"/>
              <a:t>	</a:t>
            </a:r>
            <a:r>
              <a:rPr lang="en-US" sz="4000" dirty="0"/>
              <a:t>Borders, L. D. (2017).  Best  practices in clinical supervision: Another step in delineating effective supervision practice.  </a:t>
            </a:r>
            <a:r>
              <a:rPr lang="en-US" sz="4000" i="1" dirty="0"/>
              <a:t>American Journal of Psychotherapy, 68(2),</a:t>
            </a:r>
            <a:r>
              <a:rPr lang="en-US" sz="4000" dirty="0"/>
              <a:t> 151-162.</a:t>
            </a:r>
          </a:p>
          <a:p>
            <a:pPr marL="0" indent="0">
              <a:buNone/>
            </a:pPr>
            <a:r>
              <a:rPr lang="en-US" sz="4000" dirty="0" smtClean="0"/>
              <a:t>	</a:t>
            </a:r>
            <a:r>
              <a:rPr lang="en-US" sz="4000" dirty="0" err="1" smtClean="0"/>
              <a:t>Bornsheuer</a:t>
            </a:r>
            <a:r>
              <a:rPr lang="en-US" sz="4000" dirty="0" smtClean="0"/>
              <a:t>-Boswell, J., </a:t>
            </a:r>
            <a:r>
              <a:rPr lang="en-US" sz="4000" dirty="0" err="1" smtClean="0"/>
              <a:t>Polonyi</a:t>
            </a:r>
            <a:r>
              <a:rPr lang="en-US" sz="4000" dirty="0" smtClean="0"/>
              <a:t>, M.M., &amp; Watts, R.E.  (2013).  Integrating Adlerian and integrated developmental model approaches to supervision of counseling trainees.  </a:t>
            </a:r>
            <a:r>
              <a:rPr lang="en-US" sz="4000" i="1" dirty="0" smtClean="0"/>
              <a:t>The Journal of Individual Psychology, 69(4)</a:t>
            </a:r>
            <a:r>
              <a:rPr lang="en-US" sz="4000" dirty="0" smtClean="0"/>
              <a:t>, 328-343.                      </a:t>
            </a:r>
          </a:p>
          <a:p>
            <a:pPr marL="0" indent="0">
              <a:buNone/>
            </a:pPr>
            <a:r>
              <a:rPr lang="en-US" sz="4000" dirty="0" smtClean="0"/>
              <a:t>	</a:t>
            </a:r>
            <a:r>
              <a:rPr lang="en-US" sz="4000" dirty="0" err="1" smtClean="0"/>
              <a:t>Bubenzer</a:t>
            </a:r>
            <a:r>
              <a:rPr lang="en-US" sz="4000" dirty="0"/>
              <a:t>, D.L., </a:t>
            </a:r>
            <a:r>
              <a:rPr lang="en-US" sz="4000" dirty="0" err="1"/>
              <a:t>Mahrle</a:t>
            </a:r>
            <a:r>
              <a:rPr lang="en-US" sz="4000" dirty="0"/>
              <a:t>, C. &amp; West, J.D. (1987).  Live counselor supervision: Trainee </a:t>
            </a:r>
            <a:r>
              <a:rPr lang="en-US" sz="4000" dirty="0" err="1"/>
              <a:t>acculturatuon</a:t>
            </a:r>
            <a:r>
              <a:rPr lang="en-US" sz="4000" dirty="0"/>
              <a:t> and supervisor interventions.  Paper presented at the annual convention of the American Association for Counseling and Development, New Orleans.</a:t>
            </a:r>
          </a:p>
          <a:p>
            <a:pPr marL="0" indent="0">
              <a:buNone/>
            </a:pPr>
            <a:r>
              <a:rPr lang="en-US" sz="4000" dirty="0"/>
              <a:t>	</a:t>
            </a:r>
            <a:r>
              <a:rPr lang="en-US" sz="4000" dirty="0" err="1"/>
              <a:t>Cabaniss</a:t>
            </a:r>
            <a:r>
              <a:rPr lang="en-US" sz="4000" dirty="0"/>
              <a:t>, D., L., Arbuckle, M.R., &amp; </a:t>
            </a:r>
            <a:r>
              <a:rPr lang="en-US" sz="4000" dirty="0" err="1"/>
              <a:t>Moga</a:t>
            </a:r>
            <a:r>
              <a:rPr lang="en-US" sz="4000" dirty="0"/>
              <a:t>, D., G.  (2014). American Journal of Psychotherapy, 68(2), 163-175.</a:t>
            </a:r>
          </a:p>
          <a:p>
            <a:pPr marL="0" indent="0">
              <a:buNone/>
            </a:pPr>
            <a:r>
              <a:rPr lang="en-US" sz="4000" dirty="0" smtClean="0"/>
              <a:t>	</a:t>
            </a:r>
            <a:r>
              <a:rPr lang="en-US" sz="4000" dirty="0" err="1"/>
              <a:t>Caras</a:t>
            </a:r>
            <a:r>
              <a:rPr lang="en-US" sz="4000" dirty="0"/>
              <a:t>, A., &amp; </a:t>
            </a:r>
            <a:r>
              <a:rPr lang="en-US" sz="4000" dirty="0" err="1"/>
              <a:t>Sandu</a:t>
            </a:r>
            <a:r>
              <a:rPr lang="en-US" sz="4000" dirty="0"/>
              <a:t>, A.  (2014).  The role of supervision on professional development of social work specialists.  </a:t>
            </a:r>
            <a:r>
              <a:rPr lang="en-US" sz="4000" i="1" dirty="0"/>
              <a:t>Journal of Social Work Practice, 28(1)</a:t>
            </a:r>
            <a:r>
              <a:rPr lang="en-US" sz="4000" dirty="0"/>
              <a:t>, 75-94.</a:t>
            </a:r>
          </a:p>
          <a:p>
            <a:pPr marL="0" indent="0">
              <a:buNone/>
            </a:pPr>
            <a:r>
              <a:rPr lang="en-US" sz="4000" dirty="0" smtClean="0"/>
              <a:t>	</a:t>
            </a:r>
            <a:r>
              <a:rPr lang="en-US" sz="4000" dirty="0" err="1" smtClean="0"/>
              <a:t>Carns</a:t>
            </a:r>
            <a:r>
              <a:rPr lang="en-US" sz="4000" dirty="0"/>
              <a:t>, M.R. &amp; </a:t>
            </a:r>
            <a:r>
              <a:rPr lang="en-US" sz="4000" dirty="0" err="1"/>
              <a:t>Carns</a:t>
            </a:r>
            <a:r>
              <a:rPr lang="en-US" sz="4000" dirty="0"/>
              <a:t>, A.W.  (1994).  The use of the Adlerian life-style and the four goals of misbehavior in supervision.  Individual psychology: </a:t>
            </a:r>
            <a:r>
              <a:rPr lang="en-US" sz="4000" i="1" dirty="0"/>
              <a:t>Journal of Adlerian Theory, Research, and Practice, 50</a:t>
            </a:r>
            <a:r>
              <a:rPr lang="en-US" sz="4000" dirty="0"/>
              <a:t>, 341-348.</a:t>
            </a:r>
          </a:p>
          <a:p>
            <a:pPr marL="0" indent="0">
              <a:buNone/>
            </a:pPr>
            <a:r>
              <a:rPr lang="en-US" sz="4000" dirty="0"/>
              <a:t>	Cohen, M., Gross, S, &amp; Turner, M.  (1976).  A note on a developmental model for training family therapists through group supervision</a:t>
            </a:r>
            <a:r>
              <a:rPr lang="en-US" sz="4000" i="1" dirty="0"/>
              <a:t>.  Journal of Marital and Family Counseling, 2</a:t>
            </a:r>
            <a:r>
              <a:rPr lang="en-US" sz="4000" dirty="0"/>
              <a:t>, 48-56.</a:t>
            </a:r>
          </a:p>
          <a:p>
            <a:pPr marL="0" indent="0">
              <a:buNone/>
            </a:pPr>
            <a:r>
              <a:rPr lang="en-US" sz="4000" dirty="0"/>
              <a:t>	Conn, S.R., Roberts, R.L., &amp; Powell, B.M.  (2009).  Attitudes and satisfaction with a hybrid model of counseling supervision</a:t>
            </a:r>
            <a:r>
              <a:rPr lang="en-US" sz="3700" i="1" dirty="0"/>
              <a:t>.  Educational Technology &amp; Society, 12(2), </a:t>
            </a:r>
            <a:r>
              <a:rPr lang="en-US" sz="3700" dirty="0"/>
              <a:t>298-306</a:t>
            </a:r>
            <a:r>
              <a:rPr lang="en-US" sz="3700" dirty="0" smtClean="0"/>
              <a:t>.</a:t>
            </a:r>
          </a:p>
        </p:txBody>
      </p:sp>
    </p:spTree>
    <p:extLst>
      <p:ext uri="{BB962C8B-B14F-4D97-AF65-F5344CB8AC3E}">
        <p14:creationId xmlns:p14="http://schemas.microsoft.com/office/powerpoint/2010/main" val="427628288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Bibliography</a:t>
            </a:r>
          </a:p>
        </p:txBody>
      </p:sp>
      <p:sp>
        <p:nvSpPr>
          <p:cNvPr id="2" name="Content Placeholder 1"/>
          <p:cNvSpPr>
            <a:spLocks noGrp="1"/>
          </p:cNvSpPr>
          <p:nvPr>
            <p:ph idx="1"/>
          </p:nvPr>
        </p:nvSpPr>
        <p:spPr/>
        <p:txBody>
          <a:bodyPr>
            <a:normAutofit fontScale="85000" lnSpcReduction="20000"/>
          </a:bodyPr>
          <a:lstStyle/>
          <a:p>
            <a:pPr marL="0" indent="0">
              <a:buNone/>
            </a:pPr>
            <a:r>
              <a:rPr lang="en-US" dirty="0" smtClean="0"/>
              <a:t>	</a:t>
            </a:r>
            <a:r>
              <a:rPr lang="en-US" dirty="0" err="1" smtClean="0"/>
              <a:t>Copello</a:t>
            </a:r>
            <a:r>
              <a:rPr lang="en-US" dirty="0"/>
              <a:t>, A., Templeton, L., </a:t>
            </a:r>
            <a:r>
              <a:rPr lang="en-US" dirty="0" err="1"/>
              <a:t>Orford</a:t>
            </a:r>
            <a:r>
              <a:rPr lang="en-US" dirty="0"/>
              <a:t>, J., &amp; </a:t>
            </a:r>
            <a:r>
              <a:rPr lang="en-US" dirty="0" err="1"/>
              <a:t>Velleman</a:t>
            </a:r>
            <a:r>
              <a:rPr lang="en-US" dirty="0"/>
              <a:t>, R.  (2010).  The five-step method: Principles and practice. </a:t>
            </a:r>
            <a:r>
              <a:rPr lang="en-US" i="1" dirty="0"/>
              <a:t>Drugs, education, prevention, and policy, 17(S1), </a:t>
            </a:r>
            <a:r>
              <a:rPr lang="en-US" dirty="0"/>
              <a:t>86-99.</a:t>
            </a:r>
          </a:p>
          <a:p>
            <a:pPr marL="0" indent="0">
              <a:buNone/>
            </a:pPr>
            <a:r>
              <a:rPr lang="en-US" dirty="0"/>
              <a:t>              </a:t>
            </a:r>
            <a:r>
              <a:rPr lang="en-US" dirty="0" smtClean="0"/>
              <a:t>Corey</a:t>
            </a:r>
            <a:r>
              <a:rPr lang="en-US" dirty="0"/>
              <a:t>, G. (1986). </a:t>
            </a:r>
            <a:r>
              <a:rPr lang="en-US" u="sng" dirty="0"/>
              <a:t>Theory and practice of counseling and psychotherapy </a:t>
            </a:r>
            <a:r>
              <a:rPr lang="en-US" dirty="0"/>
              <a:t>(3rd ed.). Monterey, CA: Brooks/Cole.</a:t>
            </a:r>
          </a:p>
          <a:p>
            <a:pPr marL="0" indent="0">
              <a:buNone/>
            </a:pPr>
            <a:r>
              <a:rPr lang="en-US" dirty="0"/>
              <a:t>	Corey, G. , Corey, M.S., &amp; </a:t>
            </a:r>
            <a:r>
              <a:rPr lang="en-US" dirty="0" err="1"/>
              <a:t>Callanan</a:t>
            </a:r>
            <a:r>
              <a:rPr lang="en-US" dirty="0"/>
              <a:t>, P. (1988).  </a:t>
            </a:r>
            <a:r>
              <a:rPr lang="en-US" u="sng" dirty="0"/>
              <a:t>Issues and ethics in the helping professions</a:t>
            </a:r>
            <a:r>
              <a:rPr lang="en-US" dirty="0"/>
              <a:t> (3rd ed.). Monterey, CA: Brooks/Cole.</a:t>
            </a:r>
          </a:p>
          <a:p>
            <a:pPr marL="0" indent="0">
              <a:buNone/>
            </a:pPr>
            <a:r>
              <a:rPr lang="en-US" dirty="0"/>
              <a:t>	Cormier, L.S., &amp; Bernard J. M. (1982).  Ethical and legal responsibilities of clinical supervisors.  </a:t>
            </a:r>
            <a:r>
              <a:rPr lang="en-US" i="1" dirty="0"/>
              <a:t>Personnel and Guidance Journal, 60</a:t>
            </a:r>
            <a:r>
              <a:rPr lang="en-US" dirty="0"/>
              <a:t>, 486-49</a:t>
            </a:r>
          </a:p>
          <a:p>
            <a:endParaRPr lang="en-US" dirty="0"/>
          </a:p>
        </p:txBody>
      </p:sp>
    </p:spTree>
    <p:extLst>
      <p:ext uri="{BB962C8B-B14F-4D97-AF65-F5344CB8AC3E}">
        <p14:creationId xmlns:p14="http://schemas.microsoft.com/office/powerpoint/2010/main" val="3766974027"/>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00654"/>
            <a:ext cx="7429499" cy="1478570"/>
          </a:xfrm>
        </p:spPr>
        <p:txBody>
          <a:bodyPr/>
          <a:lstStyle/>
          <a:p>
            <a:pPr algn="ctr"/>
            <a:r>
              <a:rPr lang="en-US" dirty="0"/>
              <a:t>Bibliography</a:t>
            </a:r>
          </a:p>
        </p:txBody>
      </p:sp>
      <p:sp>
        <p:nvSpPr>
          <p:cNvPr id="2" name="Content Placeholder 1"/>
          <p:cNvSpPr>
            <a:spLocks noGrp="1"/>
          </p:cNvSpPr>
          <p:nvPr>
            <p:ph idx="1"/>
          </p:nvPr>
        </p:nvSpPr>
        <p:spPr>
          <a:xfrm>
            <a:off x="533401" y="1752600"/>
            <a:ext cx="8153400" cy="5105399"/>
          </a:xfrm>
        </p:spPr>
        <p:txBody>
          <a:bodyPr>
            <a:normAutofit fontScale="62500" lnSpcReduction="20000"/>
          </a:bodyPr>
          <a:lstStyle/>
          <a:p>
            <a:pPr marL="0" indent="0">
              <a:buNone/>
            </a:pPr>
            <a:r>
              <a:rPr lang="en-US" dirty="0" smtClean="0"/>
              <a:t>                      Council </a:t>
            </a:r>
            <a:r>
              <a:rPr lang="en-US" dirty="0"/>
              <a:t>for Accreditation of Counseling and Related Educational Programs.  (1994).  Accreditation standards and procedure manual.  Alexandria, VA: Author.</a:t>
            </a:r>
          </a:p>
          <a:p>
            <a:pPr marL="0" indent="0">
              <a:buNone/>
            </a:pPr>
            <a:r>
              <a:rPr lang="en-US" dirty="0"/>
              <a:t>	 </a:t>
            </a:r>
            <a:r>
              <a:rPr lang="en-US" dirty="0" err="1"/>
              <a:t>Dogloff</a:t>
            </a:r>
            <a:r>
              <a:rPr lang="en-US" dirty="0"/>
              <a:t>, R. (2005).  </a:t>
            </a:r>
            <a:r>
              <a:rPr lang="en-US" i="1" dirty="0"/>
              <a:t>An introduction to supervisory practice in human services</a:t>
            </a:r>
            <a:r>
              <a:rPr lang="en-US" dirty="0"/>
              <a:t>.  Allyn and Bacon: Boston, MA.</a:t>
            </a:r>
          </a:p>
          <a:p>
            <a:pPr marL="0" indent="0">
              <a:buNone/>
            </a:pPr>
            <a:r>
              <a:rPr lang="en-US" dirty="0" smtClean="0"/>
              <a:t>	</a:t>
            </a:r>
            <a:r>
              <a:rPr lang="en-US" dirty="0" err="1" smtClean="0"/>
              <a:t>Dollarhide,C.T</a:t>
            </a:r>
            <a:r>
              <a:rPr lang="en-US" dirty="0"/>
              <a:t>., &amp; </a:t>
            </a:r>
            <a:r>
              <a:rPr lang="en-US" dirty="0" err="1"/>
              <a:t>Nelson,M.D</a:t>
            </a:r>
            <a:r>
              <a:rPr lang="en-US" dirty="0"/>
              <a:t>. (2000).  Adlerian supervision: A proposed model.  </a:t>
            </a:r>
            <a:r>
              <a:rPr lang="en-US" i="1" dirty="0"/>
              <a:t>The Canadian Journal of </a:t>
            </a:r>
            <a:r>
              <a:rPr lang="en-US" i="1" dirty="0" err="1"/>
              <a:t>Aderian</a:t>
            </a:r>
            <a:r>
              <a:rPr lang="en-US" i="1" dirty="0"/>
              <a:t> Psychology, 30</a:t>
            </a:r>
            <a:r>
              <a:rPr lang="en-US" dirty="0"/>
              <a:t>, 35-46.</a:t>
            </a:r>
          </a:p>
          <a:p>
            <a:pPr marL="0" indent="0">
              <a:buNone/>
            </a:pPr>
            <a:r>
              <a:rPr lang="en-US" dirty="0"/>
              <a:t>	</a:t>
            </a:r>
            <a:r>
              <a:rPr lang="en-US" dirty="0" err="1"/>
              <a:t>Drapela</a:t>
            </a:r>
            <a:r>
              <a:rPr lang="en-US" dirty="0"/>
              <a:t>, V.J. &amp; </a:t>
            </a:r>
            <a:r>
              <a:rPr lang="en-US" dirty="0" err="1"/>
              <a:t>Drapela</a:t>
            </a:r>
            <a:r>
              <a:rPr lang="en-US" dirty="0"/>
              <a:t>, G.B.  (1986).  The role of the counselor in intern supervision.  </a:t>
            </a:r>
            <a:r>
              <a:rPr lang="en-US" i="1" dirty="0"/>
              <a:t>School Counselor, 34</a:t>
            </a:r>
            <a:r>
              <a:rPr lang="en-US" dirty="0"/>
              <a:t>, 92-99</a:t>
            </a:r>
            <a:r>
              <a:rPr lang="en-US" dirty="0" smtClean="0"/>
              <a:t>.</a:t>
            </a:r>
          </a:p>
          <a:p>
            <a:pPr marL="0" indent="0">
              <a:buNone/>
            </a:pPr>
            <a:r>
              <a:rPr lang="en-US" dirty="0"/>
              <a:t>	</a:t>
            </a:r>
            <a:r>
              <a:rPr lang="en-US" dirty="0" err="1"/>
              <a:t>Dupre</a:t>
            </a:r>
            <a:r>
              <a:rPr lang="en-US" dirty="0"/>
              <a:t>, M., </a:t>
            </a:r>
            <a:r>
              <a:rPr lang="en-US" dirty="0" err="1"/>
              <a:t>Echterling</a:t>
            </a:r>
            <a:r>
              <a:rPr lang="en-US" dirty="0"/>
              <a:t>, L. G., </a:t>
            </a:r>
            <a:r>
              <a:rPr lang="en-US" dirty="0" err="1"/>
              <a:t>Meixner</a:t>
            </a:r>
            <a:r>
              <a:rPr lang="en-US" dirty="0"/>
              <a:t>, C., Anderson, R., &amp; </a:t>
            </a:r>
            <a:r>
              <a:rPr lang="en-US" dirty="0" err="1"/>
              <a:t>Keilty</a:t>
            </a:r>
            <a:r>
              <a:rPr lang="en-US" dirty="0"/>
              <a:t>, M.  (June 2014).  Supervision experiences of professional counselors providing crisis counseling.  </a:t>
            </a:r>
            <a:r>
              <a:rPr lang="en-US" i="1" dirty="0"/>
              <a:t>Counselor Education and Supervision, 53,</a:t>
            </a:r>
            <a:r>
              <a:rPr lang="en-US" dirty="0"/>
              <a:t> 82-96.</a:t>
            </a:r>
          </a:p>
          <a:p>
            <a:pPr marL="0" indent="0">
              <a:buNone/>
            </a:pPr>
            <a:r>
              <a:rPr lang="en-US" dirty="0" smtClean="0"/>
              <a:t>	</a:t>
            </a:r>
            <a:r>
              <a:rPr lang="en-US" dirty="0" err="1" smtClean="0"/>
              <a:t>Gass</a:t>
            </a:r>
            <a:r>
              <a:rPr lang="en-US" dirty="0" smtClean="0"/>
              <a:t>, M.A. &amp; Gillis, H.L.  (2010).  Clinical supervision in adventure therapy: Enhancing the field through an active experiential model.  </a:t>
            </a:r>
            <a:r>
              <a:rPr lang="en-US" i="1" dirty="0" smtClean="0"/>
              <a:t>Journal of Experiential Education, 33(1)</a:t>
            </a:r>
            <a:r>
              <a:rPr lang="en-US" dirty="0" smtClean="0"/>
              <a:t>, 72-89.</a:t>
            </a:r>
            <a:endParaRPr lang="en-US" dirty="0"/>
          </a:p>
          <a:p>
            <a:pPr marL="0" indent="0">
              <a:buNone/>
            </a:pPr>
            <a:r>
              <a:rPr lang="en-US" dirty="0"/>
              <a:t>	</a:t>
            </a:r>
            <a:r>
              <a:rPr lang="en-US" dirty="0" err="1"/>
              <a:t>Getzel</a:t>
            </a:r>
            <a:r>
              <a:rPr lang="en-US" dirty="0"/>
              <a:t>, G. S. &amp; Salmon, R. (1985). Group supervision: An organizational approach.  </a:t>
            </a:r>
            <a:r>
              <a:rPr lang="en-US" i="1" dirty="0"/>
              <a:t>The Clinical Supervisor, 3</a:t>
            </a:r>
            <a:r>
              <a:rPr lang="en-US" dirty="0"/>
              <a:t>, 27-43.</a:t>
            </a:r>
          </a:p>
          <a:p>
            <a:pPr marL="0" indent="0">
              <a:buNone/>
            </a:pPr>
            <a:r>
              <a:rPr lang="en-US" dirty="0"/>
              <a:t>	Goldberg, D.A.  (1985).  Process notes, audio, and video tape: Modes of presentation in psychotherapy training.  </a:t>
            </a:r>
            <a:r>
              <a:rPr lang="en-US" i="1" dirty="0"/>
              <a:t>The Clinical Supervisor, 3</a:t>
            </a:r>
            <a:r>
              <a:rPr lang="en-US" dirty="0"/>
              <a:t>, </a:t>
            </a:r>
            <a:r>
              <a:rPr lang="en-US" dirty="0" smtClean="0"/>
              <a:t>3-13</a:t>
            </a:r>
            <a:endParaRPr lang="en-US" dirty="0"/>
          </a:p>
        </p:txBody>
      </p:sp>
    </p:spTree>
    <p:extLst>
      <p:ext uri="{BB962C8B-B14F-4D97-AF65-F5344CB8AC3E}">
        <p14:creationId xmlns:p14="http://schemas.microsoft.com/office/powerpoint/2010/main" val="785812796"/>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Bibliography </a:t>
            </a:r>
            <a:endParaRPr lang="en-US" dirty="0"/>
          </a:p>
        </p:txBody>
      </p:sp>
      <p:sp>
        <p:nvSpPr>
          <p:cNvPr id="2" name="Content Placeholder 1"/>
          <p:cNvSpPr>
            <a:spLocks noGrp="1"/>
          </p:cNvSpPr>
          <p:nvPr>
            <p:ph idx="1"/>
          </p:nvPr>
        </p:nvSpPr>
        <p:spPr/>
        <p:txBody>
          <a:bodyPr>
            <a:normAutofit fontScale="85000" lnSpcReduction="20000"/>
          </a:bodyPr>
          <a:lstStyle/>
          <a:p>
            <a:pPr marL="0" indent="0">
              <a:buNone/>
            </a:pPr>
            <a:r>
              <a:rPr lang="en-US" dirty="0" smtClean="0"/>
              <a:t>	Goodyear</a:t>
            </a:r>
            <a:r>
              <a:rPr lang="en-US" dirty="0"/>
              <a:t>, R.K. &amp; </a:t>
            </a:r>
            <a:r>
              <a:rPr lang="en-US" dirty="0" err="1"/>
              <a:t>Sinnett</a:t>
            </a:r>
            <a:r>
              <a:rPr lang="en-US" dirty="0"/>
              <a:t>, E. R. (1984).  Current and emerging ethical issues for counseling psychologists.  </a:t>
            </a:r>
            <a:r>
              <a:rPr lang="en-US" u="sng" dirty="0"/>
              <a:t>The Counseling Psychologist, 12 (3), </a:t>
            </a:r>
            <a:r>
              <a:rPr lang="en-US" dirty="0"/>
              <a:t>87-98.</a:t>
            </a:r>
          </a:p>
          <a:p>
            <a:pPr marL="0" indent="0">
              <a:buNone/>
            </a:pPr>
            <a:r>
              <a:rPr lang="en-US" dirty="0"/>
              <a:t>	Green, S.L. &amp; Hansen, J.C. (1986).  Ethical dilemmas in family therapy.  </a:t>
            </a:r>
            <a:r>
              <a:rPr lang="en-US" i="1" dirty="0"/>
              <a:t>Journal of Marital and Family Therapy, 12</a:t>
            </a:r>
            <a:r>
              <a:rPr lang="en-US" dirty="0"/>
              <a:t>, 225-230.</a:t>
            </a:r>
          </a:p>
          <a:p>
            <a:pPr marL="0" indent="0">
              <a:buNone/>
            </a:pPr>
            <a:r>
              <a:rPr lang="en-US" dirty="0"/>
              <a:t>	Green, S.L. &amp; Hansen, J.C. (1989).  Ethical dilemmas in family therapy.  </a:t>
            </a:r>
            <a:r>
              <a:rPr lang="en-US" i="1" dirty="0"/>
              <a:t>Journal of Marital and Family Therapy, 15</a:t>
            </a:r>
            <a:r>
              <a:rPr lang="en-US" dirty="0"/>
              <a:t>, 149-158.</a:t>
            </a:r>
          </a:p>
          <a:p>
            <a:pPr marL="0" indent="0">
              <a:buNone/>
            </a:pPr>
            <a:r>
              <a:rPr lang="en-US" dirty="0"/>
              <a:t>	Haas, L.J., Malouf, J.L., &amp; </a:t>
            </a:r>
            <a:r>
              <a:rPr lang="en-US" dirty="0" err="1"/>
              <a:t>Mayerson</a:t>
            </a:r>
            <a:r>
              <a:rPr lang="en-US" dirty="0"/>
              <a:t>, N.H. (1986).  Ethical dilemmas in psychological practice: Results of a national survey.  </a:t>
            </a:r>
            <a:r>
              <a:rPr lang="en-US" i="1" dirty="0"/>
              <a:t>Professional Psychology: Research and Practice, 17</a:t>
            </a:r>
            <a:r>
              <a:rPr lang="en-US" dirty="0"/>
              <a:t>, 316-321.</a:t>
            </a:r>
          </a:p>
          <a:p>
            <a:endParaRPr lang="en-US" dirty="0"/>
          </a:p>
        </p:txBody>
      </p:sp>
    </p:spTree>
    <p:extLst>
      <p:ext uri="{BB962C8B-B14F-4D97-AF65-F5344CB8AC3E}">
        <p14:creationId xmlns:p14="http://schemas.microsoft.com/office/powerpoint/2010/main" val="503522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381000"/>
            <a:ext cx="7429499" cy="1478570"/>
          </a:xfrm>
        </p:spPr>
        <p:txBody>
          <a:bodyPr/>
          <a:lstStyle/>
          <a:p>
            <a:r>
              <a:rPr lang="en-US" dirty="0"/>
              <a:t>Methods of Evaluation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1873356"/>
              </p:ext>
            </p:extLst>
          </p:nvPr>
        </p:nvGraphicFramePr>
        <p:xfrm>
          <a:off x="304800" y="1501328"/>
          <a:ext cx="8458200" cy="5280472"/>
        </p:xfrm>
        <a:graphic>
          <a:graphicData uri="http://schemas.openxmlformats.org/drawingml/2006/table">
            <a:tbl>
              <a:tblPr firstRow="1" bandRow="1">
                <a:tableStyleId>{5C22544A-7EE6-4342-B048-85BDC9FD1C3A}</a:tableStyleId>
              </a:tblPr>
              <a:tblGrid>
                <a:gridCol w="2624001">
                  <a:extLst>
                    <a:ext uri="{9D8B030D-6E8A-4147-A177-3AD203B41FA5}">
                      <a16:colId xmlns:a16="http://schemas.microsoft.com/office/drawing/2014/main" val="20000"/>
                    </a:ext>
                  </a:extLst>
                </a:gridCol>
                <a:gridCol w="3205362">
                  <a:extLst>
                    <a:ext uri="{9D8B030D-6E8A-4147-A177-3AD203B41FA5}">
                      <a16:colId xmlns:a16="http://schemas.microsoft.com/office/drawing/2014/main" val="20001"/>
                    </a:ext>
                  </a:extLst>
                </a:gridCol>
                <a:gridCol w="2628837">
                  <a:extLst>
                    <a:ext uri="{9D8B030D-6E8A-4147-A177-3AD203B41FA5}">
                      <a16:colId xmlns:a16="http://schemas.microsoft.com/office/drawing/2014/main" val="20002"/>
                    </a:ext>
                  </a:extLst>
                </a:gridCol>
              </a:tblGrid>
              <a:tr h="379288">
                <a:tc>
                  <a:txBody>
                    <a:bodyPr/>
                    <a:lstStyle/>
                    <a:p>
                      <a:endParaRPr lang="en-US" dirty="0"/>
                    </a:p>
                  </a:txBody>
                  <a:tcPr/>
                </a:tc>
                <a:tc>
                  <a:txBody>
                    <a:bodyPr/>
                    <a:lstStyle/>
                    <a:p>
                      <a:r>
                        <a:rPr lang="en-US" dirty="0" smtClean="0"/>
                        <a:t>Advantages</a:t>
                      </a:r>
                      <a:endParaRPr lang="en-US" dirty="0"/>
                    </a:p>
                  </a:txBody>
                  <a:tcPr/>
                </a:tc>
                <a:tc>
                  <a:txBody>
                    <a:bodyPr/>
                    <a:lstStyle/>
                    <a:p>
                      <a:r>
                        <a:rPr lang="en-US" dirty="0" smtClean="0"/>
                        <a:t>Disadvantages</a:t>
                      </a:r>
                      <a:endParaRPr lang="en-US" dirty="0"/>
                    </a:p>
                  </a:txBody>
                  <a:tcPr/>
                </a:tc>
                <a:extLst>
                  <a:ext uri="{0D108BD9-81ED-4DB2-BD59-A6C34878D82A}">
                    <a16:rowId xmlns:a16="http://schemas.microsoft.com/office/drawing/2014/main" val="10000"/>
                  </a:ext>
                </a:extLst>
              </a:tr>
              <a:tr h="2239885">
                <a:tc>
                  <a:txBody>
                    <a:bodyPr/>
                    <a:lstStyle/>
                    <a:p>
                      <a:r>
                        <a:rPr lang="en-US" dirty="0" smtClean="0"/>
                        <a:t>Audiotaping</a:t>
                      </a:r>
                      <a:endParaRPr lang="en-US" dirty="0"/>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can get “real” reactions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of clients if they consent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to this, direct results,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more credible than self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report or process notes</a:t>
                      </a:r>
                      <a:r>
                        <a:rPr kumimoji="0" lang="en-US" sz="2400" b="0" i="0" u="none" strike="noStrike" cap="none" normalizeH="0" baseline="0" dirty="0" smtClean="0">
                          <a:ln>
                            <a:noFill/>
                          </a:ln>
                          <a:solidFill>
                            <a:schemeClr val="bg1"/>
                          </a:solidFill>
                          <a:effectLst/>
                          <a:latin typeface="Tahoma" pitchFamily="34" charset="0"/>
                          <a:cs typeface="Arial" charset="0"/>
                        </a:rPr>
                        <a:t>	</a:t>
                      </a:r>
                    </a:p>
                    <a:p>
                      <a:endParaRPr lang="en-US" dirty="0">
                        <a:solidFill>
                          <a:schemeClr val="bg1"/>
                        </a:solidFill>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clients tend to be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okay if they consent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to this approach but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supervisees may be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nervous so may be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somewhat inaccurate</a:t>
                      </a:r>
                      <a:endParaRPr kumimoji="0" lang="en-US" sz="18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cs typeface="Arial" charset="0"/>
                      </a:endParaRPr>
                    </a:p>
                    <a:p>
                      <a:endParaRPr lang="en-US" dirty="0">
                        <a:solidFill>
                          <a:schemeClr val="bg1"/>
                        </a:solidFill>
                      </a:endParaRPr>
                    </a:p>
                  </a:txBody>
                  <a:tcPr/>
                </a:tc>
                <a:extLst>
                  <a:ext uri="{0D108BD9-81ED-4DB2-BD59-A6C34878D82A}">
                    <a16:rowId xmlns:a16="http://schemas.microsoft.com/office/drawing/2014/main" val="10001"/>
                  </a:ext>
                </a:extLst>
              </a:tr>
              <a:tr h="2562427">
                <a:tc>
                  <a:txBody>
                    <a:bodyPr/>
                    <a:lstStyle/>
                    <a:p>
                      <a:r>
                        <a:rPr lang="en-US" dirty="0" smtClean="0"/>
                        <a:t>Planning Supervision</a:t>
                      </a:r>
                      <a:endParaRPr lang="en-US" dirty="0"/>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supervisor &amp; supervisee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know objectives &amp; what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is being evaluated, very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concrete, specific goals &amp;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teaching functions, supervisor can intervene to protect the welfare of the client</a:t>
                      </a:r>
                      <a:endParaRPr lang="en-US" dirty="0">
                        <a:solidFill>
                          <a:schemeClr val="bg1"/>
                        </a:solidFill>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supervisee may focus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more on this to the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detriment of the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previous or latter parts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of the session which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are equally important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therapeutically</a:t>
                      </a:r>
                    </a:p>
                    <a:p>
                      <a:endParaRPr lang="en-US" dirty="0">
                        <a:solidFill>
                          <a:schemeClr val="bg1"/>
                        </a:solidFill>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45301286"/>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Bibliography</a:t>
            </a:r>
          </a:p>
        </p:txBody>
      </p:sp>
      <p:sp>
        <p:nvSpPr>
          <p:cNvPr id="2" name="Content Placeholder 1"/>
          <p:cNvSpPr>
            <a:spLocks noGrp="1"/>
          </p:cNvSpPr>
          <p:nvPr>
            <p:ph idx="1"/>
          </p:nvPr>
        </p:nvSpPr>
        <p:spPr>
          <a:xfrm>
            <a:off x="685800" y="1752600"/>
            <a:ext cx="7772400" cy="5105400"/>
          </a:xfrm>
        </p:spPr>
        <p:txBody>
          <a:bodyPr>
            <a:normAutofit fontScale="62500" lnSpcReduction="20000"/>
          </a:bodyPr>
          <a:lstStyle/>
          <a:p>
            <a:pPr marL="0" indent="0">
              <a:buNone/>
            </a:pPr>
            <a:r>
              <a:rPr lang="en-US" dirty="0" smtClean="0"/>
              <a:t>                    Hall</a:t>
            </a:r>
            <a:r>
              <a:rPr lang="en-US" dirty="0"/>
              <a:t>, J. E., (1988a).  Protection in supervision.  </a:t>
            </a:r>
            <a:r>
              <a:rPr lang="en-US" i="1" dirty="0"/>
              <a:t>Register Report, 14</a:t>
            </a:r>
            <a:r>
              <a:rPr lang="en-US" dirty="0"/>
              <a:t>, 3-4.</a:t>
            </a:r>
          </a:p>
          <a:p>
            <a:pPr marL="0" indent="0">
              <a:buNone/>
            </a:pPr>
            <a:r>
              <a:rPr lang="en-US" dirty="0"/>
              <a:t> 	Hall, J. E. (1988 b).  Dual relationships in supervision</a:t>
            </a:r>
            <a:r>
              <a:rPr lang="en-US" i="1" dirty="0"/>
              <a:t>.  Register Report, 15</a:t>
            </a:r>
            <a:r>
              <a:rPr lang="en-US" dirty="0"/>
              <a:t>, 5-6.</a:t>
            </a:r>
          </a:p>
          <a:p>
            <a:pPr marL="0" indent="0">
              <a:buNone/>
            </a:pPr>
            <a:r>
              <a:rPr lang="en-US" dirty="0"/>
              <a:t>	Hart</a:t>
            </a:r>
            <a:r>
              <a:rPr lang="en-US" dirty="0" smtClean="0"/>
              <a:t>, G. M</a:t>
            </a:r>
            <a:r>
              <a:rPr lang="en-US" dirty="0"/>
              <a:t>. &amp;Nance</a:t>
            </a:r>
            <a:r>
              <a:rPr lang="en-US" dirty="0" smtClean="0"/>
              <a:t>, D</a:t>
            </a:r>
            <a:r>
              <a:rPr lang="en-US" dirty="0"/>
              <a:t>.  (December 2003).  Styles of counselor supervision as perceived by supervisors and supervisees.  </a:t>
            </a:r>
            <a:r>
              <a:rPr lang="en-US" i="1" dirty="0"/>
              <a:t>Counselor Education and Supervision, 43</a:t>
            </a:r>
            <a:r>
              <a:rPr lang="en-US" dirty="0"/>
              <a:t>, 146-156.</a:t>
            </a:r>
          </a:p>
          <a:p>
            <a:pPr marL="0" indent="0">
              <a:buNone/>
            </a:pPr>
            <a:r>
              <a:rPr lang="en-US" dirty="0"/>
              <a:t>	Holloway, E.L.  (1988a).  Instruction beyond the facilitative conditions: A response to Biggs.  </a:t>
            </a:r>
            <a:r>
              <a:rPr lang="en-US" i="1" dirty="0"/>
              <a:t>Counselor Education and Supervision, 27</a:t>
            </a:r>
            <a:r>
              <a:rPr lang="en-US" dirty="0"/>
              <a:t>, 252-258.</a:t>
            </a:r>
          </a:p>
          <a:p>
            <a:pPr marL="0" indent="0">
              <a:buNone/>
            </a:pPr>
            <a:r>
              <a:rPr lang="en-US" dirty="0"/>
              <a:t>	Holloway, E.L. &amp; </a:t>
            </a:r>
            <a:r>
              <a:rPr lang="en-US" dirty="0" err="1"/>
              <a:t>Hosford</a:t>
            </a:r>
            <a:r>
              <a:rPr lang="en-US" dirty="0"/>
              <a:t>, R.E. (1983).  Towards developing a prescriptive technology of counselor supervision.  </a:t>
            </a:r>
            <a:r>
              <a:rPr lang="en-US" i="1" dirty="0"/>
              <a:t>The Counseling Psychologist, 11(1)</a:t>
            </a:r>
            <a:r>
              <a:rPr lang="en-US" dirty="0"/>
              <a:t>, 73-77.</a:t>
            </a:r>
          </a:p>
          <a:p>
            <a:pPr marL="0" indent="0">
              <a:buNone/>
            </a:pPr>
            <a:r>
              <a:rPr lang="en-US" dirty="0"/>
              <a:t>	Holloway, E.L. &amp; </a:t>
            </a:r>
            <a:r>
              <a:rPr lang="en-US" dirty="0" err="1"/>
              <a:t>Roehlke</a:t>
            </a:r>
            <a:r>
              <a:rPr lang="en-US" dirty="0"/>
              <a:t>, H.J. (1987).  Internship: the applied training of a counseling psychologist.  </a:t>
            </a:r>
            <a:r>
              <a:rPr lang="en-US" i="1" dirty="0"/>
              <a:t>The Counseling Psychologist, 15</a:t>
            </a:r>
            <a:r>
              <a:rPr lang="en-US" dirty="0"/>
              <a:t>, 205-260.</a:t>
            </a:r>
          </a:p>
          <a:p>
            <a:pPr marL="0" indent="0">
              <a:buNone/>
            </a:pPr>
            <a:r>
              <a:rPr lang="en-US" dirty="0"/>
              <a:t>	Holloway, E.L. &amp; </a:t>
            </a:r>
            <a:r>
              <a:rPr lang="en-US" dirty="0" err="1"/>
              <a:t>Wolleat</a:t>
            </a:r>
            <a:r>
              <a:rPr lang="en-US" dirty="0"/>
              <a:t>, P.L.  (1981). Style differences of beginning supervisors: An interactional analysis.  </a:t>
            </a:r>
            <a:r>
              <a:rPr lang="en-US" i="1" dirty="0"/>
              <a:t>Journal of Counseling Psychology, 28</a:t>
            </a:r>
            <a:r>
              <a:rPr lang="en-US" dirty="0"/>
              <a:t>, 373-376.Kadushin, A. (1968).  Games people play in supervision.  Social Work, 13, 23-32.</a:t>
            </a:r>
          </a:p>
          <a:p>
            <a:pPr marL="0" indent="0">
              <a:buNone/>
            </a:pPr>
            <a:r>
              <a:rPr lang="en-US" dirty="0"/>
              <a:t>       </a:t>
            </a:r>
            <a:r>
              <a:rPr lang="en-US" dirty="0" smtClean="0"/>
              <a:t>          </a:t>
            </a:r>
            <a:r>
              <a:rPr lang="en-US" dirty="0" err="1"/>
              <a:t>Ladany</a:t>
            </a:r>
            <a:r>
              <a:rPr lang="en-US" dirty="0"/>
              <a:t>, N., Walker, J.A., </a:t>
            </a:r>
            <a:r>
              <a:rPr lang="en-US" dirty="0" smtClean="0"/>
              <a:t>&amp; </a:t>
            </a:r>
            <a:r>
              <a:rPr lang="en-US" dirty="0" err="1"/>
              <a:t>Melincoff</a:t>
            </a:r>
            <a:r>
              <a:rPr lang="en-US" dirty="0"/>
              <a:t>, D.S.  (June 2001).  Supervisory style: Its relation to the supervisory working alliance and supervisor self-disclosure.  </a:t>
            </a:r>
            <a:r>
              <a:rPr lang="en-US" i="1" dirty="0"/>
              <a:t>Counselor Education &amp; Supervision, 40</a:t>
            </a:r>
            <a:r>
              <a:rPr lang="en-US" dirty="0"/>
              <a:t>, 263-275.</a:t>
            </a:r>
          </a:p>
          <a:p>
            <a:pPr marL="0" indent="0">
              <a:buNone/>
            </a:pPr>
            <a:endParaRPr lang="en-US" dirty="0"/>
          </a:p>
        </p:txBody>
      </p:sp>
    </p:spTree>
    <p:extLst>
      <p:ext uri="{BB962C8B-B14F-4D97-AF65-F5344CB8AC3E}">
        <p14:creationId xmlns:p14="http://schemas.microsoft.com/office/powerpoint/2010/main" val="2999370361"/>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Bibliography</a:t>
            </a:r>
          </a:p>
        </p:txBody>
      </p:sp>
      <p:sp>
        <p:nvSpPr>
          <p:cNvPr id="2" name="Content Placeholder 1"/>
          <p:cNvSpPr>
            <a:spLocks noGrp="1"/>
          </p:cNvSpPr>
          <p:nvPr>
            <p:ph idx="1"/>
          </p:nvPr>
        </p:nvSpPr>
        <p:spPr>
          <a:xfrm>
            <a:off x="685800" y="1676400"/>
            <a:ext cx="7848600" cy="5029199"/>
          </a:xfrm>
        </p:spPr>
        <p:txBody>
          <a:bodyPr>
            <a:noAutofit/>
          </a:bodyPr>
          <a:lstStyle/>
          <a:p>
            <a:pPr marL="0" indent="0">
              <a:buNone/>
            </a:pPr>
            <a:r>
              <a:rPr lang="en-US" sz="1400" dirty="0"/>
              <a:t> </a:t>
            </a:r>
            <a:r>
              <a:rPr lang="en-US" sz="1400" dirty="0" smtClean="0"/>
              <a:t> </a:t>
            </a:r>
            <a:r>
              <a:rPr lang="en-US" sz="1400" dirty="0"/>
              <a:t> </a:t>
            </a:r>
            <a:r>
              <a:rPr lang="en-US" sz="1400" dirty="0" smtClean="0"/>
              <a:t>                  </a:t>
            </a:r>
            <a:r>
              <a:rPr lang="en-US" sz="1400" dirty="0" err="1" smtClean="0"/>
              <a:t>Lambert,M.J</a:t>
            </a:r>
            <a:r>
              <a:rPr lang="en-US" sz="1400" dirty="0"/>
              <a:t>., </a:t>
            </a:r>
            <a:r>
              <a:rPr lang="en-US" sz="1400" dirty="0" err="1"/>
              <a:t>Hansen,N.B</a:t>
            </a:r>
            <a:r>
              <a:rPr lang="en-US" sz="1400" dirty="0"/>
              <a:t>., &amp; Finch, A.E.  (2001).  Patient-focused </a:t>
            </a:r>
            <a:r>
              <a:rPr lang="en-US" sz="1400" dirty="0" smtClean="0"/>
              <a:t>research.  Using </a:t>
            </a:r>
            <a:r>
              <a:rPr lang="en-US" sz="1400" dirty="0"/>
              <a:t>patient outcome data to enhance treatment effects</a:t>
            </a:r>
            <a:r>
              <a:rPr lang="en-US" sz="1400" dirty="0" smtClean="0"/>
              <a:t>.  </a:t>
            </a:r>
            <a:r>
              <a:rPr lang="en-US" sz="1400" i="1" dirty="0" smtClean="0"/>
              <a:t>Journal of Consulting and  Clinical Psychology, 69</a:t>
            </a:r>
            <a:r>
              <a:rPr lang="en-US" sz="1400" dirty="0"/>
              <a:t>, </a:t>
            </a:r>
            <a:r>
              <a:rPr lang="en-US" sz="1400" dirty="0" smtClean="0"/>
              <a:t>159-172.</a:t>
            </a:r>
          </a:p>
          <a:p>
            <a:pPr marL="0" indent="0">
              <a:buNone/>
            </a:pPr>
            <a:r>
              <a:rPr lang="en-US" sz="1400" dirty="0"/>
              <a:t> </a:t>
            </a:r>
            <a:r>
              <a:rPr lang="en-US" sz="1400" dirty="0" smtClean="0"/>
              <a:t>                    </a:t>
            </a:r>
            <a:r>
              <a:rPr lang="en-US" sz="1400" dirty="0" err="1" smtClean="0"/>
              <a:t>Lemberger,M.E</a:t>
            </a:r>
            <a:r>
              <a:rPr lang="en-US" sz="1400" dirty="0"/>
              <a:t>. &amp; </a:t>
            </a:r>
            <a:r>
              <a:rPr lang="en-US" sz="1400" dirty="0" err="1"/>
              <a:t>Dollarhide</a:t>
            </a:r>
            <a:r>
              <a:rPr lang="en-US" sz="1400" dirty="0"/>
              <a:t>, C.T.  (Summer 2006).  Encouraging the supervisee’s style of counseling: An Adlerian model for counseling supervision.  </a:t>
            </a:r>
            <a:r>
              <a:rPr lang="en-US" sz="1400" i="1" dirty="0"/>
              <a:t>The Journal of Individual Psychology, 62(2), </a:t>
            </a:r>
            <a:r>
              <a:rPr lang="en-US" sz="1400" dirty="0" smtClean="0"/>
              <a:t>106-125.</a:t>
            </a:r>
          </a:p>
          <a:p>
            <a:pPr marL="0" indent="0">
              <a:buNone/>
            </a:pPr>
            <a:r>
              <a:rPr lang="en-US" sz="1400" dirty="0"/>
              <a:t> </a:t>
            </a:r>
            <a:r>
              <a:rPr lang="en-US" sz="1400" dirty="0" smtClean="0"/>
              <a:t>                    Lenz, A.S., </a:t>
            </a:r>
            <a:r>
              <a:rPr lang="en-US" sz="1400" dirty="0" err="1" smtClean="0"/>
              <a:t>Sangganjanavanich</a:t>
            </a:r>
            <a:r>
              <a:rPr lang="en-US" sz="1400" dirty="0" smtClean="0"/>
              <a:t>, V.F., </a:t>
            </a:r>
            <a:r>
              <a:rPr lang="en-US" sz="1400" dirty="0" err="1" smtClean="0"/>
              <a:t>Balkin</a:t>
            </a:r>
            <a:r>
              <a:rPr lang="en-US" sz="1400" dirty="0" smtClean="0"/>
              <a:t>, R.S., Oliver, M., &amp; Smith, R.L.  (2012).  Wellness model: of supervision:  A Comparative Analysis.  </a:t>
            </a:r>
            <a:r>
              <a:rPr lang="en-US" sz="1400" i="1" dirty="0" smtClean="0"/>
              <a:t>Counselor Education &amp; Supervision, 51</a:t>
            </a:r>
            <a:r>
              <a:rPr lang="en-US" sz="1400" dirty="0" smtClean="0"/>
              <a:t>, 207-219.</a:t>
            </a:r>
          </a:p>
          <a:p>
            <a:pPr marL="0" indent="0">
              <a:buNone/>
            </a:pPr>
            <a:r>
              <a:rPr lang="en-US" sz="1400" dirty="0"/>
              <a:t> </a:t>
            </a:r>
            <a:r>
              <a:rPr lang="en-US" sz="1400" dirty="0" smtClean="0"/>
              <a:t>                    </a:t>
            </a:r>
            <a:r>
              <a:rPr lang="en-US" sz="1400" dirty="0" err="1" smtClean="0"/>
              <a:t>Littrell</a:t>
            </a:r>
            <a:r>
              <a:rPr lang="en-US" sz="1400" dirty="0"/>
              <a:t>, J. M., Lee-Borden, N., &amp; Lorenz, J.A. (1979).  A developmental framework for counseling supervision.  </a:t>
            </a:r>
            <a:r>
              <a:rPr lang="en-US" sz="1400" i="1" dirty="0"/>
              <a:t>Counselor </a:t>
            </a:r>
            <a:r>
              <a:rPr lang="en-US" sz="1400" i="1" dirty="0" smtClean="0"/>
              <a:t>Education </a:t>
            </a:r>
            <a:r>
              <a:rPr lang="en-US" sz="1400" i="1" dirty="0"/>
              <a:t>and </a:t>
            </a:r>
            <a:r>
              <a:rPr lang="en-US" sz="1400" i="1" dirty="0" smtClean="0"/>
              <a:t>Supervision</a:t>
            </a:r>
            <a:r>
              <a:rPr lang="en-US" sz="1400" i="1" dirty="0"/>
              <a:t>, 19</a:t>
            </a:r>
            <a:r>
              <a:rPr lang="en-US" sz="1400" dirty="0"/>
              <a:t>, 19-136.</a:t>
            </a:r>
          </a:p>
          <a:p>
            <a:pPr marL="0" indent="0">
              <a:buNone/>
            </a:pPr>
            <a:r>
              <a:rPr lang="en-US" sz="1400" dirty="0"/>
              <a:t> </a:t>
            </a:r>
            <a:r>
              <a:rPr lang="en-US" sz="1400" dirty="0" smtClean="0"/>
              <a:t>                    </a:t>
            </a:r>
            <a:r>
              <a:rPr lang="en-US" sz="1400" dirty="0" err="1" smtClean="0"/>
              <a:t>Lizzio</a:t>
            </a:r>
            <a:r>
              <a:rPr lang="en-US" sz="1400" dirty="0"/>
              <a:t>, A., Stokes, L., &amp; Wilson, K.  (November 2005).  Approaches to learning in professional supervision: Supervisee perceptions of processes and outcome.  </a:t>
            </a:r>
            <a:r>
              <a:rPr lang="en-US" sz="1400" i="1" dirty="0"/>
              <a:t>Studies in Continuing Education, 27(3), </a:t>
            </a:r>
            <a:r>
              <a:rPr lang="en-US" sz="1400" dirty="0"/>
              <a:t>239-256.</a:t>
            </a:r>
          </a:p>
          <a:p>
            <a:pPr marL="0" indent="0">
              <a:buNone/>
            </a:pPr>
            <a:r>
              <a:rPr lang="en-US" sz="1400" dirty="0"/>
              <a:t>           </a:t>
            </a:r>
            <a:r>
              <a:rPr lang="en-US" sz="1400" dirty="0" smtClean="0"/>
              <a:t>          </a:t>
            </a:r>
            <a:r>
              <a:rPr lang="en-US" sz="1400" dirty="0" err="1" smtClean="0"/>
              <a:t>Loganbill</a:t>
            </a:r>
            <a:r>
              <a:rPr lang="en-US" sz="1400" dirty="0"/>
              <a:t>, C., Hardy, E., &amp; Dilworth, U. (1982). Supervision: A conceptual model.  </a:t>
            </a:r>
            <a:r>
              <a:rPr lang="en-US" sz="1400" i="1" dirty="0"/>
              <a:t>The Counseling Psychologist, 10 (1)</a:t>
            </a:r>
            <a:r>
              <a:rPr lang="en-US" sz="1400" dirty="0"/>
              <a:t>, 4-42.</a:t>
            </a:r>
          </a:p>
          <a:p>
            <a:pPr marL="0" indent="0">
              <a:buNone/>
            </a:pPr>
            <a:r>
              <a:rPr lang="en-US" sz="1400" dirty="0"/>
              <a:t> </a:t>
            </a:r>
            <a:r>
              <a:rPr lang="en-US" sz="1400" dirty="0" smtClean="0"/>
              <a:t>                    </a:t>
            </a:r>
            <a:r>
              <a:rPr lang="en-US" sz="1400" dirty="0" err="1" smtClean="0"/>
              <a:t>Margolin</a:t>
            </a:r>
            <a:r>
              <a:rPr lang="en-US" sz="1400" dirty="0"/>
              <a:t>, G. (1982).  Ethical and legal considerations in marital and family therapy.  </a:t>
            </a:r>
            <a:r>
              <a:rPr lang="en-US" sz="1400" i="1" dirty="0"/>
              <a:t>American Psychologist, 37</a:t>
            </a:r>
            <a:r>
              <a:rPr lang="en-US" sz="1400" dirty="0"/>
              <a:t>, 788-801.</a:t>
            </a:r>
          </a:p>
          <a:p>
            <a:pPr marL="0" indent="0">
              <a:buNone/>
            </a:pPr>
            <a:r>
              <a:rPr lang="en-US" sz="1400" dirty="0"/>
              <a:t> </a:t>
            </a:r>
            <a:r>
              <a:rPr lang="en-US" sz="1400" dirty="0" smtClean="0"/>
              <a:t>                    McMahon</a:t>
            </a:r>
            <a:r>
              <a:rPr lang="en-US" sz="1400" dirty="0"/>
              <a:t>, M, &amp; </a:t>
            </a:r>
            <a:r>
              <a:rPr lang="en-US" sz="1400" dirty="0" err="1"/>
              <a:t>Simons,R</a:t>
            </a:r>
            <a:r>
              <a:rPr lang="en-US" sz="1400" dirty="0"/>
              <a:t>.  (June 2004).  Supervision training for professional counselors: an exploratory study.  </a:t>
            </a:r>
            <a:r>
              <a:rPr lang="en-US" sz="1400" i="1" dirty="0"/>
              <a:t>Counselor Education &amp; Supervision, 43</a:t>
            </a:r>
            <a:r>
              <a:rPr lang="en-US" sz="1400" dirty="0"/>
              <a:t>, 301-309.</a:t>
            </a:r>
          </a:p>
          <a:p>
            <a:pPr marL="0" indent="0">
              <a:buNone/>
            </a:pPr>
            <a:r>
              <a:rPr lang="en-US" sz="1400" dirty="0"/>
              <a:t> </a:t>
            </a:r>
            <a:r>
              <a:rPr lang="en-US" sz="1400" dirty="0" smtClean="0"/>
              <a:t>                     </a:t>
            </a:r>
            <a:r>
              <a:rPr lang="en-US" sz="1400" dirty="0" err="1" smtClean="0"/>
              <a:t>Melnick</a:t>
            </a:r>
            <a:r>
              <a:rPr lang="en-US" sz="1400" dirty="0"/>
              <a:t>, J., &amp; Fall, M.  (Sept. 2008).  A Gestalt approach to group supervision.  </a:t>
            </a:r>
            <a:r>
              <a:rPr lang="en-US" sz="1400" i="1" dirty="0"/>
              <a:t>Counselor Education &amp; Supervision, 48,</a:t>
            </a:r>
            <a:r>
              <a:rPr lang="en-US" sz="1400" dirty="0"/>
              <a:t> </a:t>
            </a:r>
            <a:r>
              <a:rPr lang="en-US" sz="1400" dirty="0" smtClean="0"/>
              <a:t>48-60.</a:t>
            </a:r>
          </a:p>
          <a:p>
            <a:pPr marL="0" indent="0">
              <a:buNone/>
            </a:pPr>
            <a:r>
              <a:rPr lang="en-US" sz="1400" dirty="0"/>
              <a:t> </a:t>
            </a:r>
            <a:r>
              <a:rPr lang="en-US" sz="1400" dirty="0" smtClean="0"/>
              <a:t>                   </a:t>
            </a:r>
            <a:endParaRPr lang="en-US" sz="1400" dirty="0"/>
          </a:p>
        </p:txBody>
      </p:sp>
    </p:spTree>
    <p:extLst>
      <p:ext uri="{BB962C8B-B14F-4D97-AF65-F5344CB8AC3E}">
        <p14:creationId xmlns:p14="http://schemas.microsoft.com/office/powerpoint/2010/main" val="640796434"/>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19149" y="-28460"/>
            <a:ext cx="7429499" cy="1478570"/>
          </a:xfrm>
        </p:spPr>
        <p:txBody>
          <a:bodyPr/>
          <a:lstStyle/>
          <a:p>
            <a:pPr algn="ctr"/>
            <a:r>
              <a:rPr lang="en-US" dirty="0"/>
              <a:t>Bibliography</a:t>
            </a:r>
          </a:p>
        </p:txBody>
      </p:sp>
      <p:sp>
        <p:nvSpPr>
          <p:cNvPr id="2" name="Content Placeholder 1"/>
          <p:cNvSpPr>
            <a:spLocks noGrp="1"/>
          </p:cNvSpPr>
          <p:nvPr>
            <p:ph idx="1"/>
          </p:nvPr>
        </p:nvSpPr>
        <p:spPr>
          <a:xfrm>
            <a:off x="685801" y="1600200"/>
            <a:ext cx="8077200" cy="5257800"/>
          </a:xfrm>
        </p:spPr>
        <p:txBody>
          <a:bodyPr>
            <a:normAutofit fontScale="62500" lnSpcReduction="20000"/>
          </a:bodyPr>
          <a:lstStyle/>
          <a:p>
            <a:pPr marL="0" indent="0">
              <a:buNone/>
            </a:pPr>
            <a:r>
              <a:rPr lang="en-US" dirty="0" smtClean="0"/>
              <a:t>                      </a:t>
            </a:r>
            <a:r>
              <a:rPr lang="en-US" dirty="0" err="1" smtClean="0"/>
              <a:t>Milliren</a:t>
            </a:r>
            <a:r>
              <a:rPr lang="en-US" dirty="0"/>
              <a:t>, A., </a:t>
            </a:r>
            <a:r>
              <a:rPr lang="en-US" dirty="0" err="1"/>
              <a:t>Clemmor</a:t>
            </a:r>
            <a:r>
              <a:rPr lang="en-US" dirty="0"/>
              <a:t>, F., &amp; </a:t>
            </a:r>
            <a:r>
              <a:rPr lang="en-US" dirty="0" err="1"/>
              <a:t>Wingett</a:t>
            </a:r>
            <a:r>
              <a:rPr lang="en-US" dirty="0"/>
              <a:t>, W.  (2006).  Supervision: In the style </a:t>
            </a:r>
            <a:r>
              <a:rPr lang="en-US" dirty="0" smtClean="0"/>
              <a:t>of Alfred </a:t>
            </a:r>
            <a:r>
              <a:rPr lang="en-US" dirty="0"/>
              <a:t>Adler.  </a:t>
            </a:r>
            <a:r>
              <a:rPr lang="en-US" i="1" dirty="0"/>
              <a:t>The Journal of </a:t>
            </a:r>
            <a:r>
              <a:rPr lang="en-US" i="1" dirty="0" smtClean="0"/>
              <a:t>Individual </a:t>
            </a:r>
            <a:r>
              <a:rPr lang="en-US" i="1" dirty="0"/>
              <a:t>Psychology, 62(2)</a:t>
            </a:r>
            <a:r>
              <a:rPr lang="en-US" dirty="0"/>
              <a:t>,  90-105.</a:t>
            </a:r>
          </a:p>
          <a:p>
            <a:pPr marL="0" indent="0">
              <a:buNone/>
            </a:pPr>
            <a:r>
              <a:rPr lang="en-US" dirty="0"/>
              <a:t>                      </a:t>
            </a:r>
            <a:r>
              <a:rPr lang="en-US" dirty="0" err="1"/>
              <a:t>Moga</a:t>
            </a:r>
            <a:r>
              <a:rPr lang="en-US" dirty="0"/>
              <a:t>, D. E., &amp; </a:t>
            </a:r>
            <a:r>
              <a:rPr lang="en-US" dirty="0" err="1"/>
              <a:t>Cabaniss</a:t>
            </a:r>
            <a:r>
              <a:rPr lang="en-US" dirty="0"/>
              <a:t>, D. L. (2014).  Learning objectives for supervision: Benefits for candidates and beyond.  </a:t>
            </a:r>
            <a:r>
              <a:rPr lang="en-US" i="1" dirty="0"/>
              <a:t>Psychoanalytic Inquiry, 34</a:t>
            </a:r>
            <a:r>
              <a:rPr lang="en-US" dirty="0"/>
              <a:t>, 528-537.</a:t>
            </a:r>
          </a:p>
          <a:p>
            <a:pPr marL="0" indent="0">
              <a:buNone/>
            </a:pPr>
            <a:r>
              <a:rPr lang="en-US" dirty="0" smtClean="0"/>
              <a:t>	</a:t>
            </a:r>
            <a:r>
              <a:rPr lang="en-US" dirty="0"/>
              <a:t>Moody, s., </a:t>
            </a:r>
            <a:r>
              <a:rPr lang="en-US" dirty="0" err="1"/>
              <a:t>Kostohryz</a:t>
            </a:r>
            <a:r>
              <a:rPr lang="en-US" dirty="0"/>
              <a:t>, K., &amp; Vereen, L.  (March 2011).  Authentically engaged learning through live supervision: A  phenomenological study.  </a:t>
            </a:r>
            <a:r>
              <a:rPr lang="en-US" i="1" dirty="0"/>
              <a:t>Counselor Education and Supervision, 53</a:t>
            </a:r>
            <a:r>
              <a:rPr lang="en-US" dirty="0"/>
              <a:t>, 19-33.</a:t>
            </a:r>
          </a:p>
          <a:p>
            <a:pPr marL="0" indent="0">
              <a:buNone/>
            </a:pPr>
            <a:r>
              <a:rPr lang="en-US" dirty="0" smtClean="0"/>
              <a:t>	Nelson</a:t>
            </a:r>
            <a:r>
              <a:rPr lang="en-US" dirty="0"/>
              <a:t>, M.D., Johnson</a:t>
            </a:r>
            <a:r>
              <a:rPr lang="en-US" dirty="0" smtClean="0"/>
              <a:t>, P</a:t>
            </a:r>
            <a:r>
              <a:rPr lang="en-US" dirty="0"/>
              <a:t>, &amp; </a:t>
            </a:r>
            <a:r>
              <a:rPr lang="en-US" dirty="0" err="1"/>
              <a:t>Thorngren</a:t>
            </a:r>
            <a:r>
              <a:rPr lang="en-US" dirty="0" smtClean="0"/>
              <a:t>, J. M</a:t>
            </a:r>
            <a:r>
              <a:rPr lang="en-US" dirty="0"/>
              <a:t>.  (Jan. 2000).  An integrated approach for supervising mental health counseling.  </a:t>
            </a:r>
            <a:r>
              <a:rPr lang="en-US" i="1" dirty="0"/>
              <a:t>Journal of Mental Health Counseling, 22(1)</a:t>
            </a:r>
            <a:r>
              <a:rPr lang="en-US" dirty="0"/>
              <a:t>, 45-59.</a:t>
            </a:r>
          </a:p>
          <a:p>
            <a:pPr marL="0" indent="0">
              <a:buNone/>
            </a:pPr>
            <a:r>
              <a:rPr lang="en-US" dirty="0"/>
              <a:t>                      Newsome, D.W., Henderson, D.A., &amp; </a:t>
            </a:r>
            <a:r>
              <a:rPr lang="en-US" dirty="0" err="1"/>
              <a:t>Veach</a:t>
            </a:r>
            <a:r>
              <a:rPr lang="en-US" dirty="0"/>
              <a:t>, L.J. (2005).  Using expressive arts in group supervision to enhance awareness and foster cohesion.  </a:t>
            </a:r>
            <a:r>
              <a:rPr lang="en-US" i="1" dirty="0"/>
              <a:t>Journal of Humanistic Counseling, Education, ad Development, 44</a:t>
            </a:r>
            <a:r>
              <a:rPr lang="en-US" dirty="0"/>
              <a:t>, 145-157.</a:t>
            </a:r>
          </a:p>
          <a:p>
            <a:pPr marL="0" indent="0">
              <a:buNone/>
            </a:pPr>
            <a:r>
              <a:rPr lang="en-US" dirty="0"/>
              <a:t>                      North, G.J.  (2013).  Recording supervision: Educational, therapeutic, and enhances the supervisory working alliance?  </a:t>
            </a:r>
            <a:r>
              <a:rPr lang="en-US" i="1" dirty="0"/>
              <a:t>Counselling and Psychotherapy Research, 13(1)</a:t>
            </a:r>
            <a:r>
              <a:rPr lang="en-US" dirty="0"/>
              <a:t>, 61-70.</a:t>
            </a:r>
          </a:p>
          <a:p>
            <a:pPr marL="0" indent="0">
              <a:buNone/>
            </a:pPr>
            <a:r>
              <a:rPr lang="en-US" dirty="0"/>
              <a:t>                     Nyman, S.J., </a:t>
            </a:r>
            <a:r>
              <a:rPr lang="en-US" dirty="0" err="1"/>
              <a:t>Nafzinger</a:t>
            </a:r>
            <a:r>
              <a:rPr lang="en-US" dirty="0"/>
              <a:t>, M.A., &amp; Smith, T.B.  (Spring 2010).  Client outcomes across counselor training level within a </a:t>
            </a:r>
            <a:r>
              <a:rPr lang="en-US" dirty="0" err="1"/>
              <a:t>multitiered</a:t>
            </a:r>
            <a:r>
              <a:rPr lang="en-US" dirty="0"/>
              <a:t> supervision model.  </a:t>
            </a:r>
            <a:r>
              <a:rPr lang="en-US" i="1" dirty="0"/>
              <a:t>Journal of Counseling &amp; Development, 88</a:t>
            </a:r>
            <a:r>
              <a:rPr lang="en-US" dirty="0"/>
              <a:t>, 204-209.</a:t>
            </a:r>
          </a:p>
          <a:p>
            <a:pPr marL="0" indent="0">
              <a:buNone/>
            </a:pPr>
            <a:r>
              <a:rPr lang="en-US" dirty="0"/>
              <a:t>                     Ohio Counselor and Social Worker Board.  (2011).  Ohio laws and rules governing the practice of counseling and social work: Columbus, OH: Author</a:t>
            </a:r>
          </a:p>
        </p:txBody>
      </p:sp>
    </p:spTree>
    <p:extLst>
      <p:ext uri="{BB962C8B-B14F-4D97-AF65-F5344CB8AC3E}">
        <p14:creationId xmlns:p14="http://schemas.microsoft.com/office/powerpoint/2010/main" val="1645579430"/>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50902" y="36723"/>
            <a:ext cx="7429499" cy="1478570"/>
          </a:xfrm>
        </p:spPr>
        <p:txBody>
          <a:bodyPr/>
          <a:lstStyle/>
          <a:p>
            <a:pPr algn="ctr"/>
            <a:r>
              <a:rPr lang="en-US" dirty="0"/>
              <a:t>Bibliography</a:t>
            </a:r>
          </a:p>
        </p:txBody>
      </p:sp>
      <p:sp>
        <p:nvSpPr>
          <p:cNvPr id="2" name="Content Placeholder 1"/>
          <p:cNvSpPr>
            <a:spLocks noGrp="1"/>
          </p:cNvSpPr>
          <p:nvPr>
            <p:ph idx="1"/>
          </p:nvPr>
        </p:nvSpPr>
        <p:spPr>
          <a:xfrm>
            <a:off x="381000" y="1515294"/>
            <a:ext cx="8229599" cy="5342706"/>
          </a:xfrm>
        </p:spPr>
        <p:txBody>
          <a:bodyPr>
            <a:normAutofit fontScale="55000" lnSpcReduction="20000"/>
          </a:bodyPr>
          <a:lstStyle/>
          <a:p>
            <a:pPr marL="0" indent="0">
              <a:buNone/>
            </a:pPr>
            <a:r>
              <a:rPr lang="en-US" sz="2600" dirty="0"/>
              <a:t> </a:t>
            </a:r>
            <a:r>
              <a:rPr lang="en-US" sz="2600" dirty="0" smtClean="0"/>
              <a:t>              </a:t>
            </a:r>
            <a:r>
              <a:rPr lang="en-US" sz="2900" dirty="0" smtClean="0"/>
              <a:t>Ober</a:t>
            </a:r>
            <a:r>
              <a:rPr lang="en-US" sz="2900" dirty="0"/>
              <a:t>, A. M., </a:t>
            </a:r>
            <a:r>
              <a:rPr lang="en-US" sz="2900" dirty="0" err="1"/>
              <a:t>Granello</a:t>
            </a:r>
            <a:r>
              <a:rPr lang="en-US" sz="2900" dirty="0"/>
              <a:t>, D.H., &amp; </a:t>
            </a:r>
            <a:r>
              <a:rPr lang="en-US" sz="2900" dirty="0" err="1"/>
              <a:t>Henfield</a:t>
            </a:r>
            <a:r>
              <a:rPr lang="en-US" sz="2900" dirty="0"/>
              <a:t>, M.S.  (March 2009).  A synergistic model to enhance multicultural competence in supervision.  </a:t>
            </a:r>
            <a:r>
              <a:rPr lang="en-US" sz="2900" i="1" dirty="0"/>
              <a:t>Counselor Education &amp; Supervision, 48</a:t>
            </a:r>
            <a:r>
              <a:rPr lang="en-US" sz="2900" dirty="0"/>
              <a:t>, 204-221.</a:t>
            </a:r>
          </a:p>
          <a:p>
            <a:pPr marL="0" indent="0">
              <a:buNone/>
            </a:pPr>
            <a:r>
              <a:rPr lang="en-US" sz="2900" dirty="0"/>
              <a:t>                </a:t>
            </a:r>
            <a:r>
              <a:rPr lang="en-US" sz="2900" dirty="0" smtClean="0"/>
              <a:t>Okafor</a:t>
            </a:r>
            <a:r>
              <a:rPr lang="en-US" sz="2900" dirty="0"/>
              <a:t>, E., </a:t>
            </a:r>
            <a:r>
              <a:rPr lang="en-US" sz="2900" dirty="0" err="1"/>
              <a:t>Woljciajk</a:t>
            </a:r>
            <a:r>
              <a:rPr lang="en-US" sz="2900" dirty="0"/>
              <a:t>., S., Helfrich, C. M., (2014) Unheard Voices: The Experiences of Supervisors in Training.  Contemporary Family Therapy, 369-379.</a:t>
            </a:r>
          </a:p>
          <a:p>
            <a:pPr marL="0" indent="0">
              <a:buNone/>
            </a:pPr>
            <a:r>
              <a:rPr lang="en-US" sz="2900" dirty="0"/>
              <a:t>                </a:t>
            </a:r>
            <a:r>
              <a:rPr lang="en-US" sz="2900" dirty="0" err="1"/>
              <a:t>Omand</a:t>
            </a:r>
            <a:r>
              <a:rPr lang="en-US" sz="2900" dirty="0"/>
              <a:t>, L.  What makes for good supervision and whose responsibility is it anyway?  Psychodynamic Practice, 16(4), 377-392.</a:t>
            </a:r>
          </a:p>
          <a:p>
            <a:pPr marL="0" indent="0">
              <a:buNone/>
            </a:pPr>
            <a:r>
              <a:rPr lang="en-US" sz="2900" dirty="0" err="1"/>
              <a:t>Openshaw</a:t>
            </a:r>
            <a:r>
              <a:rPr lang="en-US" sz="2900" dirty="0"/>
              <a:t>, L.  (October 2012).  “Challenges in Clinical Supervision” Presented at NASW Convention.</a:t>
            </a:r>
          </a:p>
          <a:p>
            <a:pPr marL="0" indent="0">
              <a:buNone/>
            </a:pPr>
            <a:r>
              <a:rPr lang="en-US" sz="2900" dirty="0"/>
              <a:t>                  Owen-Pugh, V., &amp; Symons, C. (2015).  Roth and </a:t>
            </a:r>
            <a:r>
              <a:rPr lang="en-US" sz="2900" dirty="0" err="1"/>
              <a:t>Pillings</a:t>
            </a:r>
            <a:r>
              <a:rPr lang="en-US" sz="2900" dirty="0"/>
              <a:t> competence framework for clinical supervision: how </a:t>
            </a:r>
            <a:r>
              <a:rPr lang="en-US" sz="2900" dirty="0" err="1"/>
              <a:t>generalisable</a:t>
            </a:r>
            <a:r>
              <a:rPr lang="en-US" sz="2900" dirty="0"/>
              <a:t> is it</a:t>
            </a:r>
            <a:r>
              <a:rPr lang="en-US" sz="2900" i="1" dirty="0"/>
              <a:t>?  Counselling and Psychotherapy Research , 13(2</a:t>
            </a:r>
            <a:r>
              <a:rPr lang="en-US" sz="2900" dirty="0"/>
              <a:t>), 126-135.</a:t>
            </a:r>
          </a:p>
          <a:p>
            <a:pPr marL="0" indent="0">
              <a:buNone/>
            </a:pPr>
            <a:r>
              <a:rPr lang="en-US" sz="2900" dirty="0"/>
              <a:t>Parikh, S.B., Janson, C., &amp; Singleton, T.  (2012).  Video journaling as a method of reflective practice. </a:t>
            </a:r>
            <a:r>
              <a:rPr lang="en-US" sz="2900" i="1" dirty="0"/>
              <a:t>Counselor Education &amp; Supervision, 51</a:t>
            </a:r>
            <a:r>
              <a:rPr lang="en-US" sz="2900" dirty="0"/>
              <a:t>, 33-48.</a:t>
            </a:r>
          </a:p>
          <a:p>
            <a:pPr marL="301943" lvl="1" indent="0">
              <a:buNone/>
            </a:pPr>
            <a:r>
              <a:rPr lang="en-US" sz="2900" dirty="0"/>
              <a:t>           Patrick, K.D. (1989).  Unique ethical dilemmas in counselor training.  </a:t>
            </a:r>
            <a:r>
              <a:rPr lang="en-US" sz="2900" i="1" dirty="0"/>
              <a:t>Counselor Education and Supervision, 28</a:t>
            </a:r>
            <a:r>
              <a:rPr lang="en-US" sz="2900" dirty="0"/>
              <a:t>, 337-341.</a:t>
            </a:r>
          </a:p>
          <a:p>
            <a:pPr marL="0" indent="0">
              <a:buNone/>
            </a:pPr>
            <a:r>
              <a:rPr lang="en-US" sz="2900" dirty="0"/>
              <a:t>                  Pearson, Q. M.  (October 2004).  Getting the most out of clinical supervision: Strategies for mental health.  </a:t>
            </a:r>
            <a:r>
              <a:rPr lang="en-US" sz="2900" i="1" dirty="0"/>
              <a:t>Journal </a:t>
            </a:r>
            <a:r>
              <a:rPr lang="en-US" sz="2600" i="1" dirty="0"/>
              <a:t>of Mental Health Counseling, 26(4)</a:t>
            </a:r>
            <a:r>
              <a:rPr lang="en-US" sz="2600" dirty="0"/>
              <a:t>, 361-373.</a:t>
            </a:r>
          </a:p>
          <a:p>
            <a:endParaRPr lang="en-US" dirty="0"/>
          </a:p>
        </p:txBody>
      </p:sp>
    </p:spTree>
    <p:extLst>
      <p:ext uri="{BB962C8B-B14F-4D97-AF65-F5344CB8AC3E}">
        <p14:creationId xmlns:p14="http://schemas.microsoft.com/office/powerpoint/2010/main" val="173998421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57250" y="0"/>
            <a:ext cx="7429499" cy="1478570"/>
          </a:xfrm>
        </p:spPr>
        <p:txBody>
          <a:bodyPr/>
          <a:lstStyle/>
          <a:p>
            <a:pPr algn="ctr"/>
            <a:r>
              <a:rPr lang="en-US" dirty="0"/>
              <a:t>Bibliography</a:t>
            </a:r>
          </a:p>
        </p:txBody>
      </p:sp>
      <p:sp>
        <p:nvSpPr>
          <p:cNvPr id="2" name="Content Placeholder 1"/>
          <p:cNvSpPr>
            <a:spLocks noGrp="1"/>
          </p:cNvSpPr>
          <p:nvPr>
            <p:ph idx="1"/>
          </p:nvPr>
        </p:nvSpPr>
        <p:spPr>
          <a:xfrm>
            <a:off x="685800" y="1676400"/>
            <a:ext cx="8077200" cy="5181600"/>
          </a:xfrm>
        </p:spPr>
        <p:txBody>
          <a:bodyPr>
            <a:normAutofit fontScale="70000" lnSpcReduction="20000"/>
          </a:bodyPr>
          <a:lstStyle/>
          <a:p>
            <a:pPr marL="0" indent="0">
              <a:buNone/>
            </a:pPr>
            <a:r>
              <a:rPr lang="en-US" sz="2600" dirty="0" smtClean="0"/>
              <a:t>	Pearson</a:t>
            </a:r>
            <a:r>
              <a:rPr lang="en-US" sz="2600" dirty="0"/>
              <a:t>, Q.M.   (October 2000). Opportunities and challenges in the supervisory relationship: Implications for counselor supervision.  </a:t>
            </a:r>
            <a:r>
              <a:rPr lang="en-US" sz="2600" i="1" dirty="0"/>
              <a:t>Journal of Mental Health Counseling, 22(4)</a:t>
            </a:r>
            <a:r>
              <a:rPr lang="en-US" sz="2600" dirty="0"/>
              <a:t>, 283-305.</a:t>
            </a:r>
          </a:p>
          <a:p>
            <a:pPr marL="0" indent="0">
              <a:buNone/>
            </a:pPr>
            <a:r>
              <a:rPr lang="en-US" sz="2600" dirty="0" smtClean="0"/>
              <a:t>                  </a:t>
            </a:r>
            <a:r>
              <a:rPr lang="en-US" sz="2600" dirty="0" err="1" smtClean="0"/>
              <a:t>Ponterotto</a:t>
            </a:r>
            <a:r>
              <a:rPr lang="en-US" sz="2600" dirty="0"/>
              <a:t>, J.G. &amp; Zander, T.A. (1984).  A multimodal approach to counselor supervision.  </a:t>
            </a:r>
            <a:r>
              <a:rPr lang="en-US" sz="2600" i="1" dirty="0"/>
              <a:t>Counselor Education and Supervision, 24</a:t>
            </a:r>
            <a:r>
              <a:rPr lang="en-US" sz="2600" dirty="0"/>
              <a:t>, 40-50.</a:t>
            </a:r>
          </a:p>
          <a:p>
            <a:pPr marL="0" indent="0">
              <a:buNone/>
            </a:pPr>
            <a:r>
              <a:rPr lang="en-US" sz="2600" dirty="0"/>
              <a:t> </a:t>
            </a:r>
            <a:r>
              <a:rPr lang="en-US" sz="2600" dirty="0" smtClean="0"/>
              <a:t>                 Pope</a:t>
            </a:r>
            <a:r>
              <a:rPr lang="en-US" sz="2600" dirty="0"/>
              <a:t>, K.S., </a:t>
            </a:r>
            <a:r>
              <a:rPr lang="en-US" sz="2600" dirty="0" err="1"/>
              <a:t>Tabachnick,B.G</a:t>
            </a:r>
            <a:r>
              <a:rPr lang="en-US" sz="2600" dirty="0"/>
              <a:t>. &amp; Keith-</a:t>
            </a:r>
            <a:r>
              <a:rPr lang="en-US" sz="2600" dirty="0" err="1"/>
              <a:t>Spiegel,P</a:t>
            </a:r>
            <a:r>
              <a:rPr lang="en-US" sz="2600" dirty="0"/>
              <a:t>. (1988).  Good and poor practices in psychotherapy: National survey of beliefs of psychologists.  </a:t>
            </a:r>
            <a:r>
              <a:rPr lang="en-US" sz="2600" i="1" dirty="0"/>
              <a:t>Professional Psychology: Research and Practice, 19</a:t>
            </a:r>
            <a:r>
              <a:rPr lang="en-US" sz="2600" dirty="0"/>
              <a:t>, </a:t>
            </a:r>
            <a:r>
              <a:rPr lang="en-US" sz="2600" dirty="0" smtClean="0"/>
              <a:t>547-552.</a:t>
            </a:r>
          </a:p>
          <a:p>
            <a:pPr marL="0" indent="0">
              <a:buNone/>
            </a:pPr>
            <a:r>
              <a:rPr lang="en-US" sz="2800" dirty="0" smtClean="0"/>
              <a:t>	</a:t>
            </a:r>
            <a:r>
              <a:rPr lang="en-US" sz="2800" dirty="0" err="1" smtClean="0"/>
              <a:t>Sanberk</a:t>
            </a:r>
            <a:r>
              <a:rPr lang="en-US" sz="2800" dirty="0"/>
              <a:t>, K. I., </a:t>
            </a:r>
            <a:r>
              <a:rPr lang="en-US" sz="2800" dirty="0" err="1"/>
              <a:t>Akbas</a:t>
            </a:r>
            <a:r>
              <a:rPr lang="en-US" sz="2800" dirty="0"/>
              <a:t>, J.  (August 2015).  Psychological counseling processes of prospective psychological counselors” An investigation of client counselor interactions.  </a:t>
            </a:r>
            <a:r>
              <a:rPr lang="en-US" sz="2800" i="1" dirty="0"/>
              <a:t>Educational Services: Theory and Practice, 15(4)</a:t>
            </a:r>
            <a:r>
              <a:rPr lang="en-US" sz="2800" dirty="0"/>
              <a:t>, 859-878.</a:t>
            </a:r>
          </a:p>
          <a:p>
            <a:pPr marL="0" indent="0">
              <a:buNone/>
            </a:pPr>
            <a:r>
              <a:rPr lang="en-US" sz="2800" dirty="0"/>
              <a:t>	</a:t>
            </a:r>
            <a:r>
              <a:rPr lang="en-US" sz="2800" dirty="0" err="1"/>
              <a:t>Sangganjanavanich</a:t>
            </a:r>
            <a:r>
              <a:rPr lang="en-US" sz="2800" dirty="0"/>
              <a:t>, V.F. &amp; Lenz, A.S.  (2012).  The experiential consultation training model.  </a:t>
            </a:r>
            <a:r>
              <a:rPr lang="en-US" sz="2800" i="1" dirty="0"/>
              <a:t>Counselor Education &amp; Supervision, 51</a:t>
            </a:r>
            <a:r>
              <a:rPr lang="en-US" sz="2800" dirty="0"/>
              <a:t>, 296-307.</a:t>
            </a:r>
          </a:p>
          <a:p>
            <a:pPr marL="0" indent="0">
              <a:buNone/>
            </a:pPr>
            <a:endParaRPr lang="en-US" sz="2600" dirty="0"/>
          </a:p>
        </p:txBody>
      </p:sp>
    </p:spTree>
    <p:extLst>
      <p:ext uri="{BB962C8B-B14F-4D97-AF65-F5344CB8AC3E}">
        <p14:creationId xmlns:p14="http://schemas.microsoft.com/office/powerpoint/2010/main" val="336374692"/>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57249" y="0"/>
            <a:ext cx="7429499" cy="1478570"/>
          </a:xfrm>
        </p:spPr>
        <p:txBody>
          <a:bodyPr/>
          <a:lstStyle/>
          <a:p>
            <a:pPr algn="ctr"/>
            <a:r>
              <a:rPr lang="en-US" dirty="0"/>
              <a:t>Bibliography</a:t>
            </a:r>
          </a:p>
        </p:txBody>
      </p:sp>
      <p:sp>
        <p:nvSpPr>
          <p:cNvPr id="2" name="Content Placeholder 1"/>
          <p:cNvSpPr>
            <a:spLocks noGrp="1"/>
          </p:cNvSpPr>
          <p:nvPr>
            <p:ph idx="1"/>
          </p:nvPr>
        </p:nvSpPr>
        <p:spPr>
          <a:xfrm>
            <a:off x="605011" y="1511621"/>
            <a:ext cx="8310389" cy="5346379"/>
          </a:xfrm>
        </p:spPr>
        <p:txBody>
          <a:bodyPr>
            <a:normAutofit fontScale="70000" lnSpcReduction="20000"/>
          </a:bodyPr>
          <a:lstStyle/>
          <a:p>
            <a:pPr marL="0" indent="0">
              <a:buNone/>
            </a:pPr>
            <a:r>
              <a:rPr lang="en-US" dirty="0" smtClean="0"/>
              <a:t>	</a:t>
            </a:r>
            <a:r>
              <a:rPr lang="en-US" dirty="0" err="1" smtClean="0"/>
              <a:t>Schoenwald</a:t>
            </a:r>
            <a:r>
              <a:rPr lang="en-US" dirty="0" smtClean="0"/>
              <a:t>, I. S</a:t>
            </a:r>
            <a:r>
              <a:rPr lang="en-US" dirty="0"/>
              <a:t>.&amp; Kopp</a:t>
            </a:r>
            <a:r>
              <a:rPr lang="en-US" dirty="0" smtClean="0"/>
              <a:t>, R. R</a:t>
            </a:r>
            <a:r>
              <a:rPr lang="en-US" dirty="0"/>
              <a:t>. (1986).  Lifestyle and the roles of the supervisor in an organization: an integration.  </a:t>
            </a:r>
            <a:r>
              <a:rPr lang="en-US" i="1" dirty="0"/>
              <a:t>Individual Psychology: Journal of Adlerian Theory, Research, and Practice, 42</a:t>
            </a:r>
            <a:r>
              <a:rPr lang="en-US" dirty="0"/>
              <a:t>, 350-359.</a:t>
            </a:r>
          </a:p>
          <a:p>
            <a:pPr marL="0" indent="0">
              <a:buNone/>
            </a:pPr>
            <a:r>
              <a:rPr lang="en-US" dirty="0"/>
              <a:t>                  </a:t>
            </a:r>
            <a:r>
              <a:rPr lang="en-US" dirty="0" err="1"/>
              <a:t>Schutz</a:t>
            </a:r>
            <a:r>
              <a:rPr lang="en-US" dirty="0"/>
              <a:t>, B.M. (1982).  </a:t>
            </a:r>
            <a:r>
              <a:rPr lang="en-US" u="sng" dirty="0"/>
              <a:t>Legal liability in psychotherapy</a:t>
            </a:r>
            <a:r>
              <a:rPr lang="en-US" dirty="0"/>
              <a:t>.  San Francisco, CA: Josey-Bass.</a:t>
            </a:r>
          </a:p>
          <a:p>
            <a:pPr marL="0" indent="0">
              <a:buNone/>
            </a:pPr>
            <a:r>
              <a:rPr lang="en-US" dirty="0"/>
              <a:t>                  Snider, P.D. (1985). The duty to warn: A potential issue of litigation for the counseling supervisor.  </a:t>
            </a:r>
            <a:r>
              <a:rPr lang="en-US" i="1" dirty="0"/>
              <a:t>Counselor Education and Supervision, 25</a:t>
            </a:r>
            <a:r>
              <a:rPr lang="en-US" dirty="0"/>
              <a:t>, 66-73.</a:t>
            </a:r>
          </a:p>
          <a:p>
            <a:pPr marL="0" indent="0">
              <a:buNone/>
            </a:pPr>
            <a:r>
              <a:rPr lang="en-US" dirty="0"/>
              <a:t>                  Stein, D.M.&amp; Lambert, M.J.  (1995).  Graduate training in psychotherapy: Are therapy outcomes enhanced?  </a:t>
            </a:r>
            <a:r>
              <a:rPr lang="en-US" i="1" dirty="0"/>
              <a:t>Journal of Consulting and Clinical Psychology, 63</a:t>
            </a:r>
            <a:r>
              <a:rPr lang="en-US" dirty="0"/>
              <a:t>,  </a:t>
            </a:r>
            <a:r>
              <a:rPr lang="en-US" dirty="0" smtClean="0"/>
              <a:t>182-196.</a:t>
            </a:r>
          </a:p>
          <a:p>
            <a:pPr marL="0" indent="0">
              <a:buNone/>
            </a:pPr>
            <a:r>
              <a:rPr lang="en-US" dirty="0" smtClean="0"/>
              <a:t>	</a:t>
            </a:r>
            <a:r>
              <a:rPr lang="en-US" dirty="0" err="1" smtClean="0"/>
              <a:t>Stiefel</a:t>
            </a:r>
            <a:r>
              <a:rPr lang="en-US" dirty="0"/>
              <a:t>, I., Brand, M. S., Hinchcliffe, D. K., &amp; </a:t>
            </a:r>
            <a:r>
              <a:rPr lang="en-US" dirty="0" err="1"/>
              <a:t>innes</a:t>
            </a:r>
            <a:r>
              <a:rPr lang="en-US" dirty="0"/>
              <a:t>, E. R.  (2014).  Developmental family therapy skills on a shoe string budget: a peer supervision and training approach.  </a:t>
            </a:r>
            <a:r>
              <a:rPr lang="en-US" i="1" dirty="0"/>
              <a:t>Australian and New Zealand Journal of Family Treatment, 34</a:t>
            </a:r>
            <a:r>
              <a:rPr lang="en-US" dirty="0"/>
              <a:t>, 311-324</a:t>
            </a:r>
            <a:r>
              <a:rPr lang="en-US" dirty="0" smtClean="0"/>
              <a:t>.</a:t>
            </a:r>
          </a:p>
          <a:p>
            <a:pPr marL="0" indent="0">
              <a:buNone/>
            </a:pPr>
            <a:r>
              <a:rPr lang="en-US" dirty="0" smtClean="0"/>
              <a:t>	</a:t>
            </a:r>
            <a:r>
              <a:rPr lang="en-US" dirty="0" err="1" smtClean="0"/>
              <a:t>Stolzenberg</a:t>
            </a:r>
            <a:r>
              <a:rPr lang="en-US" dirty="0"/>
              <a:t>, C.D.&amp; </a:t>
            </a:r>
            <a:r>
              <a:rPr lang="en-US" dirty="0" err="1"/>
              <a:t>Delworth</a:t>
            </a:r>
            <a:r>
              <a:rPr lang="en-US" dirty="0"/>
              <a:t>, U. (1987).  </a:t>
            </a:r>
            <a:r>
              <a:rPr lang="en-US" u="sng" dirty="0"/>
              <a:t>Supervising counselors and therapists: a developmental approach</a:t>
            </a:r>
            <a:r>
              <a:rPr lang="en-US" dirty="0"/>
              <a:t>.  San Francisco:   Josey-Bass.</a:t>
            </a:r>
          </a:p>
          <a:p>
            <a:pPr marL="0" indent="0">
              <a:buNone/>
            </a:pPr>
            <a:r>
              <a:rPr lang="en-US" dirty="0"/>
              <a:t>	</a:t>
            </a:r>
            <a:r>
              <a:rPr lang="en-US" dirty="0" err="1"/>
              <a:t>Stolzenberg</a:t>
            </a:r>
            <a:r>
              <a:rPr lang="en-US" dirty="0"/>
              <a:t>, C.D.&amp; </a:t>
            </a:r>
            <a:r>
              <a:rPr lang="en-US" dirty="0" err="1"/>
              <a:t>Delworth</a:t>
            </a:r>
            <a:r>
              <a:rPr lang="en-US" dirty="0"/>
              <a:t>, U. (1988).  Developmental models of supervision: It is development-Research response to Holloway.  </a:t>
            </a:r>
            <a:r>
              <a:rPr lang="en-US" i="1" dirty="0"/>
              <a:t>Professional Psychology: Research and Practice, 19</a:t>
            </a:r>
            <a:r>
              <a:rPr lang="en-US" dirty="0"/>
              <a:t>, 134-137.</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308016576"/>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3672"/>
            <a:ext cx="7429499" cy="1478570"/>
          </a:xfrm>
        </p:spPr>
        <p:txBody>
          <a:bodyPr/>
          <a:lstStyle/>
          <a:p>
            <a:pPr algn="ctr"/>
            <a:r>
              <a:rPr lang="en-US" dirty="0"/>
              <a:t>Bibliography</a:t>
            </a:r>
          </a:p>
        </p:txBody>
      </p:sp>
      <p:sp>
        <p:nvSpPr>
          <p:cNvPr id="2" name="Content Placeholder 1"/>
          <p:cNvSpPr>
            <a:spLocks noGrp="1"/>
          </p:cNvSpPr>
          <p:nvPr>
            <p:ph idx="1"/>
          </p:nvPr>
        </p:nvSpPr>
        <p:spPr>
          <a:xfrm>
            <a:off x="438149" y="914400"/>
            <a:ext cx="8534400" cy="6172200"/>
          </a:xfrm>
        </p:spPr>
        <p:txBody>
          <a:bodyPr>
            <a:normAutofit fontScale="25000" lnSpcReduction="20000"/>
          </a:bodyPr>
          <a:lstStyle/>
          <a:p>
            <a:pPr marL="0" indent="0">
              <a:buNone/>
            </a:pPr>
            <a:r>
              <a:rPr lang="en-US" sz="5600" dirty="0" smtClean="0"/>
              <a:t>	</a:t>
            </a:r>
            <a:r>
              <a:rPr lang="en-US" sz="7200" dirty="0" err="1" smtClean="0"/>
              <a:t>Studer</a:t>
            </a:r>
            <a:r>
              <a:rPr lang="en-US" sz="7200" dirty="0"/>
              <a:t>, J.R</a:t>
            </a:r>
            <a:r>
              <a:rPr lang="en-US" sz="7200" dirty="0" smtClean="0"/>
              <a:t>. (2006).  Erik Erikson’s psychosocial stages applied to supervision.  </a:t>
            </a:r>
            <a:r>
              <a:rPr lang="en-US" sz="7200" i="1" dirty="0" smtClean="0"/>
              <a:t>Guidance and Counseling, 21(3)</a:t>
            </a:r>
            <a:r>
              <a:rPr lang="en-US" sz="7200" dirty="0" smtClean="0"/>
              <a:t>, 168-173</a:t>
            </a:r>
            <a:endParaRPr lang="en-US" sz="7200" dirty="0"/>
          </a:p>
          <a:p>
            <a:pPr marL="0" indent="0">
              <a:buNone/>
            </a:pPr>
            <a:r>
              <a:rPr lang="en-US" sz="7200" dirty="0"/>
              <a:t>	Supervision Interest Network, Association for Counselor Education and Supervision.  (1993). ACES ethical guidelines for counseling supervisors.  </a:t>
            </a:r>
            <a:r>
              <a:rPr lang="en-US" sz="7200" i="1" dirty="0"/>
              <a:t>ACES Spectrum, 53(4</a:t>
            </a:r>
            <a:r>
              <a:rPr lang="en-US" sz="7200" dirty="0"/>
              <a:t>), 5-8.</a:t>
            </a:r>
          </a:p>
          <a:p>
            <a:pPr marL="0" indent="0">
              <a:buNone/>
            </a:pPr>
            <a:r>
              <a:rPr lang="en-US" sz="7200" dirty="0"/>
              <a:t>	Supervision Interest Network, Association for Counselor Education and Supervision.  (1990). Standards for counseling supervisors.  </a:t>
            </a:r>
            <a:r>
              <a:rPr lang="en-US" sz="7200" i="1" dirty="0"/>
              <a:t>Journal of Counseling and Development, 69</a:t>
            </a:r>
            <a:r>
              <a:rPr lang="en-US" sz="7200" dirty="0"/>
              <a:t>, 30-32</a:t>
            </a:r>
            <a:r>
              <a:rPr lang="en-US" sz="7200" dirty="0" smtClean="0"/>
              <a:t>.</a:t>
            </a:r>
          </a:p>
          <a:p>
            <a:pPr marL="0" indent="0">
              <a:buNone/>
            </a:pPr>
            <a:r>
              <a:rPr lang="en-US" sz="7200" dirty="0"/>
              <a:t>	Tennyson, W.W. &amp; </a:t>
            </a:r>
            <a:r>
              <a:rPr lang="en-US" sz="7200" dirty="0" err="1"/>
              <a:t>Strom,S.M</a:t>
            </a:r>
            <a:r>
              <a:rPr lang="en-US" sz="7200" dirty="0"/>
              <a:t>. (1986).  Beyond professional standards: Developing </a:t>
            </a:r>
            <a:r>
              <a:rPr lang="en-US" sz="7200" dirty="0" err="1"/>
              <a:t>responsibleness</a:t>
            </a:r>
            <a:r>
              <a:rPr lang="en-US" sz="7200" dirty="0"/>
              <a:t>.  </a:t>
            </a:r>
            <a:r>
              <a:rPr lang="en-US" sz="7200" i="1" dirty="0"/>
              <a:t>Journal of Counseling and Development, 64</a:t>
            </a:r>
            <a:r>
              <a:rPr lang="en-US" sz="7200" dirty="0"/>
              <a:t>, 298-302.</a:t>
            </a:r>
          </a:p>
          <a:p>
            <a:pPr marL="0" indent="0">
              <a:buNone/>
            </a:pPr>
            <a:r>
              <a:rPr lang="en-US" sz="7200" dirty="0"/>
              <a:t>	</a:t>
            </a:r>
            <a:r>
              <a:rPr lang="en-US" sz="7200" dirty="0" err="1"/>
              <a:t>Tholstrop</a:t>
            </a:r>
            <a:r>
              <a:rPr lang="en-US" sz="7200" dirty="0"/>
              <a:t>, M.  (April 2005).  Supervisory self care.  </a:t>
            </a:r>
            <a:r>
              <a:rPr lang="en-US" sz="7200" i="1" dirty="0"/>
              <a:t>Counselling and Psychotherapy Journal, 16(3)</a:t>
            </a:r>
            <a:r>
              <a:rPr lang="en-US" sz="7200" dirty="0"/>
              <a:t>, 41-42.</a:t>
            </a:r>
          </a:p>
          <a:p>
            <a:pPr marL="0" indent="0">
              <a:buNone/>
            </a:pPr>
            <a:r>
              <a:rPr lang="en-US" sz="7200" dirty="0"/>
              <a:t>	</a:t>
            </a:r>
            <a:r>
              <a:rPr lang="en-US" sz="7200" dirty="0" err="1"/>
              <a:t>Tighe</a:t>
            </a:r>
            <a:r>
              <a:rPr lang="en-US" sz="7200" dirty="0"/>
              <a:t>, J. P. (2011).  Teaching the use of sell through the process of clinical supervision</a:t>
            </a:r>
            <a:r>
              <a:rPr lang="en-US" sz="7200" i="1" dirty="0"/>
              <a:t>.  Clinical Social Work, 39</a:t>
            </a:r>
            <a:r>
              <a:rPr lang="en-US" sz="7200" dirty="0"/>
              <a:t>, 301-307.</a:t>
            </a:r>
          </a:p>
          <a:p>
            <a:pPr marL="0" indent="0">
              <a:buNone/>
            </a:pPr>
            <a:r>
              <a:rPr lang="en-US" sz="7200" dirty="0" smtClean="0"/>
              <a:t>	</a:t>
            </a:r>
            <a:r>
              <a:rPr lang="en-US" sz="7200" dirty="0" err="1" smtClean="0"/>
              <a:t>Tromski-Kingshirn,D.M</a:t>
            </a:r>
            <a:r>
              <a:rPr lang="en-US" sz="7200" dirty="0"/>
              <a:t>. &amp; Davis, T.E.  (2007).  Supervisee’ perceptions of their clinical supervision: a study of the dual role of clinical and administrative supervisor.  </a:t>
            </a:r>
            <a:r>
              <a:rPr lang="en-US" sz="7200" i="1" dirty="0"/>
              <a:t>Counselor Education and Supervision, 46</a:t>
            </a:r>
            <a:r>
              <a:rPr lang="en-US" sz="7200" dirty="0"/>
              <a:t>, 294-304.</a:t>
            </a:r>
          </a:p>
          <a:p>
            <a:pPr marL="0" indent="0">
              <a:buNone/>
            </a:pPr>
            <a:r>
              <a:rPr lang="en-US" sz="7200" dirty="0"/>
              <a:t>	</a:t>
            </a:r>
            <a:r>
              <a:rPr lang="en-US" sz="7200" dirty="0" err="1"/>
              <a:t>Trepal</a:t>
            </a:r>
            <a:r>
              <a:rPr lang="en-US" sz="7200" dirty="0"/>
              <a:t>, H. C., &amp; </a:t>
            </a:r>
            <a:r>
              <a:rPr lang="en-US" sz="7200" dirty="0" err="1"/>
              <a:t>Hamme</a:t>
            </a:r>
            <a:r>
              <a:rPr lang="en-US" sz="7200" dirty="0"/>
              <a:t>, T. R.  (Winter-Spring 2011).  Critical incidents in supervision training</a:t>
            </a:r>
            <a:r>
              <a:rPr lang="en-US" sz="800" dirty="0"/>
              <a:t>: Doctoral student’s perspectives: Critical Incidents</a:t>
            </a:r>
            <a:r>
              <a:rPr lang="en-US" sz="800" i="1" dirty="0"/>
              <a:t>.  Journal of Professional Counseling:  Practice, theory, and research, 2(1)</a:t>
            </a:r>
            <a:r>
              <a:rPr lang="en-US" sz="800" dirty="0"/>
              <a:t>, 29-41</a:t>
            </a:r>
            <a:r>
              <a:rPr lang="en-US" sz="800" dirty="0" smtClean="0"/>
              <a:t>.</a:t>
            </a:r>
            <a:endParaRPr lang="en-US" sz="800" dirty="0"/>
          </a:p>
        </p:txBody>
      </p:sp>
    </p:spTree>
    <p:extLst>
      <p:ext uri="{BB962C8B-B14F-4D97-AF65-F5344CB8AC3E}">
        <p14:creationId xmlns:p14="http://schemas.microsoft.com/office/powerpoint/2010/main" val="512343743"/>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57249" y="0"/>
            <a:ext cx="7429499" cy="1478570"/>
          </a:xfrm>
        </p:spPr>
        <p:txBody>
          <a:bodyPr/>
          <a:lstStyle/>
          <a:p>
            <a:pPr algn="ctr"/>
            <a:r>
              <a:rPr lang="en-US" dirty="0"/>
              <a:t>Bibliography</a:t>
            </a:r>
          </a:p>
        </p:txBody>
      </p:sp>
      <p:sp>
        <p:nvSpPr>
          <p:cNvPr id="2" name="Content Placeholder 1"/>
          <p:cNvSpPr>
            <a:spLocks noGrp="1"/>
          </p:cNvSpPr>
          <p:nvPr>
            <p:ph idx="1"/>
          </p:nvPr>
        </p:nvSpPr>
        <p:spPr>
          <a:xfrm>
            <a:off x="685801" y="1493259"/>
            <a:ext cx="7924800" cy="5059941"/>
          </a:xfrm>
        </p:spPr>
        <p:txBody>
          <a:bodyPr>
            <a:normAutofit fontScale="62500" lnSpcReduction="20000"/>
          </a:bodyPr>
          <a:lstStyle/>
          <a:p>
            <a:pPr marL="0" indent="0">
              <a:buNone/>
            </a:pPr>
            <a:r>
              <a:rPr lang="en-US" sz="100" dirty="0" err="1"/>
              <a:t>Trepal</a:t>
            </a:r>
            <a:r>
              <a:rPr lang="en-US" sz="100" dirty="0"/>
              <a:t>, H. C., &amp; </a:t>
            </a:r>
            <a:r>
              <a:rPr lang="en-US" sz="100" dirty="0" err="1"/>
              <a:t>Hamme</a:t>
            </a:r>
            <a:r>
              <a:rPr lang="en-US" sz="100" dirty="0"/>
              <a:t>, T. R.  (Winter-Spring 2011).  Critical incidents in supervision training: Doctoral student’s perspectives: Critical Incidents</a:t>
            </a:r>
            <a:r>
              <a:rPr lang="en-US" sz="100" i="1" dirty="0"/>
              <a:t>.  Journal of Professional Counseling:  Practice, theory, and research, 2(1)</a:t>
            </a:r>
            <a:r>
              <a:rPr lang="en-US" sz="100" dirty="0"/>
              <a:t>, 29-41.</a:t>
            </a:r>
          </a:p>
          <a:p>
            <a:pPr marL="0" indent="0">
              <a:buNone/>
            </a:pPr>
            <a:r>
              <a:rPr lang="en-US" dirty="0" smtClean="0"/>
              <a:t>	Vaccaro</a:t>
            </a:r>
            <a:r>
              <a:rPr lang="en-US" dirty="0"/>
              <a:t>, N., &amp; </a:t>
            </a:r>
            <a:r>
              <a:rPr lang="en-US" dirty="0" err="1"/>
              <a:t>Lambie</a:t>
            </a:r>
            <a:r>
              <a:rPr lang="en-US" dirty="0"/>
              <a:t>, G.W.  (2007).  Computer-based counselor-in-training supervision: Ethical and practical implications for counselor educators and supervisors.  </a:t>
            </a:r>
            <a:r>
              <a:rPr lang="en-US" i="1" dirty="0"/>
              <a:t>Counselor Education &amp; Supervision, 47</a:t>
            </a:r>
            <a:r>
              <a:rPr lang="en-US" dirty="0"/>
              <a:t>, 46-57</a:t>
            </a:r>
            <a:r>
              <a:rPr lang="en-US" dirty="0" smtClean="0"/>
              <a:t>.</a:t>
            </a:r>
          </a:p>
          <a:p>
            <a:pPr marL="0" indent="0">
              <a:buNone/>
            </a:pPr>
            <a:r>
              <a:rPr lang="en-US" dirty="0"/>
              <a:t>	</a:t>
            </a:r>
            <a:r>
              <a:rPr lang="en-US" dirty="0" smtClean="0"/>
              <a:t> Watkins</a:t>
            </a:r>
            <a:r>
              <a:rPr lang="en-US" dirty="0"/>
              <a:t>, C. E.  (2011).  The real relationship in psychotherapy supervision</a:t>
            </a:r>
            <a:r>
              <a:rPr lang="en-US" i="1" dirty="0"/>
              <a:t>.  American Journal of Psychotherapy, 65(2)</a:t>
            </a:r>
            <a:r>
              <a:rPr lang="en-US" dirty="0"/>
              <a:t>, 99-116.</a:t>
            </a:r>
          </a:p>
          <a:p>
            <a:pPr marL="0" indent="0">
              <a:buNone/>
            </a:pPr>
            <a:r>
              <a:rPr lang="en-US" dirty="0" smtClean="0"/>
              <a:t>	Watkins</a:t>
            </a:r>
            <a:r>
              <a:rPr lang="en-US" dirty="0"/>
              <a:t>, C. E. (2014).  Psychotherapy supervision developments and innovations for the new millennium: Contributions from the cutting edge</a:t>
            </a:r>
            <a:r>
              <a:rPr lang="en-US" i="1" dirty="0"/>
              <a:t>.  American Journal of Psycho therapy, 68(2)</a:t>
            </a:r>
            <a:r>
              <a:rPr lang="en-US" dirty="0"/>
              <a:t>, 141-147.</a:t>
            </a:r>
          </a:p>
          <a:p>
            <a:pPr marL="0" indent="0">
              <a:buNone/>
            </a:pPr>
            <a:r>
              <a:rPr lang="en-US" dirty="0" smtClean="0"/>
              <a:t>	Watkins</a:t>
            </a:r>
            <a:r>
              <a:rPr lang="en-US" dirty="0"/>
              <a:t>, C. E. (2014).  Clinical Supervision in the 21</a:t>
            </a:r>
            <a:r>
              <a:rPr lang="en-US" baseline="30000" dirty="0"/>
              <a:t>st</a:t>
            </a:r>
            <a:r>
              <a:rPr lang="en-US" dirty="0"/>
              <a:t> century: revisiting pressing needs and impressing possibilities.  </a:t>
            </a:r>
            <a:r>
              <a:rPr lang="en-US" i="1" dirty="0"/>
              <a:t>American Journal of Psycho therapy, 68(2)</a:t>
            </a:r>
            <a:r>
              <a:rPr lang="en-US" dirty="0"/>
              <a:t>, 251-272.  </a:t>
            </a:r>
          </a:p>
          <a:p>
            <a:pPr marL="0" indent="0">
              <a:buNone/>
            </a:pPr>
            <a:r>
              <a:rPr lang="en-US" dirty="0"/>
              <a:t>                     </a:t>
            </a:r>
            <a:r>
              <a:rPr lang="en-US" dirty="0" smtClean="0"/>
              <a:t>Wheeler</a:t>
            </a:r>
            <a:r>
              <a:rPr lang="en-US" dirty="0"/>
              <a:t>, S., </a:t>
            </a:r>
            <a:r>
              <a:rPr lang="en-US" dirty="0" err="1"/>
              <a:t>Aveline</a:t>
            </a:r>
            <a:r>
              <a:rPr lang="en-US" dirty="0"/>
              <a:t>, M., &amp; </a:t>
            </a:r>
            <a:r>
              <a:rPr lang="en-US" dirty="0" err="1"/>
              <a:t>Barkham</a:t>
            </a:r>
            <a:r>
              <a:rPr lang="en-US" dirty="0"/>
              <a:t>, M.  (June 2011).  Practice- based supervision Research :A  network of researchers using a  common toolkit.  Counseling and Psychotherapy Research,  11(2), 61-70.</a:t>
            </a:r>
          </a:p>
          <a:p>
            <a:pPr marL="0" indent="0">
              <a:buNone/>
            </a:pPr>
            <a:r>
              <a:rPr lang="en-US" dirty="0" smtClean="0"/>
              <a:t>	</a:t>
            </a:r>
            <a:r>
              <a:rPr lang="en-US" dirty="0" err="1" smtClean="0"/>
              <a:t>Whipple,J.L</a:t>
            </a:r>
            <a:r>
              <a:rPr lang="en-US" dirty="0"/>
              <a:t>., </a:t>
            </a:r>
            <a:r>
              <a:rPr lang="en-US" dirty="0" err="1"/>
              <a:t>Lambert,M.J</a:t>
            </a:r>
            <a:r>
              <a:rPr lang="en-US" dirty="0"/>
              <a:t>., </a:t>
            </a:r>
            <a:r>
              <a:rPr lang="en-US" dirty="0" err="1"/>
              <a:t>Vermeersch,D</a:t>
            </a:r>
            <a:r>
              <a:rPr lang="en-US" dirty="0"/>
              <a:t>., </a:t>
            </a:r>
            <a:r>
              <a:rPr lang="en-US" dirty="0" err="1"/>
              <a:t>Smart,D.W</a:t>
            </a:r>
            <a:r>
              <a:rPr lang="en-US" dirty="0"/>
              <a:t>., </a:t>
            </a:r>
            <a:r>
              <a:rPr lang="en-US" dirty="0" err="1"/>
              <a:t>Nielson,S.L</a:t>
            </a:r>
            <a:r>
              <a:rPr lang="en-US" dirty="0"/>
              <a:t>., &amp; Hawkins, E.J.  (2003).  Improving the effects of psychotherapy: The use of early identification of treatment failure and problem solving strategies in routine practice.  </a:t>
            </a:r>
            <a:r>
              <a:rPr lang="en-US" i="1" dirty="0"/>
              <a:t>Journal of Counseling Psychology, 50</a:t>
            </a:r>
            <a:r>
              <a:rPr lang="en-US" dirty="0"/>
              <a:t>, 59-68.</a:t>
            </a:r>
          </a:p>
          <a:p>
            <a:pPr marL="0" indent="0">
              <a:buNone/>
            </a:pPr>
            <a:endParaRPr lang="en-US" dirty="0"/>
          </a:p>
        </p:txBody>
      </p:sp>
    </p:spTree>
    <p:extLst>
      <p:ext uri="{BB962C8B-B14F-4D97-AF65-F5344CB8AC3E}">
        <p14:creationId xmlns:p14="http://schemas.microsoft.com/office/powerpoint/2010/main" val="277951983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5349" y="76200"/>
            <a:ext cx="7429499" cy="1478570"/>
          </a:xfrm>
        </p:spPr>
        <p:txBody>
          <a:bodyPr/>
          <a:lstStyle/>
          <a:p>
            <a:pPr algn="ctr"/>
            <a:r>
              <a:rPr lang="en-US" dirty="0"/>
              <a:t>Bibliography</a:t>
            </a:r>
          </a:p>
        </p:txBody>
      </p:sp>
      <p:sp>
        <p:nvSpPr>
          <p:cNvPr id="2" name="Content Placeholder 1"/>
          <p:cNvSpPr>
            <a:spLocks noGrp="1"/>
          </p:cNvSpPr>
          <p:nvPr>
            <p:ph idx="1"/>
          </p:nvPr>
        </p:nvSpPr>
        <p:spPr>
          <a:xfrm>
            <a:off x="762001" y="1371600"/>
            <a:ext cx="7924800" cy="5486400"/>
          </a:xfrm>
        </p:spPr>
        <p:txBody>
          <a:bodyPr>
            <a:normAutofit fontScale="62500" lnSpcReduction="20000"/>
          </a:bodyPr>
          <a:lstStyle/>
          <a:p>
            <a:pPr marL="0" indent="0">
              <a:buNone/>
            </a:pPr>
            <a:r>
              <a:rPr lang="en-US" dirty="0" smtClean="0"/>
              <a:t>                     Wise</a:t>
            </a:r>
            <a:r>
              <a:rPr lang="en-US" dirty="0"/>
              <a:t>, P.S., Lowery, S. &amp; </a:t>
            </a:r>
            <a:r>
              <a:rPr lang="en-US" dirty="0" err="1"/>
              <a:t>Silverglade</a:t>
            </a:r>
            <a:r>
              <a:rPr lang="en-US" dirty="0"/>
              <a:t>, L. (1989). Personal counseling for counselors in training: Guidelines for supervisors.  </a:t>
            </a:r>
            <a:r>
              <a:rPr lang="en-US" i="1" dirty="0"/>
              <a:t>Counselor Education and Supervision, 28</a:t>
            </a:r>
            <a:r>
              <a:rPr lang="en-US" dirty="0"/>
              <a:t>, 326-336</a:t>
            </a:r>
            <a:r>
              <a:rPr lang="en-US" dirty="0" smtClean="0"/>
              <a:t>.</a:t>
            </a:r>
          </a:p>
          <a:p>
            <a:pPr marL="0" indent="0">
              <a:buNone/>
            </a:pPr>
            <a:r>
              <a:rPr lang="en-US" dirty="0" smtClean="0"/>
              <a:t>                     Wood, C.  (2005).  Supervisory working alliance: A model providing direction for college counseling supervision.  </a:t>
            </a:r>
            <a:r>
              <a:rPr lang="en-US" i="1" dirty="0" smtClean="0"/>
              <a:t>Journal of College Counseling, 8</a:t>
            </a:r>
            <a:r>
              <a:rPr lang="en-US" dirty="0" smtClean="0"/>
              <a:t>, 127-137.</a:t>
            </a:r>
            <a:endParaRPr lang="en-US" dirty="0"/>
          </a:p>
          <a:p>
            <a:pPr marL="0" indent="0">
              <a:buNone/>
            </a:pPr>
            <a:r>
              <a:rPr lang="en-US" dirty="0"/>
              <a:t>	</a:t>
            </a:r>
            <a:r>
              <a:rPr lang="en-US" dirty="0" err="1"/>
              <a:t>Worthen</a:t>
            </a:r>
            <a:r>
              <a:rPr lang="en-US" dirty="0"/>
              <a:t>, V.E. &amp; </a:t>
            </a:r>
            <a:r>
              <a:rPr lang="en-US" dirty="0" err="1"/>
              <a:t>Lambert,M.J</a:t>
            </a:r>
            <a:r>
              <a:rPr lang="en-US" dirty="0"/>
              <a:t>. (2007).  Outcome oriented supervision: advantages of adding systematic client tracking to supportive consultations.  </a:t>
            </a:r>
            <a:r>
              <a:rPr lang="en-US" i="1" dirty="0"/>
              <a:t>British Association for Counseling and Psychotherapy</a:t>
            </a:r>
            <a:r>
              <a:rPr lang="en-US" dirty="0"/>
              <a:t>, 48-53.</a:t>
            </a:r>
          </a:p>
          <a:p>
            <a:pPr marL="0" indent="0">
              <a:buNone/>
            </a:pPr>
            <a:r>
              <a:rPr lang="en-US" dirty="0"/>
              <a:t>	</a:t>
            </a:r>
            <a:r>
              <a:rPr lang="en-US" dirty="0" err="1"/>
              <a:t>Worthington,R.L</a:t>
            </a:r>
            <a:r>
              <a:rPr lang="en-US" dirty="0"/>
              <a:t>., </a:t>
            </a:r>
            <a:r>
              <a:rPr lang="en-US" dirty="0" err="1"/>
              <a:t>Tan,J.A</a:t>
            </a:r>
            <a:r>
              <a:rPr lang="en-US" dirty="0"/>
              <a:t>., &amp; </a:t>
            </a:r>
            <a:r>
              <a:rPr lang="en-US" dirty="0" err="1"/>
              <a:t>Poulin,K</a:t>
            </a:r>
            <a:r>
              <a:rPr lang="en-US" dirty="0"/>
              <a:t>.  (2002).  Ethically questionable behaviors among supervisees: An exploratory investigation.  </a:t>
            </a:r>
            <a:r>
              <a:rPr lang="en-US" i="1" dirty="0"/>
              <a:t>Ethics and Behavior, 12(4)</a:t>
            </a:r>
            <a:r>
              <a:rPr lang="en-US" dirty="0"/>
              <a:t>, 323-351.</a:t>
            </a:r>
          </a:p>
          <a:p>
            <a:pPr marL="0" indent="0">
              <a:buNone/>
            </a:pPr>
            <a:r>
              <a:rPr lang="en-US" dirty="0"/>
              <a:t>	</a:t>
            </a:r>
            <a:r>
              <a:rPr lang="en-US" dirty="0" err="1"/>
              <a:t>Yager</a:t>
            </a:r>
            <a:r>
              <a:rPr lang="en-US" dirty="0"/>
              <a:t>, G. G., </a:t>
            </a:r>
            <a:r>
              <a:rPr lang="en-US" dirty="0" err="1"/>
              <a:t>Armsworth</a:t>
            </a:r>
            <a:r>
              <a:rPr lang="en-US" dirty="0"/>
              <a:t>, M. W.., Williams, G. T., &amp; </a:t>
            </a:r>
            <a:r>
              <a:rPr lang="en-US" dirty="0" err="1"/>
              <a:t>Levinthal</a:t>
            </a:r>
            <a:r>
              <a:rPr lang="en-US" dirty="0"/>
              <a:t>, C.E. (1981, October).  Ten suggestions for maximizing learning in supervision.  Paper presented at the North Central Association for Counselor Education and Supervision, Milwaukee, WI. (ERIC Document Reproductions </a:t>
            </a:r>
            <a:endParaRPr lang="en-US" dirty="0" smtClean="0"/>
          </a:p>
          <a:p>
            <a:pPr marL="0" indent="0">
              <a:buNone/>
            </a:pPr>
            <a:r>
              <a:rPr lang="en-US" dirty="0" smtClean="0"/>
              <a:t>	</a:t>
            </a:r>
            <a:r>
              <a:rPr lang="en-US" dirty="0" err="1" smtClean="0"/>
              <a:t>Yerushalmi</a:t>
            </a:r>
            <a:r>
              <a:rPr lang="en-US" dirty="0"/>
              <a:t>, H., &amp; </a:t>
            </a:r>
            <a:r>
              <a:rPr lang="en-US" dirty="0" err="1"/>
              <a:t>Lysaker</a:t>
            </a:r>
            <a:r>
              <a:rPr lang="en-US" dirty="0"/>
              <a:t>, P. H. (2014).  The recovery approach to rehabilitation: Implementation in supervision.  Journal of Social Work Practice, 28(1), 59-73.</a:t>
            </a:r>
          </a:p>
          <a:p>
            <a:pPr marL="0" indent="0">
              <a:buNone/>
            </a:pPr>
            <a:r>
              <a:rPr lang="en-US" dirty="0" smtClean="0"/>
              <a:t>	</a:t>
            </a:r>
            <a:r>
              <a:rPr lang="en-US" dirty="0" err="1" smtClean="0"/>
              <a:t>Zisook</a:t>
            </a:r>
            <a:r>
              <a:rPr lang="en-US" dirty="0"/>
              <a:t>, S., </a:t>
            </a:r>
            <a:r>
              <a:rPr lang="en-US" dirty="0" err="1"/>
              <a:t>McQuaid</a:t>
            </a:r>
            <a:r>
              <a:rPr lang="en-US" dirty="0"/>
              <a:t>, J. R., </a:t>
            </a:r>
            <a:r>
              <a:rPr lang="en-US" dirty="0" err="1"/>
              <a:t>Sciolla</a:t>
            </a:r>
            <a:r>
              <a:rPr lang="en-US" dirty="0"/>
              <a:t>, A., </a:t>
            </a:r>
            <a:r>
              <a:rPr lang="en-US" dirty="0" err="1"/>
              <a:t>Lanquete</a:t>
            </a:r>
            <a:r>
              <a:rPr lang="en-US" dirty="0"/>
              <a:t>, N., Calabrese, C., &amp; </a:t>
            </a:r>
            <a:r>
              <a:rPr lang="en-US" dirty="0" err="1"/>
              <a:t>Dunti</a:t>
            </a:r>
            <a:r>
              <a:rPr lang="en-US" dirty="0"/>
              <a:t>, L. B.  (2011).  Psychiatric residents’ interest in psychotherapy and training stage: A multi-site survey.  American Journal of </a:t>
            </a:r>
            <a:r>
              <a:rPr lang="en-US" dirty="0" err="1"/>
              <a:t>Pscyhotherapy</a:t>
            </a:r>
            <a:r>
              <a:rPr lang="en-US" dirty="0"/>
              <a:t>, 65(1), 47-59.</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8657799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381000"/>
            <a:ext cx="7429499" cy="1478570"/>
          </a:xfrm>
        </p:spPr>
        <p:txBody>
          <a:bodyPr/>
          <a:lstStyle/>
          <a:p>
            <a:r>
              <a:rPr lang="en-US" dirty="0"/>
              <a:t>Methods of Evaluation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7385641"/>
              </p:ext>
            </p:extLst>
          </p:nvPr>
        </p:nvGraphicFramePr>
        <p:xfrm>
          <a:off x="533401" y="1600200"/>
          <a:ext cx="8153399" cy="5052568"/>
        </p:xfrm>
        <a:graphic>
          <a:graphicData uri="http://schemas.openxmlformats.org/drawingml/2006/table">
            <a:tbl>
              <a:tblPr firstRow="1" bandRow="1">
                <a:tableStyleId>{5C22544A-7EE6-4342-B048-85BDC9FD1C3A}</a:tableStyleId>
              </a:tblPr>
              <a:tblGrid>
                <a:gridCol w="1828799">
                  <a:extLst>
                    <a:ext uri="{9D8B030D-6E8A-4147-A177-3AD203B41FA5}">
                      <a16:colId xmlns:a16="http://schemas.microsoft.com/office/drawing/2014/main" val="20000"/>
                    </a:ext>
                  </a:extLst>
                </a:gridCol>
                <a:gridCol w="3415243">
                  <a:extLst>
                    <a:ext uri="{9D8B030D-6E8A-4147-A177-3AD203B41FA5}">
                      <a16:colId xmlns:a16="http://schemas.microsoft.com/office/drawing/2014/main" val="20001"/>
                    </a:ext>
                  </a:extLst>
                </a:gridCol>
                <a:gridCol w="2909357">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n-US" dirty="0" smtClean="0"/>
                        <a:t>Advantages</a:t>
                      </a:r>
                      <a:endParaRPr lang="en-US" dirty="0"/>
                    </a:p>
                  </a:txBody>
                  <a:tcPr/>
                </a:tc>
                <a:tc>
                  <a:txBody>
                    <a:bodyPr/>
                    <a:lstStyle/>
                    <a:p>
                      <a:r>
                        <a:rPr lang="en-US" dirty="0" smtClean="0"/>
                        <a:t>Disadvantages</a:t>
                      </a:r>
                      <a:endParaRPr lang="en-US" dirty="0"/>
                    </a:p>
                  </a:txBody>
                  <a:tcPr/>
                </a:tc>
                <a:extLst>
                  <a:ext uri="{0D108BD9-81ED-4DB2-BD59-A6C34878D82A}">
                    <a16:rowId xmlns:a16="http://schemas.microsoft.com/office/drawing/2014/main" val="10000"/>
                  </a:ext>
                </a:extLst>
              </a:tr>
              <a:tr h="370840">
                <a:tc>
                  <a:txBody>
                    <a:bodyPr/>
                    <a:lstStyle/>
                    <a:p>
                      <a:r>
                        <a:rPr lang="en-US" dirty="0" smtClean="0"/>
                        <a:t>Videotape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bg1"/>
                          </a:solidFill>
                          <a:effectLst/>
                          <a:latin typeface="Tahoma" pitchFamily="34" charset="0"/>
                          <a:cs typeface="Arial" charset="0"/>
                        </a:rPr>
                        <a:t>addition of nonverbal, allows for review of 1) content, 2) affective and cognitive aspects, and 3) process relationship issues in the present</a:t>
                      </a:r>
                    </a:p>
                    <a:p>
                      <a:endParaRPr lang="en-US" dirty="0">
                        <a:solidFill>
                          <a:schemeClr val="bg1"/>
                        </a:solidFill>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bulk &amp; supplies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needed, overload of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data re. each session,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what to focus on?, can be intrusive</a:t>
                      </a:r>
                      <a:endParaRPr kumimoji="0" lang="en-US" sz="1800" b="0" i="0" u="none" strike="noStrike" cap="none" normalizeH="0" baseline="0" dirty="0" smtClean="0">
                        <a:ln>
                          <a:noFill/>
                        </a:ln>
                        <a:solidFill>
                          <a:schemeClr val="bg1"/>
                        </a:solidFill>
                        <a:effectLst>
                          <a:outerShdw blurRad="38100" dist="38100" dir="2700000" algn="tl">
                            <a:srgbClr val="000000"/>
                          </a:outerShdw>
                        </a:effectLst>
                        <a:latin typeface="Tahoma" pitchFamily="34" charset="0"/>
                        <a:cs typeface="Arial" charset="0"/>
                      </a:endParaRPr>
                    </a:p>
                  </a:txBody>
                  <a:tcPr/>
                </a:tc>
                <a:extLst>
                  <a:ext uri="{0D108BD9-81ED-4DB2-BD59-A6C34878D82A}">
                    <a16:rowId xmlns:a16="http://schemas.microsoft.com/office/drawing/2014/main" val="10001"/>
                  </a:ext>
                </a:extLst>
              </a:tr>
              <a:tr h="370840">
                <a:tc>
                  <a:txBody>
                    <a:bodyPr/>
                    <a:lstStyle/>
                    <a:p>
                      <a:r>
                        <a:rPr lang="en-US" dirty="0" smtClean="0"/>
                        <a:t>Live Observation</a:t>
                      </a:r>
                      <a:endParaRPr lang="en-US" dirty="0"/>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supervisor can immediately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intervene, gives the full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picture of things, both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supervisor and supervisee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see the same thing, most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flexibility w/regards to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scheduling follow up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supervision</a:t>
                      </a:r>
                    </a:p>
                    <a:p>
                      <a:endParaRPr lang="en-US" dirty="0">
                        <a:solidFill>
                          <a:schemeClr val="bg1"/>
                        </a:solidFill>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discomfort of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supervisee or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insecurity in “real</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life” setting with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supervisor</a:t>
                      </a:r>
                    </a:p>
                    <a:p>
                      <a:endParaRPr lang="en-US" dirty="0">
                        <a:solidFill>
                          <a:schemeClr val="bg1"/>
                        </a:solidFill>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00868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143000"/>
            <a:ext cx="7429499" cy="4114800"/>
          </a:xfrm>
        </p:spPr>
        <p:txBody>
          <a:bodyPr>
            <a:normAutofit/>
          </a:bodyPr>
          <a:lstStyle/>
          <a:p>
            <a:r>
              <a:rPr lang="en-US" dirty="0" smtClean="0"/>
              <a:t>What do you  consider the roles and functions of a supervising mental health professional?</a:t>
            </a:r>
            <a:endParaRPr lang="en-US" dirty="0"/>
          </a:p>
        </p:txBody>
      </p:sp>
    </p:spTree>
    <p:extLst>
      <p:ext uri="{BB962C8B-B14F-4D97-AF65-F5344CB8AC3E}">
        <p14:creationId xmlns:p14="http://schemas.microsoft.com/office/powerpoint/2010/main" val="12976762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252728"/>
          </a:xfrm>
        </p:spPr>
        <p:txBody>
          <a:bodyPr/>
          <a:lstStyle/>
          <a:p>
            <a:r>
              <a:rPr lang="en-US" dirty="0"/>
              <a:t>Methods of Evaluation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94570389"/>
              </p:ext>
            </p:extLst>
          </p:nvPr>
        </p:nvGraphicFramePr>
        <p:xfrm>
          <a:off x="228601" y="1043433"/>
          <a:ext cx="8686799" cy="5509768"/>
        </p:xfrm>
        <a:graphic>
          <a:graphicData uri="http://schemas.openxmlformats.org/drawingml/2006/table">
            <a:tbl>
              <a:tblPr firstRow="1" bandRow="1">
                <a:tableStyleId>{5C22544A-7EE6-4342-B048-85BDC9FD1C3A}</a:tableStyleId>
              </a:tblPr>
              <a:tblGrid>
                <a:gridCol w="1981199">
                  <a:extLst>
                    <a:ext uri="{9D8B030D-6E8A-4147-A177-3AD203B41FA5}">
                      <a16:colId xmlns:a16="http://schemas.microsoft.com/office/drawing/2014/main" val="20000"/>
                    </a:ext>
                  </a:extLst>
                </a:gridCol>
                <a:gridCol w="3643843">
                  <a:extLst>
                    <a:ext uri="{9D8B030D-6E8A-4147-A177-3AD203B41FA5}">
                      <a16:colId xmlns:a16="http://schemas.microsoft.com/office/drawing/2014/main" val="20001"/>
                    </a:ext>
                  </a:extLst>
                </a:gridCol>
                <a:gridCol w="3061757">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n-US" dirty="0" smtClean="0"/>
                        <a:t>Advantages</a:t>
                      </a:r>
                      <a:endParaRPr lang="en-US" dirty="0"/>
                    </a:p>
                  </a:txBody>
                  <a:tcPr/>
                </a:tc>
                <a:tc>
                  <a:txBody>
                    <a:bodyPr/>
                    <a:lstStyle/>
                    <a:p>
                      <a:r>
                        <a:rPr lang="en-US" dirty="0" smtClean="0"/>
                        <a:t>Disadvantages</a:t>
                      </a:r>
                      <a:endParaRPr lang="en-US" dirty="0"/>
                    </a:p>
                  </a:txBody>
                  <a:tcPr/>
                </a:tc>
                <a:extLst>
                  <a:ext uri="{0D108BD9-81ED-4DB2-BD59-A6C34878D82A}">
                    <a16:rowId xmlns:a16="http://schemas.microsoft.com/office/drawing/2014/main" val="10000"/>
                  </a:ext>
                </a:extLst>
              </a:tr>
              <a:tr h="4834128">
                <a:tc>
                  <a:txBody>
                    <a:bodyPr/>
                    <a:lstStyle/>
                    <a:p>
                      <a:r>
                        <a:rPr lang="en-US" dirty="0" smtClean="0"/>
                        <a:t>Group Supervision</a:t>
                      </a:r>
                      <a:endParaRPr lang="en-US" dirty="0"/>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cost effective, can avoid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dependence  on  supervisor,</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more comprehensive, increases conceptualization of issues by having  to verbalize in the group,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protective  of ego of supervisees, trainee empathy (1.Suggestions for problem cases,    2. Discussions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of ethical and professional issues, 3. Fights isolation, 4. Sharing information, 5. Exploring problematic feelings, attitudes, &amp;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behaviors, 6. Modeling and</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learning techniques, 7.Stress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management, 8. Burnout reduction, 9. Exposure to various theories</a:t>
                      </a:r>
                    </a:p>
                    <a:p>
                      <a:endParaRPr lang="en-US" dirty="0">
                        <a:solidFill>
                          <a:schemeClr val="bg1"/>
                        </a:solidFill>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should only be a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supplement, not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enough time for in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depth work, may be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unlikely to personally</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disclose too many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variables if have to be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involved in other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inter-agency functions,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imes New Roman" pitchFamily="18" charset="0"/>
                          <a:cs typeface="Arial" charset="0"/>
                        </a:rPr>
                        <a:t>may limit time for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err="1" smtClean="0">
                          <a:ln>
                            <a:noFill/>
                          </a:ln>
                          <a:solidFill>
                            <a:schemeClr val="bg1"/>
                          </a:solidFill>
                          <a:effectLst/>
                          <a:latin typeface="Times New Roman" pitchFamily="18" charset="0"/>
                          <a:cs typeface="Arial" charset="0"/>
                        </a:rPr>
                        <a:t>indiv</a:t>
                      </a:r>
                      <a:r>
                        <a:rPr kumimoji="0" lang="en-US" sz="1800" b="0" i="0" u="none" strike="noStrike" cap="none" normalizeH="0" baseline="0" dirty="0" smtClean="0">
                          <a:ln>
                            <a:noFill/>
                          </a:ln>
                          <a:solidFill>
                            <a:schemeClr val="bg1"/>
                          </a:solidFill>
                          <a:effectLst/>
                          <a:latin typeface="Times New Roman" pitchFamily="18" charset="0"/>
                          <a:cs typeface="Arial" charset="0"/>
                        </a:rPr>
                        <a:t>. Supervision</a:t>
                      </a:r>
                      <a:endParaRPr kumimoji="0" lang="en-US" sz="1800" b="0" i="0" u="none" strike="noStrike" cap="none" normalizeH="0" baseline="0" dirty="0" smtClean="0">
                        <a:ln>
                          <a:noFill/>
                        </a:ln>
                        <a:solidFill>
                          <a:schemeClr val="bg1"/>
                        </a:solidFill>
                        <a:effectLst>
                          <a:outerShdw blurRad="38100" dist="38100" dir="2700000" algn="tl">
                            <a:srgbClr val="000000"/>
                          </a:outerShdw>
                        </a:effectLst>
                        <a:latin typeface="Times New Roman" pitchFamily="18" charset="0"/>
                        <a:cs typeface="Arial"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707674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652272"/>
          </a:xfrm>
        </p:spPr>
        <p:txBody>
          <a:bodyPr>
            <a:normAutofit/>
          </a:bodyPr>
          <a:lstStyle/>
          <a:p>
            <a:r>
              <a:rPr lang="en-US" dirty="0"/>
              <a:t>Methods of Evaluation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0593849"/>
              </p:ext>
            </p:extLst>
          </p:nvPr>
        </p:nvGraphicFramePr>
        <p:xfrm>
          <a:off x="228601" y="756921"/>
          <a:ext cx="8686800" cy="594868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20000"/>
                    </a:ext>
                  </a:extLst>
                </a:gridCol>
                <a:gridCol w="3339042">
                  <a:extLst>
                    <a:ext uri="{9D8B030D-6E8A-4147-A177-3AD203B41FA5}">
                      <a16:colId xmlns:a16="http://schemas.microsoft.com/office/drawing/2014/main" val="20001"/>
                    </a:ext>
                  </a:extLst>
                </a:gridCol>
                <a:gridCol w="3214158">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n-US" dirty="0" smtClean="0"/>
                        <a:t>Advantages</a:t>
                      </a:r>
                      <a:endParaRPr lang="en-US" dirty="0"/>
                    </a:p>
                  </a:txBody>
                  <a:tcPr/>
                </a:tc>
                <a:tc>
                  <a:txBody>
                    <a:bodyPr/>
                    <a:lstStyle/>
                    <a:p>
                      <a:r>
                        <a:rPr lang="en-US" dirty="0" err="1" smtClean="0"/>
                        <a:t>Disadvantanges</a:t>
                      </a:r>
                      <a:endParaRPr lang="en-US" dirty="0"/>
                    </a:p>
                  </a:txBody>
                  <a:tcPr/>
                </a:tc>
                <a:extLst>
                  <a:ext uri="{0D108BD9-81ED-4DB2-BD59-A6C34878D82A}">
                    <a16:rowId xmlns:a16="http://schemas.microsoft.com/office/drawing/2014/main" val="10000"/>
                  </a:ext>
                </a:extLst>
              </a:tr>
              <a:tr h="4810760">
                <a:tc>
                  <a:txBody>
                    <a:bodyPr/>
                    <a:lstStyle/>
                    <a:p>
                      <a:r>
                        <a:rPr lang="en-US" dirty="0" smtClean="0"/>
                        <a:t>Live Supervision</a:t>
                      </a:r>
                      <a:endParaRPr lang="en-US" dirty="0"/>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Allows the supervisee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to make adjustments as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needed, can enhance CIT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skills in the moment, helps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supervisor have access to all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information in the moment,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allows quicker learning than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other approaches, can be used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with more challenging cases,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may encourage supervisee to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take more risks because he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or she knows the supervisor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is there, supervisor can</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witness more complicated</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interactions that may be hard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for the supervisee to relate</a:t>
                      </a:r>
                    </a:p>
                    <a:p>
                      <a:endParaRPr lang="en-US" dirty="0">
                        <a:solidFill>
                          <a:schemeClr val="bg1"/>
                        </a:solidFill>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some may</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discourage total</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Supervisee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spontaneity, risk</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for dependence on</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the  supervisor,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supervisor may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intervene too much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so may not prepare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CIT for having to</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make isolated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smtClean="0">
                          <a:ln>
                            <a:noFill/>
                          </a:ln>
                          <a:solidFill>
                            <a:schemeClr val="bg1"/>
                          </a:solidFill>
                          <a:effectLst/>
                          <a:latin typeface="Tahoma" pitchFamily="34" charset="0"/>
                          <a:cs typeface="Arial" charset="0"/>
                        </a:rPr>
                        <a:t>decisions</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023704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Methods of Evaluation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17818052"/>
              </p:ext>
            </p:extLst>
          </p:nvPr>
        </p:nvGraphicFramePr>
        <p:xfrm>
          <a:off x="381000" y="1447800"/>
          <a:ext cx="8382000" cy="439420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3186642">
                  <a:extLst>
                    <a:ext uri="{9D8B030D-6E8A-4147-A177-3AD203B41FA5}">
                      <a16:colId xmlns:a16="http://schemas.microsoft.com/office/drawing/2014/main" val="20001"/>
                    </a:ext>
                  </a:extLst>
                </a:gridCol>
                <a:gridCol w="3137958">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n-US" dirty="0" smtClean="0"/>
                        <a:t>Advantages</a:t>
                      </a:r>
                      <a:endParaRPr lang="en-US" dirty="0"/>
                    </a:p>
                  </a:txBody>
                  <a:tcPr/>
                </a:tc>
                <a:tc>
                  <a:txBody>
                    <a:bodyPr/>
                    <a:lstStyle/>
                    <a:p>
                      <a:r>
                        <a:rPr lang="en-US" dirty="0" smtClean="0"/>
                        <a:t>Disadvantages</a:t>
                      </a:r>
                      <a:endParaRPr lang="en-US" dirty="0"/>
                    </a:p>
                  </a:txBody>
                  <a:tcPr/>
                </a:tc>
                <a:extLst>
                  <a:ext uri="{0D108BD9-81ED-4DB2-BD59-A6C34878D82A}">
                    <a16:rowId xmlns:a16="http://schemas.microsoft.com/office/drawing/2014/main" val="10000"/>
                  </a:ext>
                </a:extLst>
              </a:tr>
              <a:tr h="370840">
                <a:tc>
                  <a:txBody>
                    <a:bodyPr/>
                    <a:lstStyle/>
                    <a:p>
                      <a:r>
                        <a:rPr lang="en-US" dirty="0" smtClean="0"/>
                        <a:t>Webcam</a:t>
                      </a:r>
                      <a:endParaRPr lang="en-US" dirty="0"/>
                    </a:p>
                  </a:txBody>
                  <a:tcPr/>
                </a:tc>
                <a:tc>
                  <a:txBody>
                    <a:bodyPr/>
                    <a:lstStyle/>
                    <a:p>
                      <a:r>
                        <a:rPr lang="en-US" dirty="0" smtClean="0"/>
                        <a:t>Can be </a:t>
                      </a:r>
                      <a:r>
                        <a:rPr lang="en-US" dirty="0" err="1" smtClean="0"/>
                        <a:t>accesed</a:t>
                      </a:r>
                      <a:r>
                        <a:rPr lang="en-US" dirty="0" smtClean="0"/>
                        <a:t> from any computer, Use times efficiently, Modest installation and operation costs, Can  be stored or downloaded on a variety of media and watched later</a:t>
                      </a:r>
                      <a:endParaRPr lang="en-US" dirty="0"/>
                    </a:p>
                  </a:txBody>
                  <a:tcPr/>
                </a:tc>
                <a:tc>
                  <a:txBody>
                    <a:bodyPr/>
                    <a:lstStyle/>
                    <a:p>
                      <a:r>
                        <a:rPr lang="en-US" dirty="0" smtClean="0"/>
                        <a:t>Concerns about anonymity and confidentiality, technical complications, Needs assurance that will be erased and unavailable to unauthorized staff</a:t>
                      </a:r>
                      <a:endParaRPr lang="en-US" dirty="0"/>
                    </a:p>
                  </a:txBody>
                  <a:tcPr/>
                </a:tc>
                <a:extLst>
                  <a:ext uri="{0D108BD9-81ED-4DB2-BD59-A6C34878D82A}">
                    <a16:rowId xmlns:a16="http://schemas.microsoft.com/office/drawing/2014/main" val="10001"/>
                  </a:ext>
                </a:extLst>
              </a:tr>
              <a:tr h="370840">
                <a:tc>
                  <a:txBody>
                    <a:bodyPr/>
                    <a:lstStyle/>
                    <a:p>
                      <a:r>
                        <a:rPr lang="en-US" dirty="0" err="1" smtClean="0"/>
                        <a:t>Cofacilitation</a:t>
                      </a:r>
                      <a:r>
                        <a:rPr lang="en-US" dirty="0" smtClean="0"/>
                        <a:t> and Modeling</a:t>
                      </a:r>
                      <a:endParaRPr lang="en-US" dirty="0"/>
                    </a:p>
                  </a:txBody>
                  <a:tcPr/>
                </a:tc>
                <a:tc>
                  <a:txBody>
                    <a:bodyPr/>
                    <a:lstStyle/>
                    <a:p>
                      <a:r>
                        <a:rPr lang="en-US" dirty="0" smtClean="0"/>
                        <a:t>Supervisor and clinician jointly run a session, Allows supervisor to model techniques while observing the clinician, clinician sees how the supervisor would respond, Good aid for difficult clients</a:t>
                      </a:r>
                      <a:endParaRPr lang="en-US" dirty="0"/>
                    </a:p>
                  </a:txBody>
                  <a:tcPr/>
                </a:tc>
                <a:tc>
                  <a:txBody>
                    <a:bodyPr/>
                    <a:lstStyle/>
                    <a:p>
                      <a:r>
                        <a:rPr lang="en-US" dirty="0" smtClean="0"/>
                        <a:t>Supervisor must be proficient in skills to be able to help the supervisee, the client may perceive the supervisee as less </a:t>
                      </a:r>
                      <a:r>
                        <a:rPr lang="en-US" dirty="0" err="1" smtClean="0"/>
                        <a:t>proficiene</a:t>
                      </a:r>
                      <a:r>
                        <a:rPr lang="en-US" dirty="0" smtClean="0"/>
                        <a:t> than the supervisor</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073967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Methods of Evaluation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67504613"/>
              </p:ext>
            </p:extLst>
          </p:nvPr>
        </p:nvGraphicFramePr>
        <p:xfrm>
          <a:off x="855663" y="2249488"/>
          <a:ext cx="7429500" cy="3479800"/>
        </p:xfrm>
        <a:graphic>
          <a:graphicData uri="http://schemas.openxmlformats.org/drawingml/2006/table">
            <a:tbl>
              <a:tblPr firstRow="1" bandRow="1">
                <a:tableStyleId>{5C22544A-7EE6-4342-B048-85BDC9FD1C3A}</a:tableStyleId>
              </a:tblPr>
              <a:tblGrid>
                <a:gridCol w="2476500">
                  <a:extLst>
                    <a:ext uri="{9D8B030D-6E8A-4147-A177-3AD203B41FA5}">
                      <a16:colId xmlns:a16="http://schemas.microsoft.com/office/drawing/2014/main" val="20000"/>
                    </a:ext>
                  </a:extLst>
                </a:gridCol>
                <a:gridCol w="2476500">
                  <a:extLst>
                    <a:ext uri="{9D8B030D-6E8A-4147-A177-3AD203B41FA5}">
                      <a16:colId xmlns:a16="http://schemas.microsoft.com/office/drawing/2014/main" val="20001"/>
                    </a:ext>
                  </a:extLst>
                </a:gridCol>
                <a:gridCol w="2476500">
                  <a:extLst>
                    <a:ext uri="{9D8B030D-6E8A-4147-A177-3AD203B41FA5}">
                      <a16:colId xmlns:a16="http://schemas.microsoft.com/office/drawing/2014/main" val="20002"/>
                    </a:ext>
                  </a:extLst>
                </a:gridCol>
              </a:tblGrid>
              <a:tr h="370840">
                <a:tc>
                  <a:txBody>
                    <a:bodyPr/>
                    <a:lstStyle/>
                    <a:p>
                      <a:endParaRPr lang="en-US" dirty="0"/>
                    </a:p>
                  </a:txBody>
                  <a:tcPr marL="91695" marR="91695"/>
                </a:tc>
                <a:tc>
                  <a:txBody>
                    <a:bodyPr/>
                    <a:lstStyle/>
                    <a:p>
                      <a:endParaRPr lang="en-US"/>
                    </a:p>
                  </a:txBody>
                  <a:tcPr marL="91695" marR="91695"/>
                </a:tc>
                <a:tc>
                  <a:txBody>
                    <a:bodyPr/>
                    <a:lstStyle/>
                    <a:p>
                      <a:endParaRPr lang="en-US"/>
                    </a:p>
                  </a:txBody>
                  <a:tcPr marL="91695" marR="91695"/>
                </a:tc>
                <a:extLst>
                  <a:ext uri="{0D108BD9-81ED-4DB2-BD59-A6C34878D82A}">
                    <a16:rowId xmlns:a16="http://schemas.microsoft.com/office/drawing/2014/main" val="10000"/>
                  </a:ext>
                </a:extLst>
              </a:tr>
              <a:tr h="370840">
                <a:tc>
                  <a:txBody>
                    <a:bodyPr/>
                    <a:lstStyle/>
                    <a:p>
                      <a:r>
                        <a:rPr lang="en-US" dirty="0" smtClean="0"/>
                        <a:t>Role Playing</a:t>
                      </a:r>
                      <a:endParaRPr lang="en-US" dirty="0"/>
                    </a:p>
                  </a:txBody>
                  <a:tcPr marL="91695" marR="91695"/>
                </a:tc>
                <a:tc>
                  <a:txBody>
                    <a:bodyPr/>
                    <a:lstStyle/>
                    <a:p>
                      <a:r>
                        <a:rPr lang="en-US" dirty="0" smtClean="0"/>
                        <a:t>Increases the learning process, provides the supervisor with direct observation of skills, Builds perspective from differing theoretical points of view, Creates a safe way to try new skills</a:t>
                      </a:r>
                      <a:endParaRPr lang="en-US" dirty="0"/>
                    </a:p>
                  </a:txBody>
                  <a:tcPr marL="91695" marR="91695"/>
                </a:tc>
                <a:tc>
                  <a:txBody>
                    <a:bodyPr/>
                    <a:lstStyle/>
                    <a:p>
                      <a:r>
                        <a:rPr lang="en-US" dirty="0" smtClean="0"/>
                        <a:t>Supervisee may feel on the spot, Supervisor may provide too much detailed info. At once</a:t>
                      </a:r>
                      <a:endParaRPr lang="en-US" dirty="0"/>
                    </a:p>
                  </a:txBody>
                  <a:tcPr marL="91695" marR="91695"/>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201220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Supervisee Prep For Supervision</a:t>
            </a:r>
            <a:endParaRPr lang="en-US" dirty="0"/>
          </a:p>
        </p:txBody>
      </p:sp>
      <p:sp>
        <p:nvSpPr>
          <p:cNvPr id="2" name="Content Placeholder 1"/>
          <p:cNvSpPr>
            <a:spLocks noGrp="1"/>
          </p:cNvSpPr>
          <p:nvPr>
            <p:ph idx="1"/>
          </p:nvPr>
        </p:nvSpPr>
        <p:spPr/>
        <p:txBody>
          <a:bodyPr>
            <a:normAutofit lnSpcReduction="10000"/>
          </a:bodyPr>
          <a:lstStyle/>
          <a:p>
            <a:r>
              <a:rPr lang="en-US" dirty="0" smtClean="0"/>
              <a:t>What clients do I think most about?</a:t>
            </a:r>
          </a:p>
          <a:p>
            <a:r>
              <a:rPr lang="en-US" dirty="0" smtClean="0"/>
              <a:t>What feelings, thoughts, reactions come to mind? Am I uncertain in any areas about how to assist with client change?</a:t>
            </a:r>
          </a:p>
          <a:p>
            <a:r>
              <a:rPr lang="en-US" dirty="0" smtClean="0"/>
              <a:t>Do I know what to do but am unsure of how to implement?</a:t>
            </a:r>
          </a:p>
          <a:p>
            <a:r>
              <a:rPr lang="en-US" dirty="0" smtClean="0"/>
              <a:t>Are there any topics that are unfamiliar or uncomfortable?</a:t>
            </a:r>
          </a:p>
          <a:p>
            <a:endParaRPr lang="en-US" dirty="0"/>
          </a:p>
        </p:txBody>
      </p:sp>
    </p:spTree>
    <p:extLst>
      <p:ext uri="{BB962C8B-B14F-4D97-AF65-F5344CB8AC3E}">
        <p14:creationId xmlns:p14="http://schemas.microsoft.com/office/powerpoint/2010/main" val="24125339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Supervisee Prep For Supervision</a:t>
            </a:r>
          </a:p>
        </p:txBody>
      </p:sp>
      <p:sp>
        <p:nvSpPr>
          <p:cNvPr id="2" name="Content Placeholder 1"/>
          <p:cNvSpPr>
            <a:spLocks noGrp="1"/>
          </p:cNvSpPr>
          <p:nvPr>
            <p:ph idx="1"/>
          </p:nvPr>
        </p:nvSpPr>
        <p:spPr>
          <a:xfrm>
            <a:off x="838200" y="2514600"/>
            <a:ext cx="7408333" cy="4182533"/>
          </a:xfrm>
        </p:spPr>
        <p:txBody>
          <a:bodyPr>
            <a:normAutofit fontScale="62500" lnSpcReduction="20000"/>
          </a:bodyPr>
          <a:lstStyle/>
          <a:p>
            <a:r>
              <a:rPr lang="en-US" dirty="0" smtClean="0"/>
              <a:t>Think about all dynamics of the case:</a:t>
            </a:r>
          </a:p>
          <a:p>
            <a:r>
              <a:rPr lang="en-US" dirty="0" smtClean="0"/>
              <a:t>Presenting concerns</a:t>
            </a:r>
          </a:p>
          <a:p>
            <a:r>
              <a:rPr lang="en-US" dirty="0" smtClean="0"/>
              <a:t>Family of origin variables</a:t>
            </a:r>
          </a:p>
          <a:p>
            <a:r>
              <a:rPr lang="en-US" dirty="0" smtClean="0"/>
              <a:t>Cultural factors</a:t>
            </a:r>
          </a:p>
          <a:p>
            <a:r>
              <a:rPr lang="en-US" dirty="0" smtClean="0"/>
              <a:t>Unique personal variables</a:t>
            </a:r>
          </a:p>
          <a:p>
            <a:r>
              <a:rPr lang="en-US" dirty="0" smtClean="0"/>
              <a:t>Values and beliefs</a:t>
            </a:r>
          </a:p>
          <a:p>
            <a:r>
              <a:rPr lang="en-US" dirty="0" smtClean="0"/>
              <a:t>Goals</a:t>
            </a:r>
          </a:p>
          <a:p>
            <a:r>
              <a:rPr lang="en-US" dirty="0" smtClean="0"/>
              <a:t>Thoughts, feelings, and behaviors</a:t>
            </a:r>
          </a:p>
          <a:p>
            <a:r>
              <a:rPr lang="en-US" dirty="0" smtClean="0"/>
              <a:t>Previous involvement in therapies</a:t>
            </a:r>
          </a:p>
          <a:p>
            <a:r>
              <a:rPr lang="en-US" dirty="0" smtClean="0"/>
              <a:t>Collateral info.</a:t>
            </a:r>
          </a:p>
          <a:p>
            <a:r>
              <a:rPr lang="en-US" dirty="0" smtClean="0"/>
              <a:t>What is not stated</a:t>
            </a:r>
          </a:p>
        </p:txBody>
      </p:sp>
    </p:spTree>
    <p:extLst>
      <p:ext uri="{BB962C8B-B14F-4D97-AF65-F5344CB8AC3E}">
        <p14:creationId xmlns:p14="http://schemas.microsoft.com/office/powerpoint/2010/main" val="35035217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u="sng" dirty="0"/>
              <a:t>Documentation and Record Keeping</a:t>
            </a:r>
            <a:r>
              <a:rPr lang="en-US" dirty="0"/>
              <a:t>:</a:t>
            </a:r>
            <a:br>
              <a:rPr lang="en-US" dirty="0"/>
            </a:br>
            <a:endParaRPr lang="en-US" dirty="0"/>
          </a:p>
        </p:txBody>
      </p:sp>
      <p:sp>
        <p:nvSpPr>
          <p:cNvPr id="2" name="Content Placeholder 1"/>
          <p:cNvSpPr>
            <a:spLocks noGrp="1"/>
          </p:cNvSpPr>
          <p:nvPr>
            <p:ph idx="1"/>
          </p:nvPr>
        </p:nvSpPr>
        <p:spPr/>
        <p:txBody>
          <a:bodyPr>
            <a:normAutofit fontScale="92500" lnSpcReduction="20000"/>
          </a:bodyPr>
          <a:lstStyle/>
          <a:p>
            <a:r>
              <a:rPr lang="en-US" dirty="0" smtClean="0"/>
              <a:t>Recalling </a:t>
            </a:r>
            <a:r>
              <a:rPr lang="en-US" dirty="0"/>
              <a:t>important information about the client’s treatment from session to session, promoting the provision of high quality mental health services. </a:t>
            </a:r>
          </a:p>
          <a:p>
            <a:pPr lvl="0"/>
            <a:r>
              <a:rPr lang="en-US" dirty="0"/>
              <a:t>Treatment team coordination. </a:t>
            </a:r>
          </a:p>
          <a:p>
            <a:pPr lvl="0"/>
            <a:r>
              <a:rPr lang="en-US" dirty="0"/>
              <a:t>Planning and goal attainment or modification</a:t>
            </a:r>
          </a:p>
          <a:p>
            <a:pPr lvl="0"/>
            <a:r>
              <a:rPr lang="en-US" dirty="0"/>
              <a:t>Referrals to collateral sources</a:t>
            </a:r>
          </a:p>
          <a:p>
            <a:pPr lvl="0"/>
            <a:r>
              <a:rPr lang="en-US" dirty="0"/>
              <a:t>To ethically document</a:t>
            </a:r>
          </a:p>
          <a:p>
            <a:pPr lvl="0"/>
            <a:r>
              <a:rPr lang="en-US" dirty="0"/>
              <a:t>Because laws, regulations, and institutional policies require it.</a:t>
            </a:r>
          </a:p>
          <a:p>
            <a:endParaRPr lang="en-US" dirty="0"/>
          </a:p>
        </p:txBody>
      </p:sp>
    </p:spTree>
    <p:extLst>
      <p:ext uri="{BB962C8B-B14F-4D97-AF65-F5344CB8AC3E}">
        <p14:creationId xmlns:p14="http://schemas.microsoft.com/office/powerpoint/2010/main" val="1763474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Group Supervision</a:t>
            </a:r>
            <a:endParaRPr lang="en-US" dirty="0"/>
          </a:p>
        </p:txBody>
      </p:sp>
      <p:sp>
        <p:nvSpPr>
          <p:cNvPr id="3" name="Content Placeholder 2"/>
          <p:cNvSpPr>
            <a:spLocks noGrp="1"/>
          </p:cNvSpPr>
          <p:nvPr>
            <p:ph idx="1"/>
          </p:nvPr>
        </p:nvSpPr>
        <p:spPr/>
        <p:txBody>
          <a:bodyPr>
            <a:normAutofit lnSpcReduction="10000"/>
          </a:bodyPr>
          <a:lstStyle/>
          <a:p>
            <a:r>
              <a:rPr lang="en-US" altLang="en-US" dirty="0" smtClean="0"/>
              <a:t>1</a:t>
            </a:r>
            <a:r>
              <a:rPr lang="en-US" altLang="en-US" dirty="0"/>
              <a:t>) Facilitate various ways of conceptualizing cases</a:t>
            </a:r>
          </a:p>
          <a:p>
            <a:endParaRPr lang="en-US" altLang="en-US" dirty="0"/>
          </a:p>
          <a:p>
            <a:r>
              <a:rPr lang="en-US" altLang="en-US" dirty="0"/>
              <a:t>2) Assist supervisees in drawing on the various strengths/perspectives of each other</a:t>
            </a:r>
          </a:p>
          <a:p>
            <a:endParaRPr lang="en-US" altLang="en-US" dirty="0"/>
          </a:p>
          <a:p>
            <a:r>
              <a:rPr lang="en-US" altLang="en-US" dirty="0"/>
              <a:t>3) Foster supportive environment- similar issues, strengths, successes among supervisees</a:t>
            </a:r>
          </a:p>
          <a:p>
            <a:endParaRPr lang="en-US" dirty="0"/>
          </a:p>
        </p:txBody>
      </p:sp>
    </p:spTree>
    <p:extLst>
      <p:ext uri="{BB962C8B-B14F-4D97-AF65-F5344CB8AC3E}">
        <p14:creationId xmlns:p14="http://schemas.microsoft.com/office/powerpoint/2010/main" val="24250165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Supervisee Perceptions</a:t>
            </a:r>
            <a:br>
              <a:rPr lang="en-US" sz="3600" dirty="0"/>
            </a:br>
            <a:r>
              <a:rPr lang="en-US" sz="3600" dirty="0"/>
              <a:t>(</a:t>
            </a:r>
            <a:r>
              <a:rPr lang="en-US" sz="3600" dirty="0" err="1"/>
              <a:t>Lizzio</a:t>
            </a:r>
            <a:r>
              <a:rPr lang="en-US" sz="3600" dirty="0"/>
              <a:t>, A., Stokes, L., &amp; Wilson, K., 2005)</a:t>
            </a:r>
          </a:p>
        </p:txBody>
      </p:sp>
      <p:sp>
        <p:nvSpPr>
          <p:cNvPr id="3" name="Content Placeholder 2"/>
          <p:cNvSpPr>
            <a:spLocks noGrp="1"/>
          </p:cNvSpPr>
          <p:nvPr>
            <p:ph idx="1"/>
          </p:nvPr>
        </p:nvSpPr>
        <p:spPr>
          <a:xfrm>
            <a:off x="533400" y="2362200"/>
            <a:ext cx="8381999" cy="4343400"/>
          </a:xfrm>
        </p:spPr>
        <p:txBody>
          <a:bodyPr>
            <a:normAutofit fontScale="92500"/>
          </a:bodyPr>
          <a:lstStyle/>
          <a:p>
            <a:pPr marL="0" indent="0" algn="ctr">
              <a:buFont typeface="Wingdings" pitchFamily="2" charset="2"/>
              <a:buNone/>
              <a:defRPr/>
            </a:pPr>
            <a:r>
              <a:rPr lang="en-US" u="sng" dirty="0"/>
              <a:t>Facilitative Versus Didactic Approaches</a:t>
            </a:r>
          </a:p>
          <a:p>
            <a:pPr>
              <a:defRPr/>
            </a:pPr>
            <a:endParaRPr lang="en-US" dirty="0"/>
          </a:p>
          <a:p>
            <a:pPr marL="0" indent="0">
              <a:buNone/>
              <a:defRPr/>
            </a:pPr>
            <a:r>
              <a:rPr lang="en-US" u="sng" dirty="0"/>
              <a:t>Facilitative</a:t>
            </a:r>
          </a:p>
          <a:p>
            <a:pPr lvl="1">
              <a:defRPr/>
            </a:pPr>
            <a:r>
              <a:rPr lang="en-US" sz="2400" dirty="0"/>
              <a:t>emphasis on interaction between supervisor and supervisee - helping supervise develop own professional and personal style</a:t>
            </a:r>
          </a:p>
          <a:p>
            <a:pPr lvl="1">
              <a:defRPr/>
            </a:pPr>
            <a:r>
              <a:rPr lang="en-US" sz="2400" dirty="0"/>
              <a:t> “reflective practice”</a:t>
            </a:r>
          </a:p>
          <a:p>
            <a:pPr lvl="1">
              <a:defRPr/>
            </a:pPr>
            <a:r>
              <a:rPr lang="en-US" sz="2400" dirty="0"/>
              <a:t>consideration of alternative viewpoints</a:t>
            </a:r>
          </a:p>
          <a:p>
            <a:pPr lvl="1">
              <a:defRPr/>
            </a:pPr>
            <a:r>
              <a:rPr lang="en-US" sz="2400" dirty="0"/>
              <a:t>mutual control</a:t>
            </a:r>
          </a:p>
          <a:p>
            <a:pPr lvl="1">
              <a:defRPr/>
            </a:pPr>
            <a:r>
              <a:rPr lang="en-US" sz="2400" dirty="0"/>
              <a:t> process </a:t>
            </a:r>
            <a:r>
              <a:rPr lang="en-US" sz="2400" dirty="0" smtClean="0"/>
              <a:t>focused</a:t>
            </a:r>
            <a:endParaRPr lang="en-US" sz="2400" dirty="0"/>
          </a:p>
        </p:txBody>
      </p:sp>
    </p:spTree>
    <p:extLst>
      <p:ext uri="{BB962C8B-B14F-4D97-AF65-F5344CB8AC3E}">
        <p14:creationId xmlns:p14="http://schemas.microsoft.com/office/powerpoint/2010/main" val="42459076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Supervisee Perceptions</a:t>
            </a:r>
            <a:br>
              <a:rPr lang="en-US" dirty="0"/>
            </a:br>
            <a:r>
              <a:rPr lang="en-US" sz="2700" dirty="0"/>
              <a:t>(</a:t>
            </a:r>
            <a:r>
              <a:rPr lang="en-US" sz="2700" dirty="0" err="1"/>
              <a:t>Lizzio</a:t>
            </a:r>
            <a:r>
              <a:rPr lang="en-US" sz="2700" dirty="0"/>
              <a:t>, A., Stokes, L., &amp; Wilson, K., 2005)</a:t>
            </a:r>
          </a:p>
        </p:txBody>
      </p:sp>
      <p:sp>
        <p:nvSpPr>
          <p:cNvPr id="2" name="Content Placeholder 1"/>
          <p:cNvSpPr>
            <a:spLocks noGrp="1"/>
          </p:cNvSpPr>
          <p:nvPr>
            <p:ph idx="1"/>
          </p:nvPr>
        </p:nvSpPr>
        <p:spPr>
          <a:xfrm>
            <a:off x="872067" y="2675466"/>
            <a:ext cx="7408333" cy="4030133"/>
          </a:xfrm>
        </p:spPr>
        <p:txBody>
          <a:bodyPr>
            <a:normAutofit fontScale="92500"/>
          </a:bodyPr>
          <a:lstStyle/>
          <a:p>
            <a:pPr marL="0" indent="0">
              <a:buNone/>
              <a:defRPr/>
            </a:pPr>
            <a:r>
              <a:rPr lang="en-US" u="sng" dirty="0"/>
              <a:t>Didactic</a:t>
            </a:r>
          </a:p>
          <a:p>
            <a:pPr lvl="1">
              <a:defRPr/>
            </a:pPr>
            <a:r>
              <a:rPr lang="en-US" sz="2400" dirty="0"/>
              <a:t>teacher-controlled processes</a:t>
            </a:r>
          </a:p>
          <a:p>
            <a:pPr lvl="1">
              <a:defRPr/>
            </a:pPr>
            <a:r>
              <a:rPr lang="en-US" sz="2400" dirty="0"/>
              <a:t> emphasizing instruction, advice, support, and guidance</a:t>
            </a:r>
          </a:p>
          <a:p>
            <a:pPr lvl="1">
              <a:defRPr/>
            </a:pPr>
            <a:r>
              <a:rPr lang="en-US" sz="2400" dirty="0"/>
              <a:t> focus is on transmission of knowledge</a:t>
            </a:r>
          </a:p>
          <a:p>
            <a:pPr lvl="1">
              <a:defRPr/>
            </a:pPr>
            <a:r>
              <a:rPr lang="en-US" sz="2400" dirty="0"/>
              <a:t>supervisor as expert</a:t>
            </a:r>
          </a:p>
          <a:p>
            <a:pPr lvl="1">
              <a:defRPr/>
            </a:pPr>
            <a:r>
              <a:rPr lang="en-US" sz="2400" dirty="0"/>
              <a:t>supervisor with control of process</a:t>
            </a:r>
          </a:p>
          <a:p>
            <a:pPr lvl="1">
              <a:defRPr/>
            </a:pPr>
            <a:r>
              <a:rPr lang="en-US" sz="2400" dirty="0"/>
              <a:t>based on the supervisor’s experiences to this point</a:t>
            </a:r>
          </a:p>
          <a:p>
            <a:pPr lvl="1">
              <a:defRPr/>
            </a:pPr>
            <a:r>
              <a:rPr lang="en-US" sz="2400" dirty="0"/>
              <a:t>content focused</a:t>
            </a:r>
          </a:p>
          <a:p>
            <a:endParaRPr lang="en-US" dirty="0"/>
          </a:p>
        </p:txBody>
      </p:sp>
    </p:spTree>
    <p:extLst>
      <p:ext uri="{BB962C8B-B14F-4D97-AF65-F5344CB8AC3E}">
        <p14:creationId xmlns:p14="http://schemas.microsoft.com/office/powerpoint/2010/main" val="2073950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u="sng" dirty="0"/>
              <a:t>General Board Rules</a:t>
            </a:r>
            <a:br>
              <a:rPr lang="en-US" altLang="en-US" u="sng" dirty="0"/>
            </a:br>
            <a:r>
              <a:rPr lang="en-US" altLang="en-US" u="sng" dirty="0"/>
              <a:t>Regarding Supervisors</a:t>
            </a:r>
            <a:endParaRPr lang="en-US" dirty="0"/>
          </a:p>
        </p:txBody>
      </p:sp>
      <p:sp>
        <p:nvSpPr>
          <p:cNvPr id="2" name="Content Placeholder 1"/>
          <p:cNvSpPr>
            <a:spLocks noGrp="1"/>
          </p:cNvSpPr>
          <p:nvPr>
            <p:ph idx="1"/>
          </p:nvPr>
        </p:nvSpPr>
        <p:spPr>
          <a:xfrm>
            <a:off x="533400" y="2675466"/>
            <a:ext cx="8305799" cy="3801533"/>
          </a:xfrm>
        </p:spPr>
        <p:txBody>
          <a:bodyPr>
            <a:normAutofit lnSpcReduction="10000"/>
          </a:bodyPr>
          <a:lstStyle/>
          <a:p>
            <a:pPr>
              <a:lnSpc>
                <a:spcPct val="90000"/>
              </a:lnSpc>
              <a:defRPr/>
            </a:pPr>
            <a:r>
              <a:rPr lang="en-US" dirty="0"/>
              <a:t>Supervisor/supervisee relationship </a:t>
            </a:r>
            <a:r>
              <a:rPr lang="en-US" dirty="0" smtClean="0"/>
              <a:t>should be discussed and delineated in </a:t>
            </a:r>
            <a:r>
              <a:rPr lang="en-US" dirty="0"/>
              <a:t>advance</a:t>
            </a:r>
          </a:p>
          <a:p>
            <a:pPr>
              <a:lnSpc>
                <a:spcPct val="90000"/>
              </a:lnSpc>
              <a:defRPr/>
            </a:pPr>
            <a:r>
              <a:rPr lang="en-US" dirty="0"/>
              <a:t>Roles and scope of practice are specifically </a:t>
            </a:r>
            <a:r>
              <a:rPr lang="en-US" dirty="0" smtClean="0"/>
              <a:t>outlined</a:t>
            </a:r>
            <a:endParaRPr lang="en-US" dirty="0"/>
          </a:p>
          <a:p>
            <a:pPr>
              <a:lnSpc>
                <a:spcPct val="90000"/>
              </a:lnSpc>
              <a:defRPr/>
            </a:pPr>
            <a:r>
              <a:rPr lang="en-US" dirty="0"/>
              <a:t>Start and end dates are delineated</a:t>
            </a:r>
          </a:p>
          <a:p>
            <a:pPr>
              <a:lnSpc>
                <a:spcPct val="90000"/>
              </a:lnSpc>
              <a:defRPr/>
            </a:pPr>
            <a:r>
              <a:rPr lang="en-US" dirty="0"/>
              <a:t>Supervisor/supervisee only have supervision in areas of specified competence</a:t>
            </a:r>
          </a:p>
          <a:p>
            <a:pPr>
              <a:lnSpc>
                <a:spcPct val="90000"/>
              </a:lnSpc>
              <a:defRPr/>
            </a:pPr>
            <a:r>
              <a:rPr lang="en-US" dirty="0"/>
              <a:t>“Not a family member or relative”</a:t>
            </a:r>
          </a:p>
          <a:p>
            <a:pPr>
              <a:lnSpc>
                <a:spcPct val="90000"/>
              </a:lnSpc>
              <a:defRPr/>
            </a:pPr>
            <a:r>
              <a:rPr lang="en-US" dirty="0"/>
              <a:t>Requires documentation of supervisor/supervisee interactions</a:t>
            </a:r>
          </a:p>
          <a:p>
            <a:pPr>
              <a:lnSpc>
                <a:spcPct val="90000"/>
              </a:lnSpc>
              <a:defRPr/>
            </a:pPr>
            <a:r>
              <a:rPr lang="en-US" dirty="0"/>
              <a:t>Reports co-signed by the supervisor</a:t>
            </a:r>
          </a:p>
          <a:p>
            <a:endParaRPr lang="en-US" dirty="0"/>
          </a:p>
        </p:txBody>
      </p:sp>
    </p:spTree>
    <p:extLst>
      <p:ext uri="{BB962C8B-B14F-4D97-AF65-F5344CB8AC3E}">
        <p14:creationId xmlns:p14="http://schemas.microsoft.com/office/powerpoint/2010/main" val="15382973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Supervisee Perceptions</a:t>
            </a:r>
            <a:br>
              <a:rPr lang="en-US" sz="3600" dirty="0"/>
            </a:br>
            <a:r>
              <a:rPr lang="en-US" sz="3600" dirty="0"/>
              <a:t>(</a:t>
            </a:r>
            <a:r>
              <a:rPr lang="en-US" sz="3600" dirty="0" err="1"/>
              <a:t>Lizzio</a:t>
            </a:r>
            <a:r>
              <a:rPr lang="en-US" sz="3600" dirty="0"/>
              <a:t>, A., Stokes, L., &amp; Wilson, K., 2005)</a:t>
            </a:r>
          </a:p>
        </p:txBody>
      </p:sp>
      <p:sp>
        <p:nvSpPr>
          <p:cNvPr id="3" name="Content Placeholder 2"/>
          <p:cNvSpPr>
            <a:spLocks noGrp="1"/>
          </p:cNvSpPr>
          <p:nvPr>
            <p:ph idx="1"/>
          </p:nvPr>
        </p:nvSpPr>
        <p:spPr>
          <a:xfrm>
            <a:off x="762000" y="2675466"/>
            <a:ext cx="8229600" cy="4030133"/>
          </a:xfrm>
        </p:spPr>
        <p:txBody>
          <a:bodyPr/>
          <a:lstStyle/>
          <a:p>
            <a:pPr marL="0" indent="0">
              <a:buFont typeface="Wingdings" pitchFamily="2" charset="2"/>
              <a:buNone/>
              <a:defRPr/>
            </a:pPr>
            <a:r>
              <a:rPr lang="en-US" u="sng" dirty="0"/>
              <a:t>One of These Yields</a:t>
            </a:r>
            <a:r>
              <a:rPr lang="en-US" dirty="0"/>
              <a:t>:</a:t>
            </a:r>
          </a:p>
          <a:p>
            <a:pPr>
              <a:defRPr/>
            </a:pPr>
            <a:r>
              <a:rPr lang="en-US" dirty="0"/>
              <a:t>higher supervisor ratings</a:t>
            </a:r>
          </a:p>
          <a:p>
            <a:pPr>
              <a:defRPr/>
            </a:pPr>
            <a:r>
              <a:rPr lang="en-US" dirty="0"/>
              <a:t>reduction in supervisee anxiety</a:t>
            </a:r>
          </a:p>
          <a:p>
            <a:pPr>
              <a:defRPr/>
            </a:pPr>
            <a:r>
              <a:rPr lang="en-US" dirty="0"/>
              <a:t>higher perception of supervision as “effective”</a:t>
            </a:r>
          </a:p>
          <a:p>
            <a:pPr>
              <a:defRPr/>
            </a:pPr>
            <a:endParaRPr lang="en-US" dirty="0"/>
          </a:p>
          <a:p>
            <a:pPr>
              <a:defRPr/>
            </a:pPr>
            <a:r>
              <a:rPr lang="en-US" dirty="0"/>
              <a:t>Which approach do you think it is?</a:t>
            </a:r>
          </a:p>
          <a:p>
            <a:pPr>
              <a:defRPr/>
            </a:pPr>
            <a:endParaRPr lang="en-US" dirty="0"/>
          </a:p>
          <a:p>
            <a:endParaRPr lang="en-US" dirty="0"/>
          </a:p>
        </p:txBody>
      </p:sp>
    </p:spTree>
    <p:extLst>
      <p:ext uri="{BB962C8B-B14F-4D97-AF65-F5344CB8AC3E}">
        <p14:creationId xmlns:p14="http://schemas.microsoft.com/office/powerpoint/2010/main" val="8434904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dirty="0"/>
              <a:t>Supervisee Perceptions of What A Supervisor Should Be (Pearson</a:t>
            </a:r>
            <a:r>
              <a:rPr lang="en-US" sz="3200" dirty="0" smtClean="0"/>
              <a:t>, Q. M</a:t>
            </a:r>
            <a:r>
              <a:rPr lang="en-US" sz="3200" dirty="0"/>
              <a:t>., 2004</a:t>
            </a:r>
            <a:r>
              <a:rPr lang="en-US" sz="3200" dirty="0" smtClean="0"/>
              <a:t>)</a:t>
            </a:r>
            <a:endParaRPr lang="en-US" sz="3200" dirty="0"/>
          </a:p>
        </p:txBody>
      </p:sp>
      <p:sp>
        <p:nvSpPr>
          <p:cNvPr id="2" name="Content Placeholder 1"/>
          <p:cNvSpPr>
            <a:spLocks noGrp="1"/>
          </p:cNvSpPr>
          <p:nvPr>
            <p:ph idx="1"/>
          </p:nvPr>
        </p:nvSpPr>
        <p:spPr/>
        <p:txBody>
          <a:bodyPr>
            <a:normAutofit fontScale="92500"/>
          </a:bodyPr>
          <a:lstStyle/>
          <a:p>
            <a:r>
              <a:rPr lang="en-US" dirty="0" smtClean="0"/>
              <a:t>Availability and approachability</a:t>
            </a:r>
          </a:p>
          <a:p>
            <a:r>
              <a:rPr lang="en-US" dirty="0" smtClean="0"/>
              <a:t>Tracking and monitoring the student’s work</a:t>
            </a:r>
          </a:p>
          <a:p>
            <a:r>
              <a:rPr lang="en-US" dirty="0" smtClean="0"/>
              <a:t>Providing regular and consistent feedback to the student</a:t>
            </a:r>
          </a:p>
          <a:p>
            <a:r>
              <a:rPr lang="en-US" dirty="0" smtClean="0"/>
              <a:t>Offering suggestions for improvement</a:t>
            </a:r>
          </a:p>
          <a:p>
            <a:r>
              <a:rPr lang="en-US" dirty="0" smtClean="0"/>
              <a:t>Restricting the relationship to supervision</a:t>
            </a:r>
          </a:p>
          <a:p>
            <a:r>
              <a:rPr lang="en-US" dirty="0" smtClean="0"/>
              <a:t>Offering suggestions regarding specific therapeutic situations</a:t>
            </a:r>
            <a:endParaRPr lang="en-US" dirty="0"/>
          </a:p>
        </p:txBody>
      </p:sp>
    </p:spTree>
    <p:extLst>
      <p:ext uri="{BB962C8B-B14F-4D97-AF65-F5344CB8AC3E}">
        <p14:creationId xmlns:p14="http://schemas.microsoft.com/office/powerpoint/2010/main" val="9674037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dirty="0"/>
              <a:t>Supervisee Perceptions of What A Supervisor Should Be (Pearson</a:t>
            </a:r>
            <a:r>
              <a:rPr lang="en-US" sz="3200" dirty="0" smtClean="0"/>
              <a:t>, Q.M</a:t>
            </a:r>
            <a:r>
              <a:rPr lang="en-US" sz="3200" dirty="0"/>
              <a:t>., 2004</a:t>
            </a:r>
            <a:r>
              <a:rPr lang="en-US" sz="3200" dirty="0" smtClean="0"/>
              <a:t>)</a:t>
            </a:r>
            <a:endParaRPr lang="en-US" sz="3200" dirty="0"/>
          </a:p>
        </p:txBody>
      </p:sp>
      <p:sp>
        <p:nvSpPr>
          <p:cNvPr id="2" name="Content Placeholder 1"/>
          <p:cNvSpPr>
            <a:spLocks noGrp="1"/>
          </p:cNvSpPr>
          <p:nvPr>
            <p:ph idx="1"/>
          </p:nvPr>
        </p:nvSpPr>
        <p:spPr/>
        <p:txBody>
          <a:bodyPr/>
          <a:lstStyle/>
          <a:p>
            <a:r>
              <a:rPr lang="en-US" dirty="0" smtClean="0"/>
              <a:t>Modeling and coaching</a:t>
            </a:r>
          </a:p>
          <a:p>
            <a:r>
              <a:rPr lang="en-US" dirty="0" smtClean="0"/>
              <a:t>Emotional support</a:t>
            </a:r>
          </a:p>
          <a:p>
            <a:r>
              <a:rPr lang="en-US" dirty="0" smtClean="0"/>
              <a:t>Reassurance</a:t>
            </a:r>
          </a:p>
          <a:p>
            <a:r>
              <a:rPr lang="en-US" dirty="0" smtClean="0"/>
              <a:t>Constructive positive feedback</a:t>
            </a:r>
            <a:endParaRPr lang="en-US" dirty="0"/>
          </a:p>
        </p:txBody>
      </p:sp>
    </p:spTree>
    <p:extLst>
      <p:ext uri="{BB962C8B-B14F-4D97-AF65-F5344CB8AC3E}">
        <p14:creationId xmlns:p14="http://schemas.microsoft.com/office/powerpoint/2010/main" val="19678466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dirty="0" smtClean="0"/>
              <a:t>Supervisor Perceptions of What a Supervisee Should Be (Pearson, Q. M., 2004)</a:t>
            </a:r>
            <a:endParaRPr lang="en-US" sz="3200" dirty="0"/>
          </a:p>
        </p:txBody>
      </p:sp>
      <p:sp>
        <p:nvSpPr>
          <p:cNvPr id="2" name="Content Placeholder 1"/>
          <p:cNvSpPr>
            <a:spLocks noGrp="1"/>
          </p:cNvSpPr>
          <p:nvPr>
            <p:ph idx="1"/>
          </p:nvPr>
        </p:nvSpPr>
        <p:spPr/>
        <p:txBody>
          <a:bodyPr>
            <a:normAutofit fontScale="85000" lnSpcReduction="20000"/>
          </a:bodyPr>
          <a:lstStyle/>
          <a:p>
            <a:r>
              <a:rPr lang="en-US" dirty="0" smtClean="0"/>
              <a:t>Psychological mindedness</a:t>
            </a:r>
          </a:p>
          <a:p>
            <a:r>
              <a:rPr lang="en-US" dirty="0" smtClean="0"/>
              <a:t>Openness</a:t>
            </a:r>
          </a:p>
          <a:p>
            <a:r>
              <a:rPr lang="en-US" dirty="0" smtClean="0"/>
              <a:t>Interest and Desire</a:t>
            </a:r>
          </a:p>
          <a:p>
            <a:r>
              <a:rPr lang="en-US" dirty="0" smtClean="0"/>
              <a:t>Motivation and initiative</a:t>
            </a:r>
          </a:p>
          <a:p>
            <a:r>
              <a:rPr lang="en-US" dirty="0" smtClean="0"/>
              <a:t>Enthusiasm and eagerness</a:t>
            </a:r>
          </a:p>
          <a:p>
            <a:r>
              <a:rPr lang="en-US" dirty="0" smtClean="0"/>
              <a:t>Dependability</a:t>
            </a:r>
          </a:p>
          <a:p>
            <a:r>
              <a:rPr lang="en-US" dirty="0" smtClean="0"/>
              <a:t>Interpersonal Curiosity</a:t>
            </a:r>
          </a:p>
          <a:p>
            <a:r>
              <a:rPr lang="en-US" dirty="0" smtClean="0"/>
              <a:t>Empathy</a:t>
            </a:r>
            <a:endParaRPr lang="en-US" dirty="0"/>
          </a:p>
        </p:txBody>
      </p:sp>
    </p:spTree>
    <p:extLst>
      <p:ext uri="{BB962C8B-B14F-4D97-AF65-F5344CB8AC3E}">
        <p14:creationId xmlns:p14="http://schemas.microsoft.com/office/powerpoint/2010/main" val="31816749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dirty="0" smtClean="0"/>
              <a:t>Supervisor Perceptions of What a Supervisee Should Be (Pearson, Q.M., 2004)</a:t>
            </a:r>
            <a:endParaRPr lang="en-US" sz="3200" dirty="0"/>
          </a:p>
        </p:txBody>
      </p:sp>
      <p:sp>
        <p:nvSpPr>
          <p:cNvPr id="2" name="Content Placeholder 1"/>
          <p:cNvSpPr>
            <a:spLocks noGrp="1"/>
          </p:cNvSpPr>
          <p:nvPr>
            <p:ph idx="1"/>
          </p:nvPr>
        </p:nvSpPr>
        <p:spPr/>
        <p:txBody>
          <a:bodyPr>
            <a:normAutofit fontScale="92500" lnSpcReduction="10000"/>
          </a:bodyPr>
          <a:lstStyle/>
          <a:p>
            <a:r>
              <a:rPr lang="en-US" dirty="0" smtClean="0"/>
              <a:t>Willingness to risk</a:t>
            </a:r>
          </a:p>
          <a:p>
            <a:r>
              <a:rPr lang="en-US" dirty="0" smtClean="0"/>
              <a:t>Intellectual openness</a:t>
            </a:r>
          </a:p>
          <a:p>
            <a:r>
              <a:rPr lang="en-US" dirty="0" smtClean="0"/>
              <a:t>Desire to accumulate professional knowledge</a:t>
            </a:r>
          </a:p>
          <a:p>
            <a:r>
              <a:rPr lang="en-US" dirty="0" smtClean="0"/>
              <a:t>Minimal defensiveness</a:t>
            </a:r>
          </a:p>
          <a:p>
            <a:r>
              <a:rPr lang="en-US" dirty="0" smtClean="0"/>
              <a:t>Introspection</a:t>
            </a:r>
          </a:p>
          <a:p>
            <a:r>
              <a:rPr lang="en-US" dirty="0" smtClean="0"/>
              <a:t>Receptivity to feedback</a:t>
            </a:r>
          </a:p>
          <a:p>
            <a:r>
              <a:rPr lang="en-US" dirty="0" smtClean="0"/>
              <a:t>Personal, clinical, and </a:t>
            </a:r>
            <a:r>
              <a:rPr lang="en-US" dirty="0"/>
              <a:t>t</a:t>
            </a:r>
            <a:r>
              <a:rPr lang="en-US" dirty="0" smtClean="0"/>
              <a:t>heoretical flexibility</a:t>
            </a:r>
            <a:endParaRPr lang="en-US" dirty="0"/>
          </a:p>
        </p:txBody>
      </p:sp>
    </p:spTree>
    <p:extLst>
      <p:ext uri="{BB962C8B-B14F-4D97-AF65-F5344CB8AC3E}">
        <p14:creationId xmlns:p14="http://schemas.microsoft.com/office/powerpoint/2010/main" val="485136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dirty="0"/>
              <a:t>Supervisor </a:t>
            </a:r>
            <a:r>
              <a:rPr lang="en-US" sz="3200" dirty="0" smtClean="0"/>
              <a:t>Perceptions of What a Supervisee Should Be (Pearson, Q. M</a:t>
            </a:r>
            <a:r>
              <a:rPr lang="en-US" sz="3200" dirty="0"/>
              <a:t>., 2004)</a:t>
            </a:r>
          </a:p>
        </p:txBody>
      </p:sp>
      <p:sp>
        <p:nvSpPr>
          <p:cNvPr id="2" name="Content Placeholder 1"/>
          <p:cNvSpPr>
            <a:spLocks noGrp="1"/>
          </p:cNvSpPr>
          <p:nvPr>
            <p:ph idx="1"/>
          </p:nvPr>
        </p:nvSpPr>
        <p:spPr/>
        <p:txBody>
          <a:bodyPr/>
          <a:lstStyle/>
          <a:p>
            <a:r>
              <a:rPr lang="en-US" dirty="0" smtClean="0"/>
              <a:t>Willingness to grow</a:t>
            </a:r>
          </a:p>
          <a:p>
            <a:r>
              <a:rPr lang="en-US" dirty="0" smtClean="0"/>
              <a:t>Takes responsibility for his/her own behavior</a:t>
            </a:r>
          </a:p>
          <a:p>
            <a:r>
              <a:rPr lang="en-US" dirty="0" smtClean="0"/>
              <a:t>Actively participates in supervision sessions</a:t>
            </a:r>
          </a:p>
          <a:p>
            <a:r>
              <a:rPr lang="en-US" dirty="0" smtClean="0"/>
              <a:t>Respect for individual differences</a:t>
            </a:r>
          </a:p>
          <a:p>
            <a:r>
              <a:rPr lang="en-US" dirty="0" smtClean="0"/>
              <a:t>Understanding of how his/her own personal issues influence therapy</a:t>
            </a:r>
            <a:endParaRPr lang="en-US" dirty="0"/>
          </a:p>
        </p:txBody>
      </p:sp>
    </p:spTree>
    <p:extLst>
      <p:ext uri="{BB962C8B-B14F-4D97-AF65-F5344CB8AC3E}">
        <p14:creationId xmlns:p14="http://schemas.microsoft.com/office/powerpoint/2010/main" val="15540752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57250" y="381000"/>
            <a:ext cx="7429499" cy="1478570"/>
          </a:xfrm>
        </p:spPr>
        <p:txBody>
          <a:bodyPr>
            <a:normAutofit/>
          </a:bodyPr>
          <a:lstStyle/>
          <a:p>
            <a:r>
              <a:rPr lang="en-US" altLang="en-US" u="sng" dirty="0"/>
              <a:t>Clinical Vs. Administrative Supervision</a:t>
            </a:r>
            <a:endParaRPr lang="en-US" dirty="0"/>
          </a:p>
        </p:txBody>
      </p:sp>
      <p:sp>
        <p:nvSpPr>
          <p:cNvPr id="2" name="Content Placeholder 1"/>
          <p:cNvSpPr>
            <a:spLocks noGrp="1"/>
          </p:cNvSpPr>
          <p:nvPr>
            <p:ph idx="1"/>
          </p:nvPr>
        </p:nvSpPr>
        <p:spPr>
          <a:xfrm>
            <a:off x="304799" y="1981200"/>
            <a:ext cx="8534400" cy="4182533"/>
          </a:xfrm>
        </p:spPr>
        <p:txBody>
          <a:bodyPr>
            <a:normAutofit lnSpcReduction="10000"/>
          </a:bodyPr>
          <a:lstStyle/>
          <a:p>
            <a:pPr>
              <a:lnSpc>
                <a:spcPct val="80000"/>
              </a:lnSpc>
            </a:pPr>
            <a:r>
              <a:rPr lang="en-US" altLang="en-US" u="sng" dirty="0">
                <a:latin typeface="Times New Roman" pitchFamily="18" charset="0"/>
              </a:rPr>
              <a:t>Clinical</a:t>
            </a:r>
            <a:r>
              <a:rPr lang="en-US" altLang="en-US" dirty="0">
                <a:latin typeface="Times New Roman" pitchFamily="18" charset="0"/>
              </a:rPr>
              <a:t>- development of clinical skills, promoting client welfare, clinical assessment/intervention, individual or group, by independently licensed professional registered with the state </a:t>
            </a:r>
            <a:r>
              <a:rPr lang="en-US" altLang="en-US" dirty="0" smtClean="0">
                <a:latin typeface="Times New Roman" pitchFamily="18" charset="0"/>
              </a:rPr>
              <a:t>board, </a:t>
            </a:r>
            <a:r>
              <a:rPr lang="en-US" altLang="en-US" u="sng" dirty="0" smtClean="0">
                <a:latin typeface="Times New Roman" pitchFamily="18" charset="0"/>
              </a:rPr>
              <a:t>supportive and educational</a:t>
            </a:r>
            <a:endParaRPr lang="en-US" altLang="en-US" u="sng" dirty="0">
              <a:latin typeface="Times New Roman" pitchFamily="18" charset="0"/>
            </a:endParaRPr>
          </a:p>
          <a:p>
            <a:pPr>
              <a:lnSpc>
                <a:spcPct val="80000"/>
              </a:lnSpc>
            </a:pPr>
            <a:endParaRPr lang="en-US" altLang="en-US" sz="700" dirty="0">
              <a:latin typeface="Times New Roman" pitchFamily="18" charset="0"/>
            </a:endParaRPr>
          </a:p>
          <a:p>
            <a:pPr>
              <a:lnSpc>
                <a:spcPct val="80000"/>
              </a:lnSpc>
            </a:pPr>
            <a:r>
              <a:rPr lang="en-US" altLang="en-US" u="sng" dirty="0">
                <a:latin typeface="Times New Roman" pitchFamily="18" charset="0"/>
              </a:rPr>
              <a:t>Administrative</a:t>
            </a:r>
            <a:r>
              <a:rPr lang="en-US" altLang="en-US" dirty="0">
                <a:latin typeface="Times New Roman" pitchFamily="18" charset="0"/>
              </a:rPr>
              <a:t>- developing professional management skills for functioning as part of a group or agency, goal: smooth organizational operations, focuses on case records, policies and procedures,  accountability, hiring and firing/performance </a:t>
            </a:r>
            <a:r>
              <a:rPr lang="en-US" altLang="en-US" dirty="0" smtClean="0">
                <a:latin typeface="Times New Roman" pitchFamily="18" charset="0"/>
              </a:rPr>
              <a:t>evaluation, </a:t>
            </a:r>
            <a:r>
              <a:rPr lang="en-US" altLang="en-US" u="sng" dirty="0" smtClean="0">
                <a:latin typeface="Times New Roman" pitchFamily="18" charset="0"/>
              </a:rPr>
              <a:t>increasing efficiency of output</a:t>
            </a:r>
            <a:endParaRPr lang="en-US" altLang="en-US" u="sng" dirty="0">
              <a:latin typeface="Times New Roman" pitchFamily="18" charset="0"/>
            </a:endParaRPr>
          </a:p>
          <a:p>
            <a:pPr>
              <a:lnSpc>
                <a:spcPct val="80000"/>
              </a:lnSpc>
              <a:buNone/>
            </a:pPr>
            <a:endParaRPr lang="en-US" altLang="en-US" sz="700" dirty="0">
              <a:latin typeface="Times New Roman" pitchFamily="18" charset="0"/>
            </a:endParaRPr>
          </a:p>
          <a:p>
            <a:pPr>
              <a:lnSpc>
                <a:spcPct val="80000"/>
              </a:lnSpc>
            </a:pPr>
            <a:r>
              <a:rPr lang="en-US" altLang="en-US" u="sng" dirty="0">
                <a:latin typeface="Times New Roman" pitchFamily="18" charset="0"/>
              </a:rPr>
              <a:t>Key question-</a:t>
            </a:r>
            <a:r>
              <a:rPr lang="en-US" altLang="en-US" dirty="0">
                <a:latin typeface="Times New Roman" pitchFamily="18" charset="0"/>
              </a:rPr>
              <a:t> What are the benefits and concerns of being both a clinical supervisor and administrative supervisor according to supervisors and according to the supervisees?</a:t>
            </a:r>
          </a:p>
          <a:p>
            <a:endParaRPr lang="en-US" dirty="0"/>
          </a:p>
        </p:txBody>
      </p:sp>
    </p:spTree>
    <p:extLst>
      <p:ext uri="{BB962C8B-B14F-4D97-AF65-F5344CB8AC3E}">
        <p14:creationId xmlns:p14="http://schemas.microsoft.com/office/powerpoint/2010/main" val="6012963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57249" y="457200"/>
            <a:ext cx="7429499" cy="1478570"/>
          </a:xfrm>
        </p:spPr>
        <p:txBody>
          <a:bodyPr/>
          <a:lstStyle/>
          <a:p>
            <a:r>
              <a:rPr lang="en-US" dirty="0" smtClean="0"/>
              <a:t>Client Rights re. Supervision</a:t>
            </a:r>
            <a:endParaRPr lang="en-US" dirty="0"/>
          </a:p>
        </p:txBody>
      </p:sp>
      <p:sp>
        <p:nvSpPr>
          <p:cNvPr id="2" name="Content Placeholder 1"/>
          <p:cNvSpPr>
            <a:spLocks noGrp="1"/>
          </p:cNvSpPr>
          <p:nvPr>
            <p:ph idx="1"/>
          </p:nvPr>
        </p:nvSpPr>
        <p:spPr>
          <a:xfrm>
            <a:off x="533398" y="2057400"/>
            <a:ext cx="8077199" cy="3886199"/>
          </a:xfrm>
        </p:spPr>
        <p:txBody>
          <a:bodyPr>
            <a:normAutofit fontScale="92500"/>
          </a:bodyPr>
          <a:lstStyle/>
          <a:p>
            <a:r>
              <a:rPr lang="en-US" dirty="0" smtClean="0"/>
              <a:t>Supervisors are to train supervisees to respect client rights and welfare of clients.</a:t>
            </a:r>
          </a:p>
          <a:p>
            <a:r>
              <a:rPr lang="en-US" dirty="0" smtClean="0"/>
              <a:t>Clients are made aware of the supervision status- full disclosure</a:t>
            </a:r>
          </a:p>
          <a:p>
            <a:r>
              <a:rPr lang="en-US" dirty="0" smtClean="0"/>
              <a:t>Supervisees are not to communicate or give the impression in any way that they are actually licensed</a:t>
            </a:r>
          </a:p>
          <a:p>
            <a:r>
              <a:rPr lang="en-US" dirty="0" smtClean="0"/>
              <a:t>Records of supervision relationship should be confidential and protected.</a:t>
            </a:r>
          </a:p>
          <a:p>
            <a:r>
              <a:rPr lang="en-US" dirty="0" smtClean="0"/>
              <a:t>Supervisors are responsible for supervisee’s actions.</a:t>
            </a:r>
            <a:endParaRPr lang="en-US" dirty="0"/>
          </a:p>
        </p:txBody>
      </p:sp>
    </p:spTree>
    <p:extLst>
      <p:ext uri="{BB962C8B-B14F-4D97-AF65-F5344CB8AC3E}">
        <p14:creationId xmlns:p14="http://schemas.microsoft.com/office/powerpoint/2010/main" val="42834827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57249" y="533400"/>
            <a:ext cx="7429499" cy="1478570"/>
          </a:xfrm>
        </p:spPr>
        <p:txBody>
          <a:bodyPr/>
          <a:lstStyle/>
          <a:p>
            <a:r>
              <a:rPr lang="en-US" dirty="0"/>
              <a:t>Client Rights re. Supervision</a:t>
            </a:r>
          </a:p>
        </p:txBody>
      </p:sp>
      <p:sp>
        <p:nvSpPr>
          <p:cNvPr id="2" name="Content Placeholder 1"/>
          <p:cNvSpPr>
            <a:spLocks noGrp="1"/>
          </p:cNvSpPr>
          <p:nvPr>
            <p:ph idx="1"/>
          </p:nvPr>
        </p:nvSpPr>
        <p:spPr>
          <a:xfrm>
            <a:off x="457198" y="1990854"/>
            <a:ext cx="8229599" cy="4182533"/>
          </a:xfrm>
        </p:spPr>
        <p:txBody>
          <a:bodyPr>
            <a:normAutofit/>
          </a:bodyPr>
          <a:lstStyle/>
          <a:p>
            <a:r>
              <a:rPr lang="en-US" dirty="0" smtClean="0"/>
              <a:t>Supervision should occur through regular one on one face to face meetings.</a:t>
            </a:r>
          </a:p>
          <a:p>
            <a:r>
              <a:rPr lang="en-US" dirty="0" smtClean="0"/>
              <a:t>Supervision should cover specific ongoing feedback.</a:t>
            </a:r>
          </a:p>
          <a:p>
            <a:r>
              <a:rPr lang="en-US" dirty="0" smtClean="0"/>
              <a:t>It should be clear between the supervisor and supervisee  that they are not in a therapeutic relationship.</a:t>
            </a:r>
          </a:p>
          <a:p>
            <a:r>
              <a:rPr lang="en-US" dirty="0" smtClean="0"/>
              <a:t>Supervisors should have the freedom for honest evaluation including but not endorsing a supervisee for certification, licensure, or employment if good reason</a:t>
            </a:r>
            <a:endParaRPr lang="en-US" dirty="0"/>
          </a:p>
        </p:txBody>
      </p:sp>
    </p:spTree>
    <p:extLst>
      <p:ext uri="{BB962C8B-B14F-4D97-AF65-F5344CB8AC3E}">
        <p14:creationId xmlns:p14="http://schemas.microsoft.com/office/powerpoint/2010/main" val="39709654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57200"/>
            <a:ext cx="7429499" cy="1478570"/>
          </a:xfrm>
        </p:spPr>
        <p:txBody>
          <a:bodyPr>
            <a:normAutofit/>
          </a:bodyPr>
          <a:lstStyle/>
          <a:p>
            <a:r>
              <a:rPr lang="en-US" dirty="0" smtClean="0"/>
              <a:t>Preventing Potential Pitfalls and Issues</a:t>
            </a:r>
            <a:endParaRPr lang="en-US" dirty="0"/>
          </a:p>
        </p:txBody>
      </p:sp>
      <p:sp>
        <p:nvSpPr>
          <p:cNvPr id="2" name="Content Placeholder 1"/>
          <p:cNvSpPr>
            <a:spLocks noGrp="1"/>
          </p:cNvSpPr>
          <p:nvPr>
            <p:ph idx="1"/>
          </p:nvPr>
        </p:nvSpPr>
        <p:spPr>
          <a:xfrm>
            <a:off x="914400" y="2057400"/>
            <a:ext cx="7408333" cy="4495800"/>
          </a:xfrm>
        </p:spPr>
        <p:txBody>
          <a:bodyPr>
            <a:normAutofit/>
          </a:bodyPr>
          <a:lstStyle/>
          <a:p>
            <a:pPr marL="0" indent="0">
              <a:buNone/>
            </a:pPr>
            <a:r>
              <a:rPr lang="en-US" altLang="en-US" b="1" u="sng" dirty="0">
                <a:latin typeface="Times New Roman" pitchFamily="18" charset="0"/>
              </a:rPr>
              <a:t>Interviewing Potential </a:t>
            </a:r>
            <a:r>
              <a:rPr lang="en-US" altLang="en-US" b="1" u="sng" dirty="0" smtClean="0">
                <a:latin typeface="Times New Roman" pitchFamily="18" charset="0"/>
              </a:rPr>
              <a:t>Supervisees</a:t>
            </a:r>
          </a:p>
          <a:p>
            <a:r>
              <a:rPr lang="en-US" altLang="en-US" dirty="0"/>
              <a:t>Career Goals and Expectations</a:t>
            </a:r>
          </a:p>
          <a:p>
            <a:endParaRPr lang="en-US" altLang="en-US" dirty="0"/>
          </a:p>
          <a:p>
            <a:r>
              <a:rPr lang="en-US" altLang="en-US" dirty="0"/>
              <a:t>Counseling Goals and Expectations</a:t>
            </a:r>
          </a:p>
          <a:p>
            <a:endParaRPr lang="en-US" altLang="en-US" dirty="0"/>
          </a:p>
          <a:p>
            <a:r>
              <a:rPr lang="en-US" altLang="en-US" dirty="0"/>
              <a:t>Supervision Goals and Expectations</a:t>
            </a:r>
          </a:p>
          <a:p>
            <a:endParaRPr lang="en-US" altLang="en-US" dirty="0"/>
          </a:p>
          <a:p>
            <a:r>
              <a:rPr lang="en-US" altLang="en-US" dirty="0"/>
              <a:t>Experiences to This Point/Expectations</a:t>
            </a:r>
          </a:p>
          <a:p>
            <a:endParaRPr lang="en-US" dirty="0"/>
          </a:p>
        </p:txBody>
      </p:sp>
    </p:spTree>
    <p:extLst>
      <p:ext uri="{BB962C8B-B14F-4D97-AF65-F5344CB8AC3E}">
        <p14:creationId xmlns:p14="http://schemas.microsoft.com/office/powerpoint/2010/main" val="4077574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u="sng" dirty="0"/>
              <a:t>General Board Rules</a:t>
            </a:r>
            <a:br>
              <a:rPr lang="en-US" altLang="en-US" u="sng" dirty="0"/>
            </a:br>
            <a:r>
              <a:rPr lang="en-US" altLang="en-US" u="sng" dirty="0"/>
              <a:t>Regarding Supervisors</a:t>
            </a:r>
            <a:endParaRPr lang="en-US" dirty="0"/>
          </a:p>
        </p:txBody>
      </p:sp>
      <p:sp>
        <p:nvSpPr>
          <p:cNvPr id="2" name="Content Placeholder 1"/>
          <p:cNvSpPr>
            <a:spLocks noGrp="1"/>
          </p:cNvSpPr>
          <p:nvPr>
            <p:ph idx="1"/>
          </p:nvPr>
        </p:nvSpPr>
        <p:spPr>
          <a:xfrm>
            <a:off x="609600" y="2675466"/>
            <a:ext cx="8229599" cy="3725333"/>
          </a:xfrm>
        </p:spPr>
        <p:txBody>
          <a:bodyPr>
            <a:normAutofit fontScale="92500" lnSpcReduction="10000"/>
          </a:bodyPr>
          <a:lstStyle/>
          <a:p>
            <a:pPr>
              <a:lnSpc>
                <a:spcPct val="80000"/>
              </a:lnSpc>
              <a:defRPr/>
            </a:pPr>
            <a:r>
              <a:rPr lang="en-US" dirty="0"/>
              <a:t>Clients of supervisee can pay but only to the agency</a:t>
            </a:r>
          </a:p>
          <a:p>
            <a:pPr>
              <a:lnSpc>
                <a:spcPct val="80000"/>
              </a:lnSpc>
              <a:defRPr/>
            </a:pPr>
            <a:r>
              <a:rPr lang="en-US" dirty="0"/>
              <a:t>Supervisee openly acknowledges with clients the rules and limits of supervision</a:t>
            </a:r>
          </a:p>
          <a:p>
            <a:pPr>
              <a:lnSpc>
                <a:spcPct val="80000"/>
              </a:lnSpc>
              <a:defRPr/>
            </a:pPr>
            <a:r>
              <a:rPr lang="en-US" dirty="0"/>
              <a:t>Disclosure to clients of supervisee status</a:t>
            </a:r>
          </a:p>
          <a:p>
            <a:pPr>
              <a:lnSpc>
                <a:spcPct val="80000"/>
              </a:lnSpc>
              <a:defRPr/>
            </a:pPr>
            <a:r>
              <a:rPr lang="en-US" dirty="0"/>
              <a:t>No reports, forms, or paperwork disseminated without review of supervisor and his/her signature</a:t>
            </a:r>
          </a:p>
          <a:p>
            <a:pPr>
              <a:lnSpc>
                <a:spcPct val="80000"/>
              </a:lnSpc>
              <a:defRPr/>
            </a:pPr>
            <a:r>
              <a:rPr lang="en-US" dirty="0"/>
              <a:t>Filling in of training agreements is the supervisee’s responsibility</a:t>
            </a:r>
          </a:p>
          <a:p>
            <a:pPr>
              <a:lnSpc>
                <a:spcPct val="80000"/>
              </a:lnSpc>
              <a:defRPr/>
            </a:pPr>
            <a:r>
              <a:rPr lang="en-US" dirty="0"/>
              <a:t>30 day board notice of changes of supervisors or any other changes in agreement</a:t>
            </a:r>
          </a:p>
          <a:p>
            <a:pPr>
              <a:lnSpc>
                <a:spcPct val="80000"/>
              </a:lnSpc>
              <a:defRPr/>
            </a:pPr>
            <a:r>
              <a:rPr lang="en-US" dirty="0"/>
              <a:t>Only counting hours of supervision by a designated </a:t>
            </a:r>
            <a:r>
              <a:rPr lang="en-US" dirty="0" smtClean="0"/>
              <a:t>clinical supervisor in respective discipline</a:t>
            </a:r>
            <a:endParaRPr lang="en-US" dirty="0"/>
          </a:p>
          <a:p>
            <a:endParaRPr lang="en-US" dirty="0"/>
          </a:p>
        </p:txBody>
      </p:sp>
    </p:spTree>
    <p:extLst>
      <p:ext uri="{BB962C8B-B14F-4D97-AF65-F5344CB8AC3E}">
        <p14:creationId xmlns:p14="http://schemas.microsoft.com/office/powerpoint/2010/main" val="20700789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429499" cy="1478570"/>
          </a:xfrm>
        </p:spPr>
        <p:txBody>
          <a:bodyPr>
            <a:normAutofit/>
          </a:bodyPr>
          <a:lstStyle/>
          <a:p>
            <a:r>
              <a:rPr lang="en-US" dirty="0"/>
              <a:t>Preventing Potential Pitfalls and Issues</a:t>
            </a:r>
          </a:p>
        </p:txBody>
      </p:sp>
      <p:sp>
        <p:nvSpPr>
          <p:cNvPr id="2" name="Content Placeholder 1"/>
          <p:cNvSpPr>
            <a:spLocks noGrp="1"/>
          </p:cNvSpPr>
          <p:nvPr>
            <p:ph idx="1"/>
          </p:nvPr>
        </p:nvSpPr>
        <p:spPr>
          <a:xfrm>
            <a:off x="838200" y="2016560"/>
            <a:ext cx="7408333" cy="4343399"/>
          </a:xfrm>
        </p:spPr>
        <p:txBody>
          <a:bodyPr>
            <a:normAutofit fontScale="92500" lnSpcReduction="20000"/>
          </a:bodyPr>
          <a:lstStyle/>
          <a:p>
            <a:pPr marL="0" indent="0">
              <a:buNone/>
            </a:pPr>
            <a:r>
              <a:rPr lang="en-US" altLang="en-US" b="1" u="sng" dirty="0">
                <a:latin typeface="Times New Roman" pitchFamily="18" charset="0"/>
              </a:rPr>
              <a:t>Interviewing Potential Supervisees</a:t>
            </a:r>
          </a:p>
          <a:p>
            <a:endParaRPr lang="en-US" altLang="en-US" dirty="0" smtClean="0"/>
          </a:p>
          <a:p>
            <a:r>
              <a:rPr lang="en-US" altLang="en-US" dirty="0" smtClean="0"/>
              <a:t>Areas </a:t>
            </a:r>
            <a:r>
              <a:rPr lang="en-US" altLang="en-US" dirty="0"/>
              <a:t>For Further Training</a:t>
            </a:r>
          </a:p>
          <a:p>
            <a:endParaRPr lang="en-US" altLang="en-US" dirty="0"/>
          </a:p>
          <a:p>
            <a:r>
              <a:rPr lang="en-US" altLang="en-US" dirty="0"/>
              <a:t>Theoretical Orientations Preferred</a:t>
            </a:r>
          </a:p>
          <a:p>
            <a:endParaRPr lang="en-US" altLang="en-US" dirty="0"/>
          </a:p>
          <a:p>
            <a:r>
              <a:rPr lang="en-US" altLang="en-US" dirty="0"/>
              <a:t>Special Populations or Issues Preferred</a:t>
            </a:r>
          </a:p>
          <a:p>
            <a:endParaRPr lang="en-US" altLang="en-US" dirty="0"/>
          </a:p>
          <a:p>
            <a:r>
              <a:rPr lang="en-US" altLang="en-US" dirty="0"/>
              <a:t>Supervision Experiences to this Point- Pros/Cons</a:t>
            </a:r>
          </a:p>
          <a:p>
            <a:endParaRPr lang="en-US" dirty="0"/>
          </a:p>
        </p:txBody>
      </p:sp>
    </p:spTree>
    <p:extLst>
      <p:ext uri="{BB962C8B-B14F-4D97-AF65-F5344CB8AC3E}">
        <p14:creationId xmlns:p14="http://schemas.microsoft.com/office/powerpoint/2010/main" val="23374293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95400" y="457200"/>
            <a:ext cx="7429499" cy="1478570"/>
          </a:xfrm>
        </p:spPr>
        <p:txBody>
          <a:bodyPr>
            <a:normAutofit/>
          </a:bodyPr>
          <a:lstStyle/>
          <a:p>
            <a:r>
              <a:rPr lang="en-US" dirty="0"/>
              <a:t>Preventing Potential Pitfalls and Issues</a:t>
            </a:r>
          </a:p>
        </p:txBody>
      </p:sp>
      <p:sp>
        <p:nvSpPr>
          <p:cNvPr id="2" name="Content Placeholder 1"/>
          <p:cNvSpPr>
            <a:spLocks noGrp="1"/>
          </p:cNvSpPr>
          <p:nvPr>
            <p:ph idx="1"/>
          </p:nvPr>
        </p:nvSpPr>
        <p:spPr>
          <a:xfrm>
            <a:off x="872067" y="2133600"/>
            <a:ext cx="7408333" cy="4419600"/>
          </a:xfrm>
        </p:spPr>
        <p:txBody>
          <a:bodyPr>
            <a:normAutofit fontScale="62500" lnSpcReduction="20000"/>
          </a:bodyPr>
          <a:lstStyle/>
          <a:p>
            <a:pPr marL="0" indent="0">
              <a:buNone/>
            </a:pPr>
            <a:r>
              <a:rPr lang="en-US" altLang="en-US" u="sng" dirty="0"/>
              <a:t>Supervisor Disclosure to </a:t>
            </a:r>
            <a:r>
              <a:rPr lang="en-US" altLang="en-US" u="sng" dirty="0" smtClean="0"/>
              <a:t>Supervisee</a:t>
            </a:r>
          </a:p>
          <a:p>
            <a:endParaRPr lang="en-US" altLang="en-US" u="sng" dirty="0" smtClean="0"/>
          </a:p>
          <a:p>
            <a:pPr>
              <a:lnSpc>
                <a:spcPct val="80000"/>
              </a:lnSpc>
            </a:pPr>
            <a:r>
              <a:rPr lang="en-US" altLang="en-US" dirty="0">
                <a:latin typeface="Times New Roman" pitchFamily="18" charset="0"/>
              </a:rPr>
              <a:t>Work experiences</a:t>
            </a:r>
          </a:p>
          <a:p>
            <a:pPr>
              <a:lnSpc>
                <a:spcPct val="80000"/>
              </a:lnSpc>
              <a:buNone/>
            </a:pPr>
            <a:endParaRPr lang="en-US" altLang="en-US" dirty="0">
              <a:latin typeface="Times New Roman" pitchFamily="18" charset="0"/>
            </a:endParaRPr>
          </a:p>
          <a:p>
            <a:pPr>
              <a:lnSpc>
                <a:spcPct val="80000"/>
              </a:lnSpc>
            </a:pPr>
            <a:r>
              <a:rPr lang="en-US" altLang="en-US" dirty="0">
                <a:latin typeface="Times New Roman" pitchFamily="18" charset="0"/>
              </a:rPr>
              <a:t>Areas of expertise (disclosure statement)</a:t>
            </a:r>
          </a:p>
          <a:p>
            <a:pPr>
              <a:lnSpc>
                <a:spcPct val="80000"/>
              </a:lnSpc>
              <a:buNone/>
            </a:pPr>
            <a:endParaRPr lang="en-US" altLang="en-US" dirty="0">
              <a:latin typeface="Times New Roman" pitchFamily="18" charset="0"/>
            </a:endParaRPr>
          </a:p>
          <a:p>
            <a:pPr>
              <a:lnSpc>
                <a:spcPct val="80000"/>
              </a:lnSpc>
            </a:pPr>
            <a:r>
              <a:rPr lang="en-US" altLang="en-US" dirty="0">
                <a:latin typeface="Times New Roman" pitchFamily="18" charset="0"/>
              </a:rPr>
              <a:t>Areas of non-strengths</a:t>
            </a:r>
          </a:p>
          <a:p>
            <a:pPr>
              <a:lnSpc>
                <a:spcPct val="80000"/>
              </a:lnSpc>
            </a:pPr>
            <a:endParaRPr lang="en-US" altLang="en-US" dirty="0">
              <a:latin typeface="Times New Roman" pitchFamily="18" charset="0"/>
            </a:endParaRPr>
          </a:p>
          <a:p>
            <a:pPr>
              <a:lnSpc>
                <a:spcPct val="80000"/>
              </a:lnSpc>
            </a:pPr>
            <a:r>
              <a:rPr lang="en-US" altLang="en-US" dirty="0">
                <a:latin typeface="Times New Roman" pitchFamily="18" charset="0"/>
              </a:rPr>
              <a:t>Preferred theoretical orientations</a:t>
            </a:r>
          </a:p>
          <a:p>
            <a:pPr>
              <a:lnSpc>
                <a:spcPct val="80000"/>
              </a:lnSpc>
              <a:buNone/>
            </a:pPr>
            <a:endParaRPr lang="en-US" altLang="en-US" dirty="0">
              <a:latin typeface="Times New Roman" pitchFamily="18" charset="0"/>
            </a:endParaRPr>
          </a:p>
          <a:p>
            <a:pPr>
              <a:lnSpc>
                <a:spcPct val="80000"/>
              </a:lnSpc>
            </a:pPr>
            <a:r>
              <a:rPr lang="en-US" altLang="en-US" dirty="0">
                <a:latin typeface="Times New Roman" pitchFamily="18" charset="0"/>
              </a:rPr>
              <a:t>Special populations served</a:t>
            </a:r>
          </a:p>
          <a:p>
            <a:pPr>
              <a:lnSpc>
                <a:spcPct val="80000"/>
              </a:lnSpc>
              <a:buNone/>
            </a:pPr>
            <a:endParaRPr lang="en-US" altLang="en-US" dirty="0">
              <a:latin typeface="Times New Roman" pitchFamily="18" charset="0"/>
            </a:endParaRPr>
          </a:p>
          <a:p>
            <a:pPr>
              <a:lnSpc>
                <a:spcPct val="80000"/>
              </a:lnSpc>
            </a:pPr>
            <a:r>
              <a:rPr lang="en-US" altLang="en-US" dirty="0">
                <a:latin typeface="Times New Roman" pitchFamily="18" charset="0"/>
              </a:rPr>
              <a:t>Supervisory experience- preferred styles</a:t>
            </a:r>
          </a:p>
          <a:p>
            <a:pPr>
              <a:lnSpc>
                <a:spcPct val="80000"/>
              </a:lnSpc>
              <a:buNone/>
            </a:pPr>
            <a:endParaRPr lang="en-US" altLang="en-US" dirty="0">
              <a:latin typeface="Times New Roman" pitchFamily="18" charset="0"/>
            </a:endParaRPr>
          </a:p>
          <a:p>
            <a:pPr>
              <a:lnSpc>
                <a:spcPct val="80000"/>
              </a:lnSpc>
            </a:pPr>
            <a:r>
              <a:rPr lang="en-US" altLang="en-US" dirty="0">
                <a:latin typeface="Times New Roman" pitchFamily="18" charset="0"/>
              </a:rPr>
              <a:t>Expectations of time commitment- board rules, company policies, personal boundaries</a:t>
            </a:r>
          </a:p>
          <a:p>
            <a:endParaRPr lang="en-US" dirty="0"/>
          </a:p>
        </p:txBody>
      </p:sp>
    </p:spTree>
    <p:extLst>
      <p:ext uri="{BB962C8B-B14F-4D97-AF65-F5344CB8AC3E}">
        <p14:creationId xmlns:p14="http://schemas.microsoft.com/office/powerpoint/2010/main" val="15707581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57301" y="381000"/>
            <a:ext cx="7429499" cy="1478570"/>
          </a:xfrm>
        </p:spPr>
        <p:txBody>
          <a:bodyPr>
            <a:normAutofit/>
          </a:bodyPr>
          <a:lstStyle/>
          <a:p>
            <a:r>
              <a:rPr lang="en-US" dirty="0"/>
              <a:t>Preventing Potential Pitfalls and Issues</a:t>
            </a:r>
          </a:p>
        </p:txBody>
      </p:sp>
      <p:sp>
        <p:nvSpPr>
          <p:cNvPr id="2" name="Content Placeholder 1"/>
          <p:cNvSpPr>
            <a:spLocks noGrp="1"/>
          </p:cNvSpPr>
          <p:nvPr>
            <p:ph idx="1"/>
          </p:nvPr>
        </p:nvSpPr>
        <p:spPr>
          <a:xfrm>
            <a:off x="742950" y="1832946"/>
            <a:ext cx="8458200" cy="4419599"/>
          </a:xfrm>
        </p:spPr>
        <p:txBody>
          <a:bodyPr>
            <a:normAutofit fontScale="70000" lnSpcReduction="20000"/>
          </a:bodyPr>
          <a:lstStyle/>
          <a:p>
            <a:pPr marL="0" indent="0">
              <a:buNone/>
            </a:pPr>
            <a:r>
              <a:rPr lang="en-US" altLang="en-US" b="1" u="sng" dirty="0"/>
              <a:t>Developing An Initial Supervision </a:t>
            </a:r>
            <a:r>
              <a:rPr lang="en-US" altLang="en-US" b="1" u="sng" dirty="0" smtClean="0"/>
              <a:t>Agreement</a:t>
            </a:r>
          </a:p>
          <a:p>
            <a:endParaRPr lang="en-US" altLang="en-US" u="sng" dirty="0" smtClean="0"/>
          </a:p>
          <a:p>
            <a:pPr>
              <a:lnSpc>
                <a:spcPct val="80000"/>
              </a:lnSpc>
            </a:pPr>
            <a:r>
              <a:rPr lang="en-US" altLang="en-US" dirty="0"/>
              <a:t>Board Agreement/ Pre-approval</a:t>
            </a:r>
          </a:p>
          <a:p>
            <a:pPr>
              <a:lnSpc>
                <a:spcPct val="80000"/>
              </a:lnSpc>
            </a:pPr>
            <a:endParaRPr lang="en-US" altLang="en-US" dirty="0"/>
          </a:p>
          <a:p>
            <a:pPr>
              <a:lnSpc>
                <a:spcPct val="80000"/>
              </a:lnSpc>
            </a:pPr>
            <a:r>
              <a:rPr lang="en-US" altLang="en-US" dirty="0"/>
              <a:t>Company contract</a:t>
            </a:r>
          </a:p>
          <a:p>
            <a:pPr>
              <a:lnSpc>
                <a:spcPct val="80000"/>
              </a:lnSpc>
            </a:pPr>
            <a:endParaRPr lang="en-US" altLang="en-US" dirty="0"/>
          </a:p>
          <a:p>
            <a:pPr>
              <a:lnSpc>
                <a:spcPct val="80000"/>
              </a:lnSpc>
            </a:pPr>
            <a:r>
              <a:rPr lang="en-US" altLang="en-US" dirty="0"/>
              <a:t>Goals of Supervision Arrangement</a:t>
            </a:r>
          </a:p>
          <a:p>
            <a:pPr>
              <a:lnSpc>
                <a:spcPct val="80000"/>
              </a:lnSpc>
            </a:pPr>
            <a:endParaRPr lang="en-US" altLang="en-US" dirty="0"/>
          </a:p>
          <a:p>
            <a:pPr>
              <a:lnSpc>
                <a:spcPct val="80000"/>
              </a:lnSpc>
            </a:pPr>
            <a:r>
              <a:rPr lang="en-US" altLang="en-US" dirty="0"/>
              <a:t>Populations/Scope of Practice</a:t>
            </a:r>
          </a:p>
          <a:p>
            <a:pPr>
              <a:lnSpc>
                <a:spcPct val="80000"/>
              </a:lnSpc>
            </a:pPr>
            <a:endParaRPr lang="en-US" altLang="en-US" dirty="0"/>
          </a:p>
          <a:p>
            <a:pPr>
              <a:lnSpc>
                <a:spcPct val="80000"/>
              </a:lnSpc>
            </a:pPr>
            <a:r>
              <a:rPr lang="en-US" altLang="en-US" dirty="0"/>
              <a:t>Hours Expected- Direct, Indirect, Supervision</a:t>
            </a:r>
          </a:p>
          <a:p>
            <a:pPr>
              <a:lnSpc>
                <a:spcPct val="80000"/>
              </a:lnSpc>
            </a:pPr>
            <a:endParaRPr lang="en-US" altLang="en-US" dirty="0"/>
          </a:p>
          <a:p>
            <a:pPr>
              <a:lnSpc>
                <a:spcPct val="80000"/>
              </a:lnSpc>
            </a:pPr>
            <a:r>
              <a:rPr lang="en-US" altLang="en-US" dirty="0"/>
              <a:t>Giving &amp; Receiving Feedback</a:t>
            </a:r>
          </a:p>
          <a:p>
            <a:pPr>
              <a:lnSpc>
                <a:spcPct val="80000"/>
              </a:lnSpc>
            </a:pPr>
            <a:endParaRPr lang="en-US" altLang="en-US" dirty="0"/>
          </a:p>
          <a:p>
            <a:pPr>
              <a:lnSpc>
                <a:spcPct val="80000"/>
              </a:lnSpc>
            </a:pPr>
            <a:r>
              <a:rPr lang="en-US" altLang="en-US" dirty="0"/>
              <a:t>Fee Agreement</a:t>
            </a:r>
          </a:p>
          <a:p>
            <a:endParaRPr lang="en-US" dirty="0"/>
          </a:p>
        </p:txBody>
      </p:sp>
    </p:spTree>
    <p:extLst>
      <p:ext uri="{BB962C8B-B14F-4D97-AF65-F5344CB8AC3E}">
        <p14:creationId xmlns:p14="http://schemas.microsoft.com/office/powerpoint/2010/main" val="24191508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Sample Items in a Supervision Agreement</a:t>
            </a:r>
          </a:p>
        </p:txBody>
      </p:sp>
      <p:sp>
        <p:nvSpPr>
          <p:cNvPr id="2" name="Content Placeholder 1"/>
          <p:cNvSpPr>
            <a:spLocks noGrp="1"/>
          </p:cNvSpPr>
          <p:nvPr>
            <p:ph idx="1"/>
          </p:nvPr>
        </p:nvSpPr>
        <p:spPr/>
        <p:txBody>
          <a:bodyPr/>
          <a:lstStyle/>
          <a:p>
            <a:r>
              <a:rPr lang="en-US" dirty="0" smtClean="0"/>
              <a:t>This contract serves as verification and a description of </a:t>
            </a:r>
            <a:r>
              <a:rPr lang="en-US" dirty="0"/>
              <a:t>t</a:t>
            </a:r>
            <a:r>
              <a:rPr lang="en-US" dirty="0" smtClean="0"/>
              <a:t>he nature if the clinical supervision relationship between _______________________ (Supervisor) and ___________________ (Supervisee)  for the time period beginning _______________________ and ending ______________________ .</a:t>
            </a:r>
            <a:endParaRPr lang="en-US" dirty="0"/>
          </a:p>
        </p:txBody>
      </p:sp>
    </p:spTree>
    <p:extLst>
      <p:ext uri="{BB962C8B-B14F-4D97-AF65-F5344CB8AC3E}">
        <p14:creationId xmlns:p14="http://schemas.microsoft.com/office/powerpoint/2010/main" val="17813141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Sample Items in a Supervision Agreement</a:t>
            </a:r>
            <a:endParaRPr lang="en-US" dirty="0"/>
          </a:p>
        </p:txBody>
      </p:sp>
      <p:sp>
        <p:nvSpPr>
          <p:cNvPr id="2" name="Content Placeholder 1"/>
          <p:cNvSpPr>
            <a:spLocks noGrp="1"/>
          </p:cNvSpPr>
          <p:nvPr>
            <p:ph idx="1"/>
          </p:nvPr>
        </p:nvSpPr>
        <p:spPr/>
        <p:txBody>
          <a:bodyPr>
            <a:normAutofit lnSpcReduction="10000"/>
          </a:bodyPr>
          <a:lstStyle/>
          <a:p>
            <a:pPr marL="0" indent="0">
              <a:buNone/>
            </a:pPr>
            <a:r>
              <a:rPr lang="en-US" b="1" u="sng" dirty="0" smtClean="0"/>
              <a:t>Purposes, Goals, Objectives</a:t>
            </a:r>
            <a:r>
              <a:rPr lang="en-US" dirty="0" smtClean="0"/>
              <a:t>:</a:t>
            </a:r>
          </a:p>
          <a:p>
            <a:endParaRPr lang="en-US" dirty="0"/>
          </a:p>
          <a:p>
            <a:r>
              <a:rPr lang="en-US" dirty="0" smtClean="0"/>
              <a:t>Monitor and ensure welfare of clients seen by supervisee</a:t>
            </a:r>
          </a:p>
          <a:p>
            <a:r>
              <a:rPr lang="en-US" dirty="0" smtClean="0"/>
              <a:t>Promote development of supervisee’s professional identity and competence.</a:t>
            </a:r>
          </a:p>
          <a:p>
            <a:r>
              <a:rPr lang="en-US" dirty="0" smtClean="0"/>
              <a:t>Fulfill requirements for supervisee’s school and licensure requirements.</a:t>
            </a:r>
            <a:endParaRPr lang="en-US" dirty="0"/>
          </a:p>
        </p:txBody>
      </p:sp>
    </p:spTree>
    <p:extLst>
      <p:ext uri="{BB962C8B-B14F-4D97-AF65-F5344CB8AC3E}">
        <p14:creationId xmlns:p14="http://schemas.microsoft.com/office/powerpoint/2010/main" val="25227250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Sample Items in a Supervision Agreement</a:t>
            </a:r>
          </a:p>
        </p:txBody>
      </p:sp>
      <p:sp>
        <p:nvSpPr>
          <p:cNvPr id="2" name="Content Placeholder 1"/>
          <p:cNvSpPr>
            <a:spLocks noGrp="1"/>
          </p:cNvSpPr>
          <p:nvPr>
            <p:ph idx="1"/>
          </p:nvPr>
        </p:nvSpPr>
        <p:spPr>
          <a:xfrm>
            <a:off x="341709" y="2209800"/>
            <a:ext cx="8458199" cy="3649133"/>
          </a:xfrm>
        </p:spPr>
        <p:txBody>
          <a:bodyPr>
            <a:normAutofit fontScale="92500" lnSpcReduction="20000"/>
          </a:bodyPr>
          <a:lstStyle/>
          <a:p>
            <a:pPr marL="0" indent="0">
              <a:buNone/>
            </a:pPr>
            <a:r>
              <a:rPr lang="en-US" b="1" u="sng" dirty="0" smtClean="0"/>
              <a:t>Context of supervision</a:t>
            </a:r>
          </a:p>
          <a:p>
            <a:r>
              <a:rPr lang="en-US" dirty="0" smtClean="0"/>
              <a:t>At least one clock hour of supervision face to face weekly</a:t>
            </a:r>
          </a:p>
          <a:p>
            <a:r>
              <a:rPr lang="en-US" dirty="0" smtClean="0"/>
              <a:t>Supplemental clock hours may also include a monthly group supervision meeting</a:t>
            </a:r>
          </a:p>
          <a:p>
            <a:r>
              <a:rPr lang="en-US" dirty="0" smtClean="0"/>
              <a:t>Supervision will discuss cases conducted with children, adults, and families in an outpatient suburban setting.</a:t>
            </a:r>
          </a:p>
          <a:p>
            <a:r>
              <a:rPr lang="en-US" dirty="0" smtClean="0"/>
              <a:t>Supervision times will be prescheduled.</a:t>
            </a:r>
          </a:p>
          <a:p>
            <a:r>
              <a:rPr lang="en-US" dirty="0" smtClean="0"/>
              <a:t>Additional supervision times may be scheduled as needed.</a:t>
            </a:r>
            <a:endParaRPr lang="en-US" dirty="0"/>
          </a:p>
        </p:txBody>
      </p:sp>
    </p:spTree>
    <p:extLst>
      <p:ext uri="{BB962C8B-B14F-4D97-AF65-F5344CB8AC3E}">
        <p14:creationId xmlns:p14="http://schemas.microsoft.com/office/powerpoint/2010/main" val="135366162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Sample Items in a Supervision Agreement</a:t>
            </a:r>
          </a:p>
        </p:txBody>
      </p:sp>
      <p:sp>
        <p:nvSpPr>
          <p:cNvPr id="2" name="Content Placeholder 1"/>
          <p:cNvSpPr>
            <a:spLocks noGrp="1"/>
          </p:cNvSpPr>
          <p:nvPr>
            <p:ph idx="1"/>
          </p:nvPr>
        </p:nvSpPr>
        <p:spPr>
          <a:xfrm>
            <a:off x="538559" y="2097088"/>
            <a:ext cx="7747000" cy="3953933"/>
          </a:xfrm>
        </p:spPr>
        <p:txBody>
          <a:bodyPr>
            <a:normAutofit fontScale="92500" lnSpcReduction="20000"/>
          </a:bodyPr>
          <a:lstStyle/>
          <a:p>
            <a:pPr marL="0" indent="0">
              <a:buNone/>
            </a:pPr>
            <a:r>
              <a:rPr lang="en-US" b="1" u="sng" dirty="0" smtClean="0"/>
              <a:t>Evaluation:</a:t>
            </a:r>
          </a:p>
          <a:p>
            <a:r>
              <a:rPr lang="en-US" dirty="0" smtClean="0"/>
              <a:t>Case notes, video or audiotape, live supervisions, </a:t>
            </a:r>
            <a:r>
              <a:rPr lang="en-US" dirty="0" err="1" smtClean="0"/>
              <a:t>cofacilitation</a:t>
            </a:r>
            <a:r>
              <a:rPr lang="en-US" dirty="0" smtClean="0"/>
              <a:t> or role plays may be used to evaluate supervisee ongoing performance.</a:t>
            </a:r>
          </a:p>
          <a:p>
            <a:r>
              <a:rPr lang="en-US" dirty="0" smtClean="0"/>
              <a:t>Specific feedback to the supervisee will focus on the supervisee’s demonstrated counseling skills and clinical documentation as well as knowledge of and adherence to the technical and legal requirements</a:t>
            </a:r>
          </a:p>
          <a:p>
            <a:r>
              <a:rPr lang="en-US" dirty="0" smtClean="0"/>
              <a:t>Supervise will also be given the opportunity to evaluate the supervisor and the supervision process every three months.</a:t>
            </a:r>
            <a:endParaRPr lang="en-US" dirty="0"/>
          </a:p>
        </p:txBody>
      </p:sp>
    </p:spTree>
    <p:extLst>
      <p:ext uri="{BB962C8B-B14F-4D97-AF65-F5344CB8AC3E}">
        <p14:creationId xmlns:p14="http://schemas.microsoft.com/office/powerpoint/2010/main" val="42296129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56059" y="533400"/>
            <a:ext cx="7429499" cy="1478570"/>
          </a:xfrm>
        </p:spPr>
        <p:txBody>
          <a:bodyPr>
            <a:normAutofit/>
          </a:bodyPr>
          <a:lstStyle/>
          <a:p>
            <a:r>
              <a:rPr lang="en-US" dirty="0"/>
              <a:t>Sample Items in a Supervision Agreement</a:t>
            </a:r>
          </a:p>
        </p:txBody>
      </p:sp>
      <p:sp>
        <p:nvSpPr>
          <p:cNvPr id="2" name="Content Placeholder 1"/>
          <p:cNvSpPr>
            <a:spLocks noGrp="1"/>
          </p:cNvSpPr>
          <p:nvPr>
            <p:ph idx="1"/>
          </p:nvPr>
        </p:nvSpPr>
        <p:spPr>
          <a:xfrm>
            <a:off x="417908" y="2011970"/>
            <a:ext cx="8192692" cy="4182533"/>
          </a:xfrm>
        </p:spPr>
        <p:txBody>
          <a:bodyPr>
            <a:normAutofit fontScale="70000" lnSpcReduction="20000"/>
          </a:bodyPr>
          <a:lstStyle/>
          <a:p>
            <a:pPr marL="0" indent="0">
              <a:buNone/>
            </a:pPr>
            <a:r>
              <a:rPr lang="en-US" b="1" u="sng" dirty="0" smtClean="0"/>
              <a:t>Duties and responsibilities of the supervisor</a:t>
            </a:r>
          </a:p>
          <a:p>
            <a:r>
              <a:rPr lang="en-US" dirty="0" smtClean="0"/>
              <a:t>Examine clients presenting concerns and treatment plans for sessions</a:t>
            </a:r>
          </a:p>
          <a:p>
            <a:r>
              <a:rPr lang="en-US" dirty="0" smtClean="0"/>
              <a:t>Provide ongoing evaluation</a:t>
            </a:r>
          </a:p>
          <a:p>
            <a:r>
              <a:rPr lang="en-US" dirty="0" smtClean="0"/>
              <a:t>Sign off on all documentation</a:t>
            </a:r>
          </a:p>
          <a:p>
            <a:r>
              <a:rPr lang="en-US" dirty="0" smtClean="0"/>
              <a:t>Challenge inappropriate  approaches or techniques in session or trough any aspect of practice.</a:t>
            </a:r>
          </a:p>
          <a:p>
            <a:r>
              <a:rPr lang="en-US" dirty="0" smtClean="0"/>
              <a:t>Intervene when clients are at risk</a:t>
            </a:r>
          </a:p>
          <a:p>
            <a:r>
              <a:rPr lang="en-US" dirty="0" smtClean="0"/>
              <a:t>Ensure ethical guidelines are upheld</a:t>
            </a:r>
          </a:p>
          <a:p>
            <a:r>
              <a:rPr lang="en-US" dirty="0" smtClean="0"/>
              <a:t>Maintain weekly case notes of supervision</a:t>
            </a:r>
          </a:p>
          <a:p>
            <a:r>
              <a:rPr lang="en-US" dirty="0" smtClean="0"/>
              <a:t>Keep a copy of professional disclosure statement on the wall in the office where practicing</a:t>
            </a:r>
            <a:endParaRPr lang="en-US" dirty="0"/>
          </a:p>
        </p:txBody>
      </p:sp>
    </p:spTree>
    <p:extLst>
      <p:ext uri="{BB962C8B-B14F-4D97-AF65-F5344CB8AC3E}">
        <p14:creationId xmlns:p14="http://schemas.microsoft.com/office/powerpoint/2010/main" val="329382615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Sample Items in a Supervision Agreement</a:t>
            </a:r>
          </a:p>
        </p:txBody>
      </p:sp>
      <p:sp>
        <p:nvSpPr>
          <p:cNvPr id="2" name="Content Placeholder 1"/>
          <p:cNvSpPr>
            <a:spLocks noGrp="1"/>
          </p:cNvSpPr>
          <p:nvPr>
            <p:ph idx="1"/>
          </p:nvPr>
        </p:nvSpPr>
        <p:spPr>
          <a:xfrm>
            <a:off x="381000" y="2065874"/>
            <a:ext cx="8610599" cy="4182533"/>
          </a:xfrm>
        </p:spPr>
        <p:txBody>
          <a:bodyPr>
            <a:normAutofit fontScale="85000" lnSpcReduction="20000"/>
          </a:bodyPr>
          <a:lstStyle/>
          <a:p>
            <a:pPr marL="0" indent="0">
              <a:buNone/>
            </a:pPr>
            <a:r>
              <a:rPr lang="en-US" b="1" u="sng" dirty="0" smtClean="0"/>
              <a:t>Duties and Responsibilities of Supervisee</a:t>
            </a:r>
          </a:p>
          <a:p>
            <a:r>
              <a:rPr lang="en-US" dirty="0" smtClean="0"/>
              <a:t>Uphold ethical guidelines</a:t>
            </a:r>
          </a:p>
          <a:p>
            <a:r>
              <a:rPr lang="en-US" dirty="0" smtClean="0"/>
              <a:t>Be prepared with notes, client files, associated tasks, school and board evaluations, and materials needed for ongoing in person supervision</a:t>
            </a:r>
          </a:p>
          <a:p>
            <a:r>
              <a:rPr lang="en-US" dirty="0" smtClean="0"/>
              <a:t>File training and agreements with school or board in a timely manner</a:t>
            </a:r>
          </a:p>
          <a:p>
            <a:r>
              <a:rPr lang="en-US" dirty="0" smtClean="0"/>
              <a:t>Complete case notes</a:t>
            </a:r>
          </a:p>
          <a:p>
            <a:r>
              <a:rPr lang="en-US" dirty="0" smtClean="0"/>
              <a:t>Consult with supervisor in conditions of uncertainty.</a:t>
            </a:r>
          </a:p>
          <a:p>
            <a:r>
              <a:rPr lang="en-US" dirty="0" smtClean="0"/>
              <a:t>Implement supervisor directives in subsequent sessions.</a:t>
            </a:r>
          </a:p>
          <a:p>
            <a:r>
              <a:rPr lang="en-US" dirty="0" smtClean="0"/>
              <a:t>Keep a copy of professional disclosure statement noting supervision available on the wall in the office where practicing</a:t>
            </a:r>
            <a:endParaRPr lang="en-US" dirty="0"/>
          </a:p>
        </p:txBody>
      </p:sp>
    </p:spTree>
    <p:extLst>
      <p:ext uri="{BB962C8B-B14F-4D97-AF65-F5344CB8AC3E}">
        <p14:creationId xmlns:p14="http://schemas.microsoft.com/office/powerpoint/2010/main" val="410080290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Sample Items in a Supervision Agreement</a:t>
            </a:r>
          </a:p>
        </p:txBody>
      </p:sp>
      <p:sp>
        <p:nvSpPr>
          <p:cNvPr id="2" name="Content Placeholder 1"/>
          <p:cNvSpPr>
            <a:spLocks noGrp="1"/>
          </p:cNvSpPr>
          <p:nvPr>
            <p:ph idx="1"/>
          </p:nvPr>
        </p:nvSpPr>
        <p:spPr>
          <a:xfrm>
            <a:off x="304800" y="2097088"/>
            <a:ext cx="8686800" cy="3953933"/>
          </a:xfrm>
        </p:spPr>
        <p:txBody>
          <a:bodyPr>
            <a:normAutofit fontScale="92500" lnSpcReduction="10000"/>
          </a:bodyPr>
          <a:lstStyle/>
          <a:p>
            <a:pPr marL="0" indent="0">
              <a:buNone/>
            </a:pPr>
            <a:r>
              <a:rPr lang="en-US" b="1" u="sng" dirty="0" smtClean="0"/>
              <a:t>Procedural Considerations</a:t>
            </a:r>
            <a:r>
              <a:rPr lang="en-US" dirty="0"/>
              <a:t>:</a:t>
            </a:r>
            <a:endParaRPr lang="en-US" dirty="0" smtClean="0"/>
          </a:p>
          <a:p>
            <a:endParaRPr lang="en-US" dirty="0"/>
          </a:p>
          <a:p>
            <a:r>
              <a:rPr lang="en-US" dirty="0" smtClean="0"/>
              <a:t>In the event there is something to discuss outside of regularly scheduled supervision sessions the supervisee may call the supervisor at (555) 555-5555 .</a:t>
            </a:r>
          </a:p>
          <a:p>
            <a:r>
              <a:rPr lang="en-US" dirty="0" smtClean="0"/>
              <a:t>No specific client info is to be communicated with supervisor, client directly, or outside sources via e mail due to confidentiality restrictions whatsoever.</a:t>
            </a:r>
          </a:p>
          <a:p>
            <a:r>
              <a:rPr lang="en-US" dirty="0" smtClean="0"/>
              <a:t>If supervisor is unavailable contact </a:t>
            </a:r>
            <a:r>
              <a:rPr lang="en-US" dirty="0" err="1" smtClean="0"/>
              <a:t>Ima</a:t>
            </a:r>
            <a:r>
              <a:rPr lang="en-US" dirty="0" smtClean="0"/>
              <a:t> Know It all, LPCC –S at 555-555-5551.</a:t>
            </a:r>
            <a:endParaRPr lang="en-US" dirty="0"/>
          </a:p>
        </p:txBody>
      </p:sp>
    </p:spTree>
    <p:extLst>
      <p:ext uri="{BB962C8B-B14F-4D97-AF65-F5344CB8AC3E}">
        <p14:creationId xmlns:p14="http://schemas.microsoft.com/office/powerpoint/2010/main" val="2783802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u="sng" dirty="0"/>
              <a:t>General Board Rules</a:t>
            </a:r>
            <a:br>
              <a:rPr lang="en-US" altLang="en-US" u="sng" dirty="0"/>
            </a:br>
            <a:r>
              <a:rPr lang="en-US" altLang="en-US" u="sng" dirty="0"/>
              <a:t>Regarding Supervisors</a:t>
            </a:r>
            <a:endParaRPr lang="en-US" dirty="0"/>
          </a:p>
        </p:txBody>
      </p:sp>
      <p:sp>
        <p:nvSpPr>
          <p:cNvPr id="2" name="Content Placeholder 1"/>
          <p:cNvSpPr>
            <a:spLocks noGrp="1"/>
          </p:cNvSpPr>
          <p:nvPr>
            <p:ph idx="1"/>
          </p:nvPr>
        </p:nvSpPr>
        <p:spPr/>
        <p:txBody>
          <a:bodyPr>
            <a:normAutofit/>
          </a:bodyPr>
          <a:lstStyle/>
          <a:p>
            <a:r>
              <a:rPr lang="en-US" sz="2800" dirty="0" smtClean="0"/>
              <a:t>A distinct period of training and </a:t>
            </a:r>
            <a:r>
              <a:rPr lang="en-US" sz="2800" dirty="0"/>
              <a:t>p</a:t>
            </a:r>
            <a:r>
              <a:rPr lang="en-US" sz="2800" dirty="0" smtClean="0"/>
              <a:t>racticum and internship from a CACREP accredited school </a:t>
            </a:r>
          </a:p>
          <a:p>
            <a:r>
              <a:rPr lang="en-US" sz="2800" dirty="0" smtClean="0"/>
              <a:t>Degree in area of licensure</a:t>
            </a:r>
            <a:endParaRPr lang="en-US" sz="2800" dirty="0"/>
          </a:p>
        </p:txBody>
      </p:sp>
    </p:spTree>
    <p:extLst>
      <p:ext uri="{BB962C8B-B14F-4D97-AF65-F5344CB8AC3E}">
        <p14:creationId xmlns:p14="http://schemas.microsoft.com/office/powerpoint/2010/main" val="160149136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Sample Items in a Supervision Agreement</a:t>
            </a:r>
          </a:p>
        </p:txBody>
      </p:sp>
      <p:sp>
        <p:nvSpPr>
          <p:cNvPr id="2" name="Content Placeholder 1"/>
          <p:cNvSpPr>
            <a:spLocks noGrp="1"/>
          </p:cNvSpPr>
          <p:nvPr>
            <p:ph idx="1"/>
          </p:nvPr>
        </p:nvSpPr>
        <p:spPr>
          <a:xfrm>
            <a:off x="304800" y="2438400"/>
            <a:ext cx="8534399" cy="4114799"/>
          </a:xfrm>
        </p:spPr>
        <p:txBody>
          <a:bodyPr>
            <a:normAutofit fontScale="70000" lnSpcReduction="20000"/>
          </a:bodyPr>
          <a:lstStyle/>
          <a:p>
            <a:pPr marL="0" indent="0">
              <a:buNone/>
            </a:pPr>
            <a:r>
              <a:rPr lang="en-US" b="1" u="sng" dirty="0" smtClean="0"/>
              <a:t>Terms of Contract</a:t>
            </a:r>
          </a:p>
          <a:p>
            <a:r>
              <a:rPr lang="en-US" dirty="0" smtClean="0"/>
              <a:t>Supervision hours are only to be recorded between the board approved supervisor and supervisee</a:t>
            </a:r>
          </a:p>
          <a:p>
            <a:r>
              <a:rPr lang="en-US" dirty="0" smtClean="0"/>
              <a:t>Supervision will be paid at a rate of $120 per hour from the supervisee directly to the supervisor. This contract is subject to revision at an time upon either the request of the supervisor or supervisee or agreement of both.  </a:t>
            </a:r>
          </a:p>
          <a:p>
            <a:r>
              <a:rPr lang="en-US" dirty="0" smtClean="0"/>
              <a:t>We understand and agree to the aforementioned terms</a:t>
            </a:r>
          </a:p>
          <a:p>
            <a:endParaRPr lang="en-US" dirty="0"/>
          </a:p>
          <a:p>
            <a:pPr marL="0" indent="0">
              <a:buNone/>
            </a:pPr>
            <a:r>
              <a:rPr lang="en-US" dirty="0" smtClean="0"/>
              <a:t>_______________________________</a:t>
            </a:r>
          </a:p>
          <a:p>
            <a:pPr marL="0" indent="0">
              <a:buNone/>
            </a:pPr>
            <a:r>
              <a:rPr lang="en-US" dirty="0" smtClean="0"/>
              <a:t>_______________________________</a:t>
            </a:r>
          </a:p>
          <a:p>
            <a:pPr marL="0" indent="0">
              <a:buNone/>
            </a:pPr>
            <a:r>
              <a:rPr lang="en-US" dirty="0" smtClean="0"/>
              <a:t>(Signatures) and Dates</a:t>
            </a:r>
          </a:p>
          <a:p>
            <a:endParaRPr lang="en-US" dirty="0"/>
          </a:p>
        </p:txBody>
      </p:sp>
    </p:spTree>
    <p:extLst>
      <p:ext uri="{BB962C8B-B14F-4D97-AF65-F5344CB8AC3E}">
        <p14:creationId xmlns:p14="http://schemas.microsoft.com/office/powerpoint/2010/main" val="342679956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u="sng" dirty="0"/>
              <a:t>Qualities of Effective Supervisors</a:t>
            </a:r>
            <a:endParaRPr lang="en-US" dirty="0"/>
          </a:p>
        </p:txBody>
      </p:sp>
      <p:sp>
        <p:nvSpPr>
          <p:cNvPr id="2" name="Content Placeholder 1"/>
          <p:cNvSpPr>
            <a:spLocks noGrp="1"/>
          </p:cNvSpPr>
          <p:nvPr>
            <p:ph idx="1"/>
          </p:nvPr>
        </p:nvSpPr>
        <p:spPr>
          <a:xfrm>
            <a:off x="872067" y="2286000"/>
            <a:ext cx="7408333" cy="4495799"/>
          </a:xfrm>
        </p:spPr>
        <p:txBody>
          <a:bodyPr>
            <a:normAutofit/>
          </a:bodyPr>
          <a:lstStyle/>
          <a:p>
            <a:pPr>
              <a:lnSpc>
                <a:spcPct val="80000"/>
              </a:lnSpc>
            </a:pPr>
            <a:r>
              <a:rPr lang="en-US" altLang="en-US" dirty="0"/>
              <a:t>Approachability</a:t>
            </a:r>
          </a:p>
          <a:p>
            <a:pPr>
              <a:lnSpc>
                <a:spcPct val="80000"/>
              </a:lnSpc>
            </a:pPr>
            <a:endParaRPr lang="en-US" altLang="en-US" dirty="0"/>
          </a:p>
          <a:p>
            <a:pPr>
              <a:lnSpc>
                <a:spcPct val="80000"/>
              </a:lnSpc>
            </a:pPr>
            <a:r>
              <a:rPr lang="en-US" altLang="en-US" dirty="0"/>
              <a:t>High on Roger’s process variables especially empathy and support, genuineness</a:t>
            </a:r>
          </a:p>
          <a:p>
            <a:pPr>
              <a:lnSpc>
                <a:spcPct val="80000"/>
              </a:lnSpc>
            </a:pPr>
            <a:endParaRPr lang="en-US" altLang="en-US" dirty="0"/>
          </a:p>
          <a:p>
            <a:pPr>
              <a:lnSpc>
                <a:spcPct val="80000"/>
              </a:lnSpc>
            </a:pPr>
            <a:r>
              <a:rPr lang="en-US" altLang="en-US" dirty="0"/>
              <a:t>Ability to give constructive criticism in a healthy, supportive manner rather than tearing down the individual</a:t>
            </a:r>
          </a:p>
          <a:p>
            <a:pPr>
              <a:lnSpc>
                <a:spcPct val="80000"/>
              </a:lnSpc>
            </a:pPr>
            <a:endParaRPr lang="en-US" altLang="en-US" dirty="0"/>
          </a:p>
          <a:p>
            <a:pPr>
              <a:lnSpc>
                <a:spcPct val="80000"/>
              </a:lnSpc>
            </a:pPr>
            <a:r>
              <a:rPr lang="en-US" altLang="en-US" dirty="0"/>
              <a:t>Supported by modeling</a:t>
            </a:r>
          </a:p>
          <a:p>
            <a:endParaRPr lang="en-US" dirty="0"/>
          </a:p>
        </p:txBody>
      </p:sp>
    </p:spTree>
    <p:extLst>
      <p:ext uri="{BB962C8B-B14F-4D97-AF65-F5344CB8AC3E}">
        <p14:creationId xmlns:p14="http://schemas.microsoft.com/office/powerpoint/2010/main" val="42318226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869855"/>
            <a:ext cx="7662333" cy="1252728"/>
          </a:xfrm>
        </p:spPr>
        <p:txBody>
          <a:bodyPr>
            <a:normAutofit fontScale="90000"/>
          </a:bodyPr>
          <a:lstStyle/>
          <a:p>
            <a:r>
              <a:rPr lang="en-US" sz="3100" u="sng" dirty="0"/>
              <a:t>Ten Ingredients of Supervisor Failure </a:t>
            </a:r>
            <a:r>
              <a:rPr lang="en-US" sz="3100" dirty="0"/>
              <a:t/>
            </a:r>
            <a:br>
              <a:rPr lang="en-US" sz="3100" dirty="0"/>
            </a:br>
            <a:r>
              <a:rPr lang="en-US" sz="3100" u="sng" dirty="0" err="1"/>
              <a:t>Ladany</a:t>
            </a:r>
            <a:r>
              <a:rPr lang="en-US" sz="3100" u="sng" dirty="0"/>
              <a:t>, N., Walker, J.A., &amp; </a:t>
            </a:r>
            <a:r>
              <a:rPr lang="en-US" sz="3100" u="sng" dirty="0" err="1"/>
              <a:t>Melincoff</a:t>
            </a:r>
            <a:r>
              <a:rPr lang="en-US" sz="3100" u="sng" dirty="0"/>
              <a:t>, D.S.  (June 2001)</a:t>
            </a:r>
            <a:r>
              <a:rPr lang="en-US" sz="3100" dirty="0"/>
              <a:t>:</a:t>
            </a:r>
            <a:r>
              <a:rPr lang="en-US" dirty="0"/>
              <a:t/>
            </a:r>
            <a:br>
              <a:rPr lang="en-US" dirty="0"/>
            </a:br>
            <a:endParaRPr lang="en-US" dirty="0"/>
          </a:p>
        </p:txBody>
      </p:sp>
      <p:sp>
        <p:nvSpPr>
          <p:cNvPr id="2" name="Content Placeholder 1"/>
          <p:cNvSpPr>
            <a:spLocks noGrp="1"/>
          </p:cNvSpPr>
          <p:nvPr>
            <p:ph idx="1"/>
          </p:nvPr>
        </p:nvSpPr>
        <p:spPr>
          <a:xfrm>
            <a:off x="838200" y="2140944"/>
            <a:ext cx="8458200" cy="4724400"/>
          </a:xfrm>
        </p:spPr>
        <p:txBody>
          <a:bodyPr>
            <a:normAutofit fontScale="62500" lnSpcReduction="20000"/>
          </a:bodyPr>
          <a:lstStyle/>
          <a:p>
            <a:pPr marL="0" indent="0">
              <a:buNone/>
            </a:pPr>
            <a:r>
              <a:rPr lang="en-US" dirty="0"/>
              <a:t> </a:t>
            </a:r>
          </a:p>
          <a:p>
            <a:pPr marL="457200" lvl="0" indent="-457200">
              <a:buFont typeface="+mj-lt"/>
              <a:buAutoNum type="arabicPeriod"/>
            </a:pPr>
            <a:r>
              <a:rPr lang="en-US" dirty="0"/>
              <a:t>Denigrate the supervisory relationship</a:t>
            </a:r>
          </a:p>
          <a:p>
            <a:pPr marL="457200" lvl="0" indent="-457200">
              <a:buFont typeface="+mj-lt"/>
              <a:buAutoNum type="arabicPeriod"/>
            </a:pPr>
            <a:r>
              <a:rPr lang="en-US" dirty="0"/>
              <a:t>Demonstrate multicultural incompetence</a:t>
            </a:r>
          </a:p>
          <a:p>
            <a:pPr marL="457200" lvl="0" indent="-457200">
              <a:buFont typeface="+mj-lt"/>
              <a:buAutoNum type="arabicPeriod"/>
            </a:pPr>
            <a:r>
              <a:rPr lang="en-US" dirty="0"/>
              <a:t>Become an unethical supermodel</a:t>
            </a:r>
          </a:p>
          <a:p>
            <a:pPr marL="457200" lvl="0" indent="-457200">
              <a:buFont typeface="+mj-lt"/>
              <a:buAutoNum type="arabicPeriod"/>
            </a:pPr>
            <a:r>
              <a:rPr lang="en-US" dirty="0"/>
              <a:t>Use evaluation instruments that could not pass for an undergraduate thesis.</a:t>
            </a:r>
          </a:p>
          <a:p>
            <a:pPr marL="457200" lvl="0" indent="-457200">
              <a:buFont typeface="+mj-lt"/>
              <a:buAutoNum type="arabicPeriod"/>
            </a:pPr>
            <a:r>
              <a:rPr lang="en-US" dirty="0"/>
              <a:t>Teach your trainee how to diagnose narcissism by example</a:t>
            </a:r>
          </a:p>
          <a:p>
            <a:pPr marL="457200" lvl="0" indent="-457200">
              <a:buFont typeface="+mj-lt"/>
              <a:buAutoNum type="arabicPeriod"/>
            </a:pPr>
            <a:r>
              <a:rPr lang="en-US" dirty="0"/>
              <a:t>Apply psychotherapy models in supervision as if there is a theoretical or empirical basis</a:t>
            </a:r>
          </a:p>
          <a:p>
            <a:pPr marL="457200" lvl="0" indent="-457200">
              <a:buFont typeface="+mj-lt"/>
              <a:buAutoNum type="arabicPeriod"/>
            </a:pPr>
            <a:r>
              <a:rPr lang="en-US" dirty="0" err="1"/>
              <a:t>Infantalize</a:t>
            </a:r>
            <a:r>
              <a:rPr lang="en-US" dirty="0"/>
              <a:t> your trainee</a:t>
            </a:r>
          </a:p>
          <a:p>
            <a:pPr marL="457200" lvl="0" indent="-457200">
              <a:buFont typeface="+mj-lt"/>
              <a:buAutoNum type="arabicPeriod"/>
            </a:pPr>
            <a:r>
              <a:rPr lang="en-US" dirty="0"/>
              <a:t>Collude with your trainee</a:t>
            </a:r>
          </a:p>
          <a:p>
            <a:pPr marL="457200" lvl="0" indent="-457200">
              <a:buFont typeface="+mj-lt"/>
              <a:buAutoNum type="arabicPeriod"/>
            </a:pPr>
            <a:r>
              <a:rPr lang="en-US" dirty="0"/>
              <a:t>Make your trainee your surrogate psychotherapist</a:t>
            </a:r>
          </a:p>
          <a:p>
            <a:pPr marL="457200" lvl="0" indent="-457200">
              <a:buFont typeface="+mj-lt"/>
              <a:buAutoNum type="arabicPeriod"/>
            </a:pPr>
            <a:r>
              <a:rPr lang="en-US" dirty="0"/>
              <a:t>Go on a date with your trainee</a:t>
            </a:r>
            <a:r>
              <a:rPr lang="en-US" dirty="0" smtClean="0"/>
              <a:t>.</a:t>
            </a:r>
          </a:p>
          <a:p>
            <a:pPr lvl="0"/>
            <a:endParaRPr lang="en-US" dirty="0"/>
          </a:p>
          <a:p>
            <a:pPr algn="ctr"/>
            <a:r>
              <a:rPr lang="en-US" dirty="0"/>
              <a:t>Most supervisors teach their supervisees what </a:t>
            </a:r>
            <a:r>
              <a:rPr lang="en-US" b="1" u="sng" dirty="0"/>
              <a:t>NOT</a:t>
            </a:r>
            <a:r>
              <a:rPr lang="en-US" b="1" dirty="0"/>
              <a:t>  </a:t>
            </a:r>
            <a:r>
              <a:rPr lang="en-US" b="1" u="sng" dirty="0"/>
              <a:t>t</a:t>
            </a:r>
            <a:r>
              <a:rPr lang="en-US" dirty="0"/>
              <a:t>o do.</a:t>
            </a:r>
          </a:p>
          <a:p>
            <a:pPr marL="0" indent="0" algn="ctr">
              <a:buNone/>
            </a:pPr>
            <a:endParaRPr lang="en-US" dirty="0"/>
          </a:p>
        </p:txBody>
      </p:sp>
    </p:spTree>
    <p:extLst>
      <p:ext uri="{BB962C8B-B14F-4D97-AF65-F5344CB8AC3E}">
        <p14:creationId xmlns:p14="http://schemas.microsoft.com/office/powerpoint/2010/main" val="40414434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868342"/>
            <a:ext cx="8610600" cy="1252728"/>
          </a:xfrm>
        </p:spPr>
        <p:txBody>
          <a:bodyPr>
            <a:normAutofit fontScale="90000"/>
          </a:bodyPr>
          <a:lstStyle/>
          <a:p>
            <a:r>
              <a:rPr lang="en-US" sz="3100" u="sng" dirty="0" smtClean="0"/>
              <a:t>Ingredients </a:t>
            </a:r>
            <a:r>
              <a:rPr lang="en-US" sz="3100" u="sng" dirty="0"/>
              <a:t>of Supervisor Failure </a:t>
            </a:r>
            <a:r>
              <a:rPr lang="en-US" sz="3100" dirty="0"/>
              <a:t/>
            </a:r>
            <a:br>
              <a:rPr lang="en-US" sz="3100" dirty="0"/>
            </a:br>
            <a:r>
              <a:rPr lang="en-US" sz="3100" u="sng" dirty="0" err="1"/>
              <a:t>Ladany</a:t>
            </a:r>
            <a:r>
              <a:rPr lang="en-US" sz="3100" u="sng" dirty="0"/>
              <a:t>, N., Walker, J.A., &amp; </a:t>
            </a:r>
            <a:r>
              <a:rPr lang="en-US" sz="3100" u="sng" dirty="0" err="1"/>
              <a:t>Melincoff</a:t>
            </a:r>
            <a:r>
              <a:rPr lang="en-US" sz="3100" u="sng" dirty="0"/>
              <a:t>, D.S.  (June 2001)</a:t>
            </a:r>
            <a:r>
              <a:rPr lang="en-US" sz="3100" dirty="0"/>
              <a:t>:</a:t>
            </a:r>
            <a:r>
              <a:rPr lang="en-US" dirty="0"/>
              <a:t/>
            </a:r>
            <a:br>
              <a:rPr lang="en-US" dirty="0"/>
            </a:br>
            <a:endParaRPr lang="en-US" dirty="0"/>
          </a:p>
        </p:txBody>
      </p:sp>
      <p:sp>
        <p:nvSpPr>
          <p:cNvPr id="2" name="Content Placeholder 1"/>
          <p:cNvSpPr>
            <a:spLocks noGrp="1"/>
          </p:cNvSpPr>
          <p:nvPr>
            <p:ph idx="1"/>
          </p:nvPr>
        </p:nvSpPr>
        <p:spPr>
          <a:xfrm>
            <a:off x="304801" y="2675467"/>
            <a:ext cx="4800600" cy="3450696"/>
          </a:xfrm>
        </p:spPr>
        <p:txBody>
          <a:bodyPr/>
          <a:lstStyle/>
          <a:p>
            <a:pPr marL="0" indent="0">
              <a:buNone/>
            </a:pPr>
            <a:r>
              <a:rPr lang="en-US" b="1" u="sng" dirty="0" smtClean="0"/>
              <a:t>Denigrate </a:t>
            </a:r>
            <a:r>
              <a:rPr lang="en-US" b="1" u="sng" dirty="0"/>
              <a:t>the supervisory relationship</a:t>
            </a:r>
          </a:p>
          <a:p>
            <a:pPr lvl="0"/>
            <a:r>
              <a:rPr lang="en-US" dirty="0"/>
              <a:t>Lack of empathy</a:t>
            </a:r>
          </a:p>
          <a:p>
            <a:pPr lvl="0"/>
            <a:r>
              <a:rPr lang="en-US" dirty="0"/>
              <a:t>Excessive criticism</a:t>
            </a:r>
          </a:p>
          <a:p>
            <a:pPr lvl="0"/>
            <a:r>
              <a:rPr lang="en-US" dirty="0"/>
              <a:t>Excessive </a:t>
            </a:r>
            <a:r>
              <a:rPr lang="en-US" dirty="0" err="1"/>
              <a:t>nonresponsiveness</a:t>
            </a:r>
            <a:endParaRPr lang="en-US" dirty="0"/>
          </a:p>
          <a:p>
            <a:pPr lvl="0"/>
            <a:r>
              <a:rPr lang="en-US" dirty="0"/>
              <a:t>Expressions of hostility</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400" y="2819400"/>
            <a:ext cx="3886200" cy="3306763"/>
          </a:xfrm>
          <a:prstGeom prst="rect">
            <a:avLst/>
          </a:prstGeom>
        </p:spPr>
      </p:pic>
    </p:spTree>
    <p:extLst>
      <p:ext uri="{BB962C8B-B14F-4D97-AF65-F5344CB8AC3E}">
        <p14:creationId xmlns:p14="http://schemas.microsoft.com/office/powerpoint/2010/main" val="7373926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880872"/>
            <a:ext cx="8382000" cy="1252728"/>
          </a:xfrm>
        </p:spPr>
        <p:txBody>
          <a:bodyPr>
            <a:normAutofit fontScale="90000"/>
          </a:bodyPr>
          <a:lstStyle/>
          <a:p>
            <a:r>
              <a:rPr lang="en-US" sz="3100" u="sng" dirty="0"/>
              <a:t>Ten Ingredients of Supervisor Failure </a:t>
            </a:r>
            <a:r>
              <a:rPr lang="en-US" sz="3100" dirty="0"/>
              <a:t/>
            </a:r>
            <a:br>
              <a:rPr lang="en-US" sz="3100" dirty="0"/>
            </a:br>
            <a:r>
              <a:rPr lang="en-US" sz="3100" u="sng" dirty="0" err="1"/>
              <a:t>Ladany</a:t>
            </a:r>
            <a:r>
              <a:rPr lang="en-US" sz="3100" u="sng" dirty="0"/>
              <a:t>, N., Walker, J.A., &amp; </a:t>
            </a:r>
            <a:r>
              <a:rPr lang="en-US" sz="3100" u="sng" dirty="0" err="1"/>
              <a:t>Melincoff</a:t>
            </a:r>
            <a:r>
              <a:rPr lang="en-US" sz="3100" u="sng" dirty="0"/>
              <a:t>, D.S.  (June 2001)</a:t>
            </a:r>
            <a:r>
              <a:rPr lang="en-US" sz="3100" dirty="0"/>
              <a:t>:</a:t>
            </a:r>
            <a:r>
              <a:rPr lang="en-US" dirty="0"/>
              <a:t/>
            </a:r>
            <a:br>
              <a:rPr lang="en-US" dirty="0"/>
            </a:br>
            <a:endParaRPr lang="en-US" dirty="0"/>
          </a:p>
        </p:txBody>
      </p:sp>
      <p:sp>
        <p:nvSpPr>
          <p:cNvPr id="2" name="Content Placeholder 1"/>
          <p:cNvSpPr>
            <a:spLocks noGrp="1"/>
          </p:cNvSpPr>
          <p:nvPr>
            <p:ph idx="1"/>
          </p:nvPr>
        </p:nvSpPr>
        <p:spPr>
          <a:xfrm>
            <a:off x="4576233" y="2819400"/>
            <a:ext cx="3814233" cy="3450696"/>
          </a:xfrm>
        </p:spPr>
        <p:txBody>
          <a:bodyPr>
            <a:normAutofit lnSpcReduction="10000"/>
          </a:bodyPr>
          <a:lstStyle/>
          <a:p>
            <a:pPr marL="0" indent="0">
              <a:buNone/>
            </a:pPr>
            <a:r>
              <a:rPr lang="en-US" b="1" u="sng" dirty="0"/>
              <a:t>Demonstrate multicultural incompetence</a:t>
            </a:r>
          </a:p>
          <a:p>
            <a:pPr lvl="0"/>
            <a:r>
              <a:rPr lang="en-US" dirty="0"/>
              <a:t>Ignoring or minimizing the influence of multicultural factors </a:t>
            </a:r>
            <a:r>
              <a:rPr lang="en-US" dirty="0" smtClean="0"/>
              <a:t>Facilitating </a:t>
            </a:r>
            <a:r>
              <a:rPr lang="en-US" dirty="0"/>
              <a:t>supervisee professional growth should include multicultural awareness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2133600"/>
            <a:ext cx="3733800" cy="4538472"/>
          </a:xfrm>
          <a:prstGeom prst="rect">
            <a:avLst/>
          </a:prstGeom>
        </p:spPr>
      </p:pic>
    </p:spTree>
    <p:extLst>
      <p:ext uri="{BB962C8B-B14F-4D97-AF65-F5344CB8AC3E}">
        <p14:creationId xmlns:p14="http://schemas.microsoft.com/office/powerpoint/2010/main" val="14044702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Multicultural Considerations</a:t>
            </a:r>
            <a:endParaRPr lang="en-US" dirty="0"/>
          </a:p>
        </p:txBody>
      </p:sp>
      <p:sp>
        <p:nvSpPr>
          <p:cNvPr id="2" name="Content Placeholder 1"/>
          <p:cNvSpPr>
            <a:spLocks noGrp="1"/>
          </p:cNvSpPr>
          <p:nvPr>
            <p:ph idx="1"/>
          </p:nvPr>
        </p:nvSpPr>
        <p:spPr/>
        <p:txBody>
          <a:bodyPr>
            <a:normAutofit fontScale="92500" lnSpcReduction="20000"/>
          </a:bodyPr>
          <a:lstStyle/>
          <a:p>
            <a:pPr lvl="0"/>
            <a:r>
              <a:rPr lang="en-US" dirty="0"/>
              <a:t>Which is more important: past, present or future?</a:t>
            </a:r>
          </a:p>
          <a:p>
            <a:pPr lvl="0"/>
            <a:r>
              <a:rPr lang="en-US" dirty="0"/>
              <a:t>How do you view human nature: basically good or evil?</a:t>
            </a:r>
          </a:p>
          <a:p>
            <a:pPr lvl="0"/>
            <a:r>
              <a:rPr lang="en-US" dirty="0"/>
              <a:t>What are your views on cohesiveness of the family- should immediate family be our new family or are we enmeshed with families of origin?</a:t>
            </a:r>
          </a:p>
          <a:p>
            <a:pPr lvl="0"/>
            <a:r>
              <a:rPr lang="en-US" dirty="0"/>
              <a:t>Emotions: to what extent should emotions be expressed?</a:t>
            </a:r>
          </a:p>
          <a:p>
            <a:pPr lvl="0"/>
            <a:r>
              <a:rPr lang="en-US" dirty="0"/>
              <a:t>Whose needs take precedence- the individuals or the </a:t>
            </a:r>
            <a:r>
              <a:rPr lang="en-US" dirty="0" err="1"/>
              <a:t>familys</a:t>
            </a:r>
            <a:r>
              <a:rPr lang="en-US" dirty="0"/>
              <a:t>?</a:t>
            </a:r>
          </a:p>
          <a:p>
            <a:pPr lvl="0"/>
            <a:r>
              <a:rPr lang="en-US" dirty="0"/>
              <a:t>How are gender roles defined?</a:t>
            </a:r>
          </a:p>
          <a:p>
            <a:endParaRPr lang="en-US" dirty="0"/>
          </a:p>
        </p:txBody>
      </p:sp>
    </p:spTree>
    <p:extLst>
      <p:ext uri="{BB962C8B-B14F-4D97-AF65-F5344CB8AC3E}">
        <p14:creationId xmlns:p14="http://schemas.microsoft.com/office/powerpoint/2010/main" val="18395449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Multicultural Considerations</a:t>
            </a:r>
            <a:endParaRPr lang="en-US" dirty="0"/>
          </a:p>
        </p:txBody>
      </p:sp>
      <p:sp>
        <p:nvSpPr>
          <p:cNvPr id="2" name="Content Placeholder 1"/>
          <p:cNvSpPr>
            <a:spLocks noGrp="1"/>
          </p:cNvSpPr>
          <p:nvPr>
            <p:ph idx="1"/>
          </p:nvPr>
        </p:nvSpPr>
        <p:spPr/>
        <p:txBody>
          <a:bodyPr/>
          <a:lstStyle/>
          <a:p>
            <a:pPr lvl="0"/>
            <a:r>
              <a:rPr lang="en-US" dirty="0"/>
              <a:t>Who am I?</a:t>
            </a:r>
          </a:p>
          <a:p>
            <a:pPr lvl="0"/>
            <a:r>
              <a:rPr lang="en-US" dirty="0"/>
              <a:t>Who are my people?</a:t>
            </a:r>
          </a:p>
          <a:p>
            <a:pPr lvl="0"/>
            <a:r>
              <a:rPr lang="en-US" dirty="0"/>
              <a:t>Where do I come from?</a:t>
            </a:r>
          </a:p>
          <a:p>
            <a:pPr lvl="0"/>
            <a:r>
              <a:rPr lang="en-US" dirty="0"/>
              <a:t>What is my heritage?</a:t>
            </a:r>
          </a:p>
          <a:p>
            <a:pPr lvl="0"/>
            <a:r>
              <a:rPr lang="en-US" dirty="0"/>
              <a:t>Is there a migration story?</a:t>
            </a:r>
          </a:p>
          <a:p>
            <a:endParaRPr lang="en-US" dirty="0"/>
          </a:p>
          <a:p>
            <a:endParaRPr lang="en-US" dirty="0"/>
          </a:p>
        </p:txBody>
      </p:sp>
    </p:spTree>
    <p:extLst>
      <p:ext uri="{BB962C8B-B14F-4D97-AF65-F5344CB8AC3E}">
        <p14:creationId xmlns:p14="http://schemas.microsoft.com/office/powerpoint/2010/main" val="1679822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u="sng" dirty="0"/>
              <a:t>Who is my family?</a:t>
            </a:r>
            <a:r>
              <a:rPr lang="en-US" dirty="0"/>
              <a:t/>
            </a:r>
            <a:br>
              <a:rPr lang="en-US" dirty="0"/>
            </a:br>
            <a:endParaRPr lang="en-US" dirty="0"/>
          </a:p>
        </p:txBody>
      </p:sp>
      <p:sp>
        <p:nvSpPr>
          <p:cNvPr id="2" name="Content Placeholder 1"/>
          <p:cNvSpPr>
            <a:spLocks noGrp="1"/>
          </p:cNvSpPr>
          <p:nvPr>
            <p:ph idx="1"/>
          </p:nvPr>
        </p:nvSpPr>
        <p:spPr/>
        <p:txBody>
          <a:bodyPr>
            <a:normAutofit fontScale="92500" lnSpcReduction="10000"/>
          </a:bodyPr>
          <a:lstStyle/>
          <a:p>
            <a:r>
              <a:rPr lang="en-US" dirty="0"/>
              <a:t>Nuclear family? Community? Nontraditional?</a:t>
            </a:r>
          </a:p>
          <a:p>
            <a:r>
              <a:rPr lang="en-US" dirty="0"/>
              <a:t>Who eats together?	</a:t>
            </a:r>
          </a:p>
          <a:p>
            <a:r>
              <a:rPr lang="en-US" dirty="0"/>
              <a:t>Who does life day to day together?</a:t>
            </a:r>
          </a:p>
          <a:p>
            <a:r>
              <a:rPr lang="en-US" dirty="0"/>
              <a:t>What is acceptable in terms of physical affection?</a:t>
            </a:r>
          </a:p>
          <a:p>
            <a:r>
              <a:rPr lang="en-US" dirty="0"/>
              <a:t>How are emotions expressed/concealed?</a:t>
            </a:r>
          </a:p>
          <a:p>
            <a:r>
              <a:rPr lang="en-US" dirty="0"/>
              <a:t>What are roles and responsibilities “supposed” to be?  How do I compare to what others in my environment believe?</a:t>
            </a:r>
          </a:p>
          <a:p>
            <a:endParaRPr lang="en-US" dirty="0"/>
          </a:p>
        </p:txBody>
      </p:sp>
    </p:spTree>
    <p:extLst>
      <p:ext uri="{BB962C8B-B14F-4D97-AF65-F5344CB8AC3E}">
        <p14:creationId xmlns:p14="http://schemas.microsoft.com/office/powerpoint/2010/main" val="5379785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Models</a:t>
            </a:r>
          </a:p>
        </p:txBody>
      </p:sp>
      <p:sp>
        <p:nvSpPr>
          <p:cNvPr id="3" name="Content Placeholder 2"/>
          <p:cNvSpPr>
            <a:spLocks noGrp="1"/>
          </p:cNvSpPr>
          <p:nvPr>
            <p:ph idx="1"/>
          </p:nvPr>
        </p:nvSpPr>
        <p:spPr/>
        <p:txBody>
          <a:bodyPr>
            <a:normAutofit fontScale="92500" lnSpcReduction="20000"/>
          </a:bodyPr>
          <a:lstStyle/>
          <a:p>
            <a:r>
              <a:rPr lang="en-US" dirty="0"/>
              <a:t>Who I learn from?</a:t>
            </a:r>
          </a:p>
          <a:p>
            <a:r>
              <a:rPr lang="en-US" dirty="0"/>
              <a:t>Who influenced me?</a:t>
            </a:r>
          </a:p>
          <a:p>
            <a:r>
              <a:rPr lang="en-US" dirty="0"/>
              <a:t>How I best learn and grow?</a:t>
            </a:r>
          </a:p>
          <a:p>
            <a:r>
              <a:rPr lang="en-US" dirty="0"/>
              <a:t>Who I allow in my story?</a:t>
            </a:r>
          </a:p>
          <a:p>
            <a:r>
              <a:rPr lang="en-US" dirty="0"/>
              <a:t>Who I would change in my story? What aspects?</a:t>
            </a:r>
          </a:p>
          <a:p>
            <a:r>
              <a:rPr lang="en-US" dirty="0"/>
              <a:t>My </a:t>
            </a:r>
            <a:r>
              <a:rPr lang="en-US" dirty="0" err="1"/>
              <a:t>superheros</a:t>
            </a:r>
            <a:r>
              <a:rPr lang="en-US" dirty="0"/>
              <a:t>?</a:t>
            </a:r>
          </a:p>
          <a:p>
            <a:r>
              <a:rPr lang="en-US" dirty="0"/>
              <a:t>What I learned and overcome, changed, or developed over time in relation to others?</a:t>
            </a:r>
          </a:p>
          <a:p>
            <a:endParaRPr lang="en-US" dirty="0"/>
          </a:p>
        </p:txBody>
      </p:sp>
    </p:spTree>
    <p:extLst>
      <p:ext uri="{BB962C8B-B14F-4D97-AF65-F5344CB8AC3E}">
        <p14:creationId xmlns:p14="http://schemas.microsoft.com/office/powerpoint/2010/main" val="25547740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429499" cy="1478570"/>
          </a:xfrm>
        </p:spPr>
        <p:txBody>
          <a:bodyPr>
            <a:normAutofit fontScale="90000"/>
          </a:bodyPr>
          <a:lstStyle/>
          <a:p>
            <a:r>
              <a:rPr lang="en-US" b="1" u="sng" dirty="0"/>
              <a:t>Areas of Multicultural Competencies</a:t>
            </a:r>
            <a:br>
              <a:rPr lang="en-US" b="1" u="sng" dirty="0"/>
            </a:br>
            <a:r>
              <a:rPr lang="en-US" b="1" u="sng" dirty="0"/>
              <a:t>To Address</a:t>
            </a:r>
            <a:endParaRPr lang="en-US" dirty="0"/>
          </a:p>
        </p:txBody>
      </p:sp>
      <p:sp>
        <p:nvSpPr>
          <p:cNvPr id="3" name="Content Placeholder 2"/>
          <p:cNvSpPr>
            <a:spLocks noGrp="1"/>
          </p:cNvSpPr>
          <p:nvPr>
            <p:ph idx="1"/>
          </p:nvPr>
        </p:nvSpPr>
        <p:spPr>
          <a:xfrm>
            <a:off x="838200" y="1600200"/>
            <a:ext cx="7429499" cy="5257800"/>
          </a:xfrm>
        </p:spPr>
        <p:txBody>
          <a:bodyPr>
            <a:normAutofit fontScale="55000" lnSpcReduction="20000"/>
          </a:bodyPr>
          <a:lstStyle/>
          <a:p>
            <a:pPr algn="ctr">
              <a:buNone/>
              <a:defRPr/>
            </a:pPr>
            <a:r>
              <a:rPr lang="en-US" sz="2800" b="1" u="sng" dirty="0"/>
              <a:t>Attitudes</a:t>
            </a:r>
          </a:p>
          <a:p>
            <a:pPr algn="ctr">
              <a:buNone/>
              <a:defRPr/>
            </a:pPr>
            <a:endParaRPr lang="en-US" sz="1000" b="1" u="sng" dirty="0"/>
          </a:p>
          <a:p>
            <a:pPr algn="ctr">
              <a:defRPr/>
            </a:pPr>
            <a:r>
              <a:rPr lang="en-US" dirty="0"/>
              <a:t>Self awareness- cognitive and affective</a:t>
            </a:r>
          </a:p>
          <a:p>
            <a:pPr algn="ctr">
              <a:defRPr/>
            </a:pPr>
            <a:endParaRPr lang="en-US" sz="900" dirty="0"/>
          </a:p>
          <a:p>
            <a:pPr algn="ctr">
              <a:defRPr/>
            </a:pPr>
            <a:r>
              <a:rPr lang="en-US" dirty="0"/>
              <a:t>Sensitivity to others</a:t>
            </a:r>
          </a:p>
          <a:p>
            <a:pPr algn="ctr">
              <a:defRPr/>
            </a:pPr>
            <a:endParaRPr lang="en-US" sz="800" dirty="0"/>
          </a:p>
          <a:p>
            <a:pPr algn="ctr">
              <a:defRPr/>
            </a:pPr>
            <a:r>
              <a:rPr lang="en-US" dirty="0"/>
              <a:t>Personal background/life experiences</a:t>
            </a:r>
          </a:p>
          <a:p>
            <a:pPr algn="ctr">
              <a:defRPr/>
            </a:pPr>
            <a:endParaRPr lang="en-US" sz="800" dirty="0"/>
          </a:p>
          <a:p>
            <a:pPr algn="ctr">
              <a:defRPr/>
            </a:pPr>
            <a:r>
              <a:rPr lang="en-US" dirty="0"/>
              <a:t>Personal limits of competency</a:t>
            </a:r>
          </a:p>
          <a:p>
            <a:pPr algn="ctr">
              <a:defRPr/>
            </a:pPr>
            <a:endParaRPr lang="en-US" sz="800" dirty="0"/>
          </a:p>
          <a:p>
            <a:pPr algn="ctr">
              <a:defRPr/>
            </a:pPr>
            <a:r>
              <a:rPr lang="en-US" dirty="0"/>
              <a:t>Sources of discomfort</a:t>
            </a:r>
          </a:p>
          <a:p>
            <a:pPr algn="ctr">
              <a:defRPr/>
            </a:pPr>
            <a:endParaRPr lang="en-US" sz="800" dirty="0"/>
          </a:p>
          <a:p>
            <a:pPr marL="0" indent="0" algn="ctr">
              <a:buNone/>
              <a:defRPr/>
            </a:pPr>
            <a:r>
              <a:rPr lang="en-US" sz="2800" b="1" u="sng" dirty="0"/>
              <a:t>Knowledge</a:t>
            </a:r>
          </a:p>
          <a:p>
            <a:pPr algn="ctr">
              <a:defRPr/>
            </a:pPr>
            <a:endParaRPr lang="en-US" sz="800" b="1" u="sng" dirty="0"/>
          </a:p>
          <a:p>
            <a:pPr algn="ctr">
              <a:defRPr/>
            </a:pPr>
            <a:r>
              <a:rPr lang="en-US" dirty="0"/>
              <a:t>Personal multicultural heritage</a:t>
            </a:r>
          </a:p>
          <a:p>
            <a:pPr algn="ctr">
              <a:defRPr/>
            </a:pPr>
            <a:endParaRPr lang="en-US" sz="800" dirty="0"/>
          </a:p>
          <a:p>
            <a:pPr algn="ctr">
              <a:defRPr/>
            </a:pPr>
            <a:r>
              <a:rPr lang="en-US" dirty="0"/>
              <a:t>Historical oppression, discrimination, stereotyping</a:t>
            </a:r>
          </a:p>
          <a:p>
            <a:pPr algn="ctr">
              <a:defRPr/>
            </a:pPr>
            <a:endParaRPr lang="en-US" sz="800" dirty="0"/>
          </a:p>
          <a:p>
            <a:pPr algn="ctr">
              <a:defRPr/>
            </a:pPr>
            <a:r>
              <a:rPr lang="en-US" dirty="0"/>
              <a:t>Social impact of personal style and values</a:t>
            </a:r>
          </a:p>
          <a:p>
            <a:endParaRPr lang="en-US" dirty="0"/>
          </a:p>
        </p:txBody>
      </p:sp>
    </p:spTree>
    <p:extLst>
      <p:ext uri="{BB962C8B-B14F-4D97-AF65-F5344CB8AC3E}">
        <p14:creationId xmlns:p14="http://schemas.microsoft.com/office/powerpoint/2010/main" val="2716925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Clinical Supervisors Do</a:t>
            </a:r>
            <a:endParaRPr lang="en-US" dirty="0"/>
          </a:p>
        </p:txBody>
      </p:sp>
      <p:sp>
        <p:nvSpPr>
          <p:cNvPr id="3" name="Content Placeholder 2"/>
          <p:cNvSpPr>
            <a:spLocks noGrp="1"/>
          </p:cNvSpPr>
          <p:nvPr>
            <p:ph idx="1"/>
          </p:nvPr>
        </p:nvSpPr>
        <p:spPr>
          <a:xfrm>
            <a:off x="872067" y="2209800"/>
            <a:ext cx="7408333" cy="4191000"/>
          </a:xfrm>
        </p:spPr>
        <p:txBody>
          <a:bodyPr>
            <a:normAutofit fontScale="70000" lnSpcReduction="20000"/>
          </a:bodyPr>
          <a:lstStyle/>
          <a:p>
            <a:pPr marL="0" indent="0">
              <a:buNone/>
            </a:pPr>
            <a:r>
              <a:rPr lang="en-US" sz="4000" b="1" u="sng" dirty="0" smtClean="0"/>
              <a:t>Training</a:t>
            </a:r>
            <a:r>
              <a:rPr lang="en-US" sz="4000" dirty="0" smtClean="0"/>
              <a:t>:</a:t>
            </a:r>
          </a:p>
          <a:p>
            <a:pPr marL="609600" indent="-609600">
              <a:lnSpc>
                <a:spcPct val="90000"/>
              </a:lnSpc>
            </a:pPr>
            <a:r>
              <a:rPr lang="en-US" altLang="en-US" sz="4000" dirty="0"/>
              <a:t>One on one</a:t>
            </a:r>
          </a:p>
          <a:p>
            <a:pPr marL="609600" indent="-609600">
              <a:lnSpc>
                <a:spcPct val="90000"/>
              </a:lnSpc>
            </a:pPr>
            <a:r>
              <a:rPr lang="en-US" altLang="en-US" sz="4000" dirty="0"/>
              <a:t>Face to face</a:t>
            </a:r>
          </a:p>
          <a:p>
            <a:pPr marL="609600" indent="-609600">
              <a:lnSpc>
                <a:spcPct val="90000"/>
              </a:lnSpc>
            </a:pPr>
            <a:r>
              <a:rPr lang="en-US" altLang="en-US" sz="4000" dirty="0"/>
              <a:t>Instructive and didactic</a:t>
            </a:r>
          </a:p>
          <a:p>
            <a:pPr marL="609600" indent="-609600">
              <a:lnSpc>
                <a:spcPct val="90000"/>
              </a:lnSpc>
            </a:pPr>
            <a:r>
              <a:rPr lang="en-US" altLang="en-US" sz="4000" dirty="0"/>
              <a:t>1 hour per 20 hours</a:t>
            </a:r>
          </a:p>
          <a:p>
            <a:pPr marL="609600" indent="-609600">
              <a:lnSpc>
                <a:spcPct val="90000"/>
              </a:lnSpc>
            </a:pPr>
            <a:r>
              <a:rPr lang="en-US" altLang="en-US" sz="4000" dirty="0"/>
              <a:t>Goals: </a:t>
            </a:r>
          </a:p>
          <a:p>
            <a:pPr marL="609600" indent="-609600">
              <a:lnSpc>
                <a:spcPct val="90000"/>
              </a:lnSpc>
              <a:buNone/>
            </a:pPr>
            <a:r>
              <a:rPr lang="en-US" altLang="en-US" sz="4000" dirty="0"/>
              <a:t>	</a:t>
            </a:r>
            <a:r>
              <a:rPr lang="en-US" altLang="en-US" sz="4000" dirty="0" smtClean="0"/>
              <a:t>	1</a:t>
            </a:r>
            <a:r>
              <a:rPr lang="en-US" altLang="en-US" sz="4000" dirty="0"/>
              <a:t>) skill development</a:t>
            </a:r>
          </a:p>
          <a:p>
            <a:pPr marL="990600" lvl="1" indent="-533400">
              <a:lnSpc>
                <a:spcPct val="90000"/>
              </a:lnSpc>
              <a:buNone/>
            </a:pPr>
            <a:r>
              <a:rPr lang="en-US" altLang="en-US" sz="4000" dirty="0"/>
              <a:t>    </a:t>
            </a:r>
            <a:r>
              <a:rPr lang="en-US" altLang="en-US" sz="4000" dirty="0" smtClean="0"/>
              <a:t>  2</a:t>
            </a:r>
            <a:r>
              <a:rPr lang="en-US" altLang="en-US" sz="4000" dirty="0"/>
              <a:t>) skill building</a:t>
            </a:r>
          </a:p>
          <a:p>
            <a:pPr marL="609600" indent="-609600">
              <a:lnSpc>
                <a:spcPct val="90000"/>
              </a:lnSpc>
            </a:pPr>
            <a:r>
              <a:rPr lang="en-US" altLang="en-US" sz="4000" dirty="0"/>
              <a:t>By an independently licensed professional pre approved by the board</a:t>
            </a:r>
          </a:p>
          <a:p>
            <a:endParaRPr lang="en-US" dirty="0"/>
          </a:p>
        </p:txBody>
      </p:sp>
    </p:spTree>
    <p:extLst>
      <p:ext uri="{BB962C8B-B14F-4D97-AF65-F5344CB8AC3E}">
        <p14:creationId xmlns:p14="http://schemas.microsoft.com/office/powerpoint/2010/main" val="10005105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7429499" cy="1478570"/>
          </a:xfrm>
        </p:spPr>
        <p:txBody>
          <a:bodyPr>
            <a:normAutofit fontScale="90000"/>
          </a:bodyPr>
          <a:lstStyle/>
          <a:p>
            <a:r>
              <a:rPr lang="en-US" b="1" u="sng" dirty="0"/>
              <a:t>Areas of Multicultural Competencies</a:t>
            </a:r>
            <a:br>
              <a:rPr lang="en-US" b="1" u="sng" dirty="0"/>
            </a:br>
            <a:r>
              <a:rPr lang="en-US" b="1" u="sng" dirty="0"/>
              <a:t>To Address</a:t>
            </a:r>
            <a:endParaRPr lang="en-US" dirty="0"/>
          </a:p>
        </p:txBody>
      </p:sp>
      <p:sp>
        <p:nvSpPr>
          <p:cNvPr id="3" name="Content Placeholder 2"/>
          <p:cNvSpPr>
            <a:spLocks noGrp="1"/>
          </p:cNvSpPr>
          <p:nvPr>
            <p:ph idx="1"/>
          </p:nvPr>
        </p:nvSpPr>
        <p:spPr>
          <a:xfrm>
            <a:off x="856060" y="1554770"/>
            <a:ext cx="7429499" cy="5303229"/>
          </a:xfrm>
        </p:spPr>
        <p:txBody>
          <a:bodyPr>
            <a:normAutofit fontScale="77500" lnSpcReduction="20000"/>
          </a:bodyPr>
          <a:lstStyle/>
          <a:p>
            <a:pPr algn="ctr">
              <a:lnSpc>
                <a:spcPct val="90000"/>
              </a:lnSpc>
              <a:buNone/>
              <a:defRPr/>
            </a:pPr>
            <a:r>
              <a:rPr lang="en-US" b="1" u="sng" dirty="0"/>
              <a:t>Skills</a:t>
            </a:r>
            <a:endParaRPr lang="en-US" dirty="0"/>
          </a:p>
          <a:p>
            <a:pPr algn="ctr">
              <a:lnSpc>
                <a:spcPct val="90000"/>
              </a:lnSpc>
              <a:defRPr/>
            </a:pPr>
            <a:r>
              <a:rPr lang="en-US" dirty="0"/>
              <a:t>Training</a:t>
            </a:r>
          </a:p>
          <a:p>
            <a:pPr algn="ctr">
              <a:lnSpc>
                <a:spcPct val="90000"/>
              </a:lnSpc>
              <a:defRPr/>
            </a:pPr>
            <a:endParaRPr lang="en-US" sz="900" dirty="0"/>
          </a:p>
          <a:p>
            <a:pPr algn="ctr">
              <a:lnSpc>
                <a:spcPct val="90000"/>
              </a:lnSpc>
              <a:defRPr/>
            </a:pPr>
            <a:endParaRPr lang="en-US" sz="700" dirty="0"/>
          </a:p>
          <a:p>
            <a:pPr algn="ctr">
              <a:lnSpc>
                <a:spcPct val="90000"/>
              </a:lnSpc>
              <a:defRPr/>
            </a:pPr>
            <a:r>
              <a:rPr lang="en-US" dirty="0"/>
              <a:t>Relevant research</a:t>
            </a:r>
          </a:p>
          <a:p>
            <a:pPr algn="ctr">
              <a:lnSpc>
                <a:spcPct val="90000"/>
              </a:lnSpc>
              <a:defRPr/>
            </a:pPr>
            <a:endParaRPr lang="en-US" sz="800" dirty="0"/>
          </a:p>
          <a:p>
            <a:pPr algn="ctr">
              <a:lnSpc>
                <a:spcPct val="90000"/>
              </a:lnSpc>
              <a:defRPr/>
            </a:pPr>
            <a:r>
              <a:rPr lang="en-US" dirty="0"/>
              <a:t>Active involvement with cultural groups outside</a:t>
            </a:r>
          </a:p>
          <a:p>
            <a:pPr algn="ctr">
              <a:lnSpc>
                <a:spcPct val="90000"/>
              </a:lnSpc>
              <a:buNone/>
              <a:defRPr/>
            </a:pPr>
            <a:r>
              <a:rPr lang="en-US" dirty="0"/>
              <a:t>counseling office (not clients)</a:t>
            </a:r>
          </a:p>
          <a:p>
            <a:pPr algn="ctr">
              <a:lnSpc>
                <a:spcPct val="90000"/>
              </a:lnSpc>
              <a:buNone/>
              <a:defRPr/>
            </a:pPr>
            <a:endParaRPr lang="en-US" sz="800" dirty="0"/>
          </a:p>
          <a:p>
            <a:pPr algn="ctr">
              <a:lnSpc>
                <a:spcPct val="90000"/>
              </a:lnSpc>
              <a:defRPr/>
            </a:pPr>
            <a:r>
              <a:rPr lang="en-US" dirty="0"/>
              <a:t>Ongoing consultation</a:t>
            </a:r>
          </a:p>
          <a:p>
            <a:pPr algn="ctr">
              <a:lnSpc>
                <a:spcPct val="90000"/>
              </a:lnSpc>
              <a:defRPr/>
            </a:pPr>
            <a:endParaRPr lang="en-US" sz="800" dirty="0"/>
          </a:p>
          <a:p>
            <a:pPr algn="ctr">
              <a:lnSpc>
                <a:spcPct val="90000"/>
              </a:lnSpc>
              <a:defRPr/>
            </a:pPr>
            <a:r>
              <a:rPr lang="en-US" dirty="0"/>
              <a:t>Culturally appropriate interventions</a:t>
            </a:r>
          </a:p>
          <a:p>
            <a:pPr algn="ctr">
              <a:lnSpc>
                <a:spcPct val="90000"/>
              </a:lnSpc>
              <a:defRPr/>
            </a:pPr>
            <a:endParaRPr lang="en-US" sz="800" dirty="0"/>
          </a:p>
          <a:p>
            <a:pPr algn="ctr">
              <a:lnSpc>
                <a:spcPct val="90000"/>
              </a:lnSpc>
              <a:defRPr/>
            </a:pPr>
            <a:r>
              <a:rPr lang="en-US" dirty="0"/>
              <a:t>Bilingual (if helpful)</a:t>
            </a:r>
          </a:p>
          <a:p>
            <a:pPr algn="ctr">
              <a:lnSpc>
                <a:spcPct val="90000"/>
              </a:lnSpc>
              <a:defRPr/>
            </a:pPr>
            <a:endParaRPr lang="en-US" sz="800" dirty="0"/>
          </a:p>
          <a:p>
            <a:pPr algn="ctr">
              <a:lnSpc>
                <a:spcPct val="90000"/>
              </a:lnSpc>
              <a:defRPr/>
            </a:pPr>
            <a:r>
              <a:rPr lang="en-US" dirty="0"/>
              <a:t>Awareness of appropriate referral sources and resources in the community</a:t>
            </a:r>
          </a:p>
          <a:p>
            <a:pPr algn="ctr">
              <a:lnSpc>
                <a:spcPct val="90000"/>
              </a:lnSpc>
              <a:buNone/>
              <a:defRPr/>
            </a:pPr>
            <a:endParaRPr lang="en-US" sz="700" dirty="0"/>
          </a:p>
          <a:p>
            <a:pPr algn="ctr">
              <a:lnSpc>
                <a:spcPct val="90000"/>
              </a:lnSpc>
              <a:defRPr/>
            </a:pPr>
            <a:r>
              <a:rPr lang="en-US" dirty="0"/>
              <a:t>Willingness to adapt as needed (assessment/testing, evaluation, clinical goals, style) </a:t>
            </a:r>
          </a:p>
          <a:p>
            <a:endParaRPr lang="en-US" dirty="0"/>
          </a:p>
        </p:txBody>
      </p:sp>
    </p:spTree>
    <p:extLst>
      <p:ext uri="{BB962C8B-B14F-4D97-AF65-F5344CB8AC3E}">
        <p14:creationId xmlns:p14="http://schemas.microsoft.com/office/powerpoint/2010/main" val="29632931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 Evaluation- Multicultural Competency</a:t>
            </a:r>
          </a:p>
        </p:txBody>
      </p:sp>
      <p:sp>
        <p:nvSpPr>
          <p:cNvPr id="3" name="Content Placeholder 2"/>
          <p:cNvSpPr>
            <a:spLocks noGrp="1"/>
          </p:cNvSpPr>
          <p:nvPr>
            <p:ph idx="1"/>
          </p:nvPr>
        </p:nvSpPr>
        <p:spPr/>
        <p:txBody>
          <a:bodyPr>
            <a:normAutofit lnSpcReduction="10000"/>
          </a:bodyPr>
          <a:lstStyle/>
          <a:p>
            <a:r>
              <a:rPr lang="en-US" dirty="0"/>
              <a:t>Relinquishing absolute truths </a:t>
            </a:r>
          </a:p>
          <a:p>
            <a:r>
              <a:rPr lang="en-US" dirty="0"/>
              <a:t>Accepting multiple perspectives</a:t>
            </a:r>
          </a:p>
          <a:p>
            <a:r>
              <a:rPr lang="en-US" dirty="0"/>
              <a:t>Critically analyzing techniques and interventions to choose ones with best fit for a given client</a:t>
            </a:r>
          </a:p>
          <a:p>
            <a:r>
              <a:rPr lang="en-US"/>
              <a:t>Hearing how someone’s cultural traditions, values, beliefs, and worldviews affect their intrapersonal and interpersonal interactions</a:t>
            </a:r>
          </a:p>
          <a:p>
            <a:endParaRPr lang="en-US"/>
          </a:p>
        </p:txBody>
      </p:sp>
    </p:spTree>
    <p:extLst>
      <p:ext uri="{BB962C8B-B14F-4D97-AF65-F5344CB8AC3E}">
        <p14:creationId xmlns:p14="http://schemas.microsoft.com/office/powerpoint/2010/main" val="6941521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Multicultural Video</a:t>
            </a:r>
            <a:endParaRPr lang="en-US" dirty="0"/>
          </a:p>
        </p:txBody>
      </p:sp>
      <p:sp>
        <p:nvSpPr>
          <p:cNvPr id="3" name="Subtitle 2"/>
          <p:cNvSpPr>
            <a:spLocks noGrp="1"/>
          </p:cNvSpPr>
          <p:nvPr>
            <p:ph type="subTitle" idx="1"/>
          </p:nvPr>
        </p:nvSpPr>
        <p:spPr/>
        <p:txBody>
          <a:bodyPr/>
          <a:lstStyle/>
          <a:p>
            <a:r>
              <a:rPr lang="en-US" dirty="0" smtClean="0"/>
              <a:t>By Michele Aluoch</a:t>
            </a:r>
            <a:endParaRPr lang="en-US" dirty="0"/>
          </a:p>
        </p:txBody>
      </p:sp>
    </p:spTree>
    <p:extLst>
      <p:ext uri="{BB962C8B-B14F-4D97-AF65-F5344CB8AC3E}">
        <p14:creationId xmlns:p14="http://schemas.microsoft.com/office/powerpoint/2010/main" val="30858263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990600"/>
            <a:ext cx="7814733" cy="1252728"/>
          </a:xfrm>
        </p:spPr>
        <p:txBody>
          <a:bodyPr>
            <a:normAutofit fontScale="90000"/>
          </a:bodyPr>
          <a:lstStyle/>
          <a:p>
            <a:r>
              <a:rPr lang="en-US" sz="3100" u="sng" dirty="0" smtClean="0"/>
              <a:t>Ingredients </a:t>
            </a:r>
            <a:r>
              <a:rPr lang="en-US" sz="3100" u="sng" dirty="0"/>
              <a:t>of Supervisor Failure </a:t>
            </a:r>
            <a:r>
              <a:rPr lang="en-US" sz="3100" dirty="0"/>
              <a:t/>
            </a:r>
            <a:br>
              <a:rPr lang="en-US" sz="3100" dirty="0"/>
            </a:br>
            <a:r>
              <a:rPr lang="en-US" sz="3100" u="sng" dirty="0" err="1"/>
              <a:t>Ladany</a:t>
            </a:r>
            <a:r>
              <a:rPr lang="en-US" sz="3100" u="sng" dirty="0"/>
              <a:t>, N., Walker, J.A., &amp; </a:t>
            </a:r>
            <a:r>
              <a:rPr lang="en-US" sz="3100" u="sng" dirty="0" err="1"/>
              <a:t>Melincoff</a:t>
            </a:r>
            <a:r>
              <a:rPr lang="en-US" sz="3100" u="sng" dirty="0"/>
              <a:t>, D.S.  (June 2001)</a:t>
            </a:r>
            <a:r>
              <a:rPr lang="en-US" sz="3100" dirty="0"/>
              <a:t>:</a:t>
            </a:r>
            <a:r>
              <a:rPr lang="en-US" dirty="0"/>
              <a:t/>
            </a:r>
            <a:br>
              <a:rPr lang="en-US" dirty="0"/>
            </a:br>
            <a:endParaRPr lang="en-US" dirty="0"/>
          </a:p>
        </p:txBody>
      </p:sp>
      <p:sp>
        <p:nvSpPr>
          <p:cNvPr id="2" name="Content Placeholder 1"/>
          <p:cNvSpPr>
            <a:spLocks noGrp="1"/>
          </p:cNvSpPr>
          <p:nvPr>
            <p:ph idx="1"/>
          </p:nvPr>
        </p:nvSpPr>
        <p:spPr>
          <a:xfrm>
            <a:off x="347133" y="2057400"/>
            <a:ext cx="8458200" cy="4182533"/>
          </a:xfrm>
        </p:spPr>
        <p:txBody>
          <a:bodyPr>
            <a:normAutofit fontScale="85000" lnSpcReduction="10000"/>
          </a:bodyPr>
          <a:lstStyle/>
          <a:p>
            <a:pPr marL="0" indent="0">
              <a:buNone/>
            </a:pPr>
            <a:r>
              <a:rPr lang="en-US" b="1" u="sng" dirty="0" smtClean="0"/>
              <a:t>Become </a:t>
            </a:r>
            <a:r>
              <a:rPr lang="en-US" b="1" u="sng" dirty="0"/>
              <a:t>an unethical supermodel</a:t>
            </a:r>
            <a:r>
              <a:rPr lang="en-US" dirty="0"/>
              <a:t> </a:t>
            </a:r>
            <a:endParaRPr lang="en-US" dirty="0" smtClean="0"/>
          </a:p>
          <a:p>
            <a:pPr marL="0" indent="0">
              <a:buNone/>
            </a:pPr>
            <a:r>
              <a:rPr lang="en-US" dirty="0" smtClean="0"/>
              <a:t>                                                                                                                                                                                                                                                                                                                                </a:t>
            </a:r>
          </a:p>
          <a:p>
            <a:r>
              <a:rPr lang="en-US" dirty="0" smtClean="0"/>
              <a:t>Apply </a:t>
            </a:r>
            <a:r>
              <a:rPr lang="en-US" dirty="0"/>
              <a:t>ethical guidelines loosely to supervision because it is only a friendly collegial relationship rather than the direct therapist</a:t>
            </a:r>
          </a:p>
          <a:p>
            <a:r>
              <a:rPr lang="en-US" dirty="0"/>
              <a:t>Use evaluation instruments that could not pass for an undergraduate thesis.</a:t>
            </a:r>
          </a:p>
          <a:p>
            <a:r>
              <a:rPr lang="en-US" dirty="0"/>
              <a:t>Subjectivity in assessment rather than specific, observable evidence based</a:t>
            </a:r>
          </a:p>
          <a:p>
            <a:r>
              <a:rPr lang="en-US" dirty="0"/>
              <a:t>Teach your trainee how to diagnose narcissism by example</a:t>
            </a:r>
          </a:p>
          <a:p>
            <a:r>
              <a:rPr lang="en-US" dirty="0"/>
              <a:t>Acting like a know it all expert rather than giving personal examples of our own shortcomings and learning experiences</a:t>
            </a:r>
          </a:p>
          <a:p>
            <a:endParaRPr lang="en-US" dirty="0"/>
          </a:p>
        </p:txBody>
      </p:sp>
    </p:spTree>
    <p:extLst>
      <p:ext uri="{BB962C8B-B14F-4D97-AF65-F5344CB8AC3E}">
        <p14:creationId xmlns:p14="http://schemas.microsoft.com/office/powerpoint/2010/main" val="24717907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14400"/>
            <a:ext cx="8458200" cy="1252728"/>
          </a:xfrm>
        </p:spPr>
        <p:txBody>
          <a:bodyPr>
            <a:normAutofit fontScale="90000"/>
          </a:bodyPr>
          <a:lstStyle/>
          <a:p>
            <a:r>
              <a:rPr lang="en-US" sz="3100" u="sng" dirty="0" smtClean="0"/>
              <a:t>Ingredients </a:t>
            </a:r>
            <a:r>
              <a:rPr lang="en-US" sz="3100" u="sng" dirty="0"/>
              <a:t>of Supervisor Failure </a:t>
            </a:r>
            <a:r>
              <a:rPr lang="en-US" sz="3100" dirty="0"/>
              <a:t/>
            </a:r>
            <a:br>
              <a:rPr lang="en-US" sz="3100" dirty="0"/>
            </a:br>
            <a:r>
              <a:rPr lang="en-US" sz="3100" u="sng" dirty="0" err="1"/>
              <a:t>Ladany</a:t>
            </a:r>
            <a:r>
              <a:rPr lang="en-US" sz="3100" u="sng" dirty="0"/>
              <a:t>, N., Walker, J.A., &amp; </a:t>
            </a:r>
            <a:r>
              <a:rPr lang="en-US" sz="3100" u="sng" dirty="0" err="1"/>
              <a:t>Melincoff</a:t>
            </a:r>
            <a:r>
              <a:rPr lang="en-US" sz="3100" u="sng" dirty="0"/>
              <a:t>, D.S.  (June 2001)</a:t>
            </a:r>
            <a:r>
              <a:rPr lang="en-US" sz="3100" dirty="0"/>
              <a:t>:</a:t>
            </a:r>
            <a:r>
              <a:rPr lang="en-US" dirty="0"/>
              <a:t/>
            </a:r>
            <a:br>
              <a:rPr lang="en-US" dirty="0"/>
            </a:br>
            <a:endParaRPr lang="en-US" dirty="0"/>
          </a:p>
        </p:txBody>
      </p:sp>
      <p:sp>
        <p:nvSpPr>
          <p:cNvPr id="2" name="Content Placeholder 1"/>
          <p:cNvSpPr>
            <a:spLocks noGrp="1"/>
          </p:cNvSpPr>
          <p:nvPr>
            <p:ph idx="1"/>
          </p:nvPr>
        </p:nvSpPr>
        <p:spPr>
          <a:xfrm>
            <a:off x="381000" y="2286000"/>
            <a:ext cx="8458200" cy="3450696"/>
          </a:xfrm>
        </p:spPr>
        <p:txBody>
          <a:bodyPr>
            <a:normAutofit fontScale="92500"/>
          </a:bodyPr>
          <a:lstStyle/>
          <a:p>
            <a:pPr marL="0" indent="0">
              <a:buNone/>
            </a:pPr>
            <a:r>
              <a:rPr lang="en-US" b="1" u="sng" dirty="0"/>
              <a:t>Apply psychotherapy models in supervision as if there is a theoretical or empirical basis</a:t>
            </a:r>
          </a:p>
          <a:p>
            <a:pPr lvl="0"/>
            <a:r>
              <a:rPr lang="en-US" dirty="0"/>
              <a:t>Supervision should not be viewed as therapy</a:t>
            </a:r>
          </a:p>
          <a:p>
            <a:pPr lvl="0"/>
            <a:r>
              <a:rPr lang="en-US" dirty="0"/>
              <a:t>Danger: using therapeutic techniques on a supervisee</a:t>
            </a:r>
          </a:p>
          <a:p>
            <a:pPr lvl="0"/>
            <a:r>
              <a:rPr lang="en-US" dirty="0"/>
              <a:t>Problem: supervision is involuntary, didactic in purpose and evaluative (closest relationship- a mandated client – has to come whether wants to or not to pass and is being evaluated whether they like it or not)</a:t>
            </a:r>
          </a:p>
          <a:p>
            <a:endParaRPr lang="en-US" dirty="0"/>
          </a:p>
        </p:txBody>
      </p:sp>
    </p:spTree>
    <p:extLst>
      <p:ext uri="{BB962C8B-B14F-4D97-AF65-F5344CB8AC3E}">
        <p14:creationId xmlns:p14="http://schemas.microsoft.com/office/powerpoint/2010/main" val="30185913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996759"/>
            <a:ext cx="8458200" cy="1252728"/>
          </a:xfrm>
        </p:spPr>
        <p:txBody>
          <a:bodyPr>
            <a:normAutofit fontScale="90000"/>
          </a:bodyPr>
          <a:lstStyle/>
          <a:p>
            <a:r>
              <a:rPr lang="en-US" sz="3100" u="sng" dirty="0"/>
              <a:t>Ingredients of Supervisor Failure </a:t>
            </a:r>
            <a:r>
              <a:rPr lang="en-US" sz="3100" dirty="0"/>
              <a:t/>
            </a:r>
            <a:br>
              <a:rPr lang="en-US" sz="3100" dirty="0"/>
            </a:br>
            <a:r>
              <a:rPr lang="en-US" sz="3100" u="sng" dirty="0" err="1"/>
              <a:t>Ladany</a:t>
            </a:r>
            <a:r>
              <a:rPr lang="en-US" sz="3100" u="sng" dirty="0"/>
              <a:t>, N., Walker, J.A., &amp; </a:t>
            </a:r>
            <a:r>
              <a:rPr lang="en-US" sz="3100" u="sng" dirty="0" err="1"/>
              <a:t>Melincoff</a:t>
            </a:r>
            <a:r>
              <a:rPr lang="en-US" sz="3100" u="sng" dirty="0"/>
              <a:t>, D.S.  (June 2001)</a:t>
            </a:r>
            <a:r>
              <a:rPr lang="en-US" sz="3100" dirty="0"/>
              <a:t>:</a:t>
            </a:r>
            <a:r>
              <a:rPr lang="en-US" dirty="0"/>
              <a:t/>
            </a:r>
            <a:br>
              <a:rPr lang="en-US" dirty="0"/>
            </a:br>
            <a:endParaRPr lang="en-US" dirty="0"/>
          </a:p>
        </p:txBody>
      </p:sp>
      <p:sp>
        <p:nvSpPr>
          <p:cNvPr id="2" name="Content Placeholder 1"/>
          <p:cNvSpPr>
            <a:spLocks noGrp="1"/>
          </p:cNvSpPr>
          <p:nvPr>
            <p:ph idx="1"/>
          </p:nvPr>
        </p:nvSpPr>
        <p:spPr/>
        <p:txBody>
          <a:bodyPr>
            <a:normAutofit fontScale="92500" lnSpcReduction="10000"/>
          </a:bodyPr>
          <a:lstStyle/>
          <a:p>
            <a:pPr marL="0" indent="0">
              <a:buNone/>
            </a:pPr>
            <a:r>
              <a:rPr lang="en-US" b="1" u="sng" dirty="0" err="1" smtClean="0"/>
              <a:t>Infantalize</a:t>
            </a:r>
            <a:r>
              <a:rPr lang="en-US" b="1" u="sng" dirty="0" smtClean="0"/>
              <a:t> </a:t>
            </a:r>
            <a:r>
              <a:rPr lang="en-US" b="1" u="sng" dirty="0"/>
              <a:t>your trainee</a:t>
            </a:r>
          </a:p>
          <a:p>
            <a:pPr marL="0" indent="0">
              <a:buNone/>
            </a:pPr>
            <a:r>
              <a:rPr lang="en-US" dirty="0"/>
              <a:t> </a:t>
            </a:r>
          </a:p>
          <a:p>
            <a:pPr lvl="0"/>
            <a:r>
              <a:rPr lang="en-US" dirty="0"/>
              <a:t>Belief that beginning trainees need constant direction whereas seasoned therapists need no direction</a:t>
            </a:r>
          </a:p>
          <a:p>
            <a:pPr marL="0" lvl="0" indent="0">
              <a:buNone/>
            </a:pPr>
            <a:endParaRPr lang="en-US" dirty="0" smtClean="0"/>
          </a:p>
          <a:p>
            <a:pPr marL="0" lvl="0" indent="0">
              <a:buNone/>
            </a:pPr>
            <a:r>
              <a:rPr lang="en-US" b="1" u="sng" dirty="0" smtClean="0"/>
              <a:t>Collude </a:t>
            </a:r>
            <a:r>
              <a:rPr lang="en-US" b="1" u="sng" dirty="0"/>
              <a:t>with your trainee</a:t>
            </a:r>
          </a:p>
          <a:p>
            <a:pPr lvl="0"/>
            <a:r>
              <a:rPr lang="en-US" dirty="0"/>
              <a:t>Games of power or playing nice/avoidance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1752600"/>
            <a:ext cx="2552700" cy="1676400"/>
          </a:xfrm>
          <a:prstGeom prst="rect">
            <a:avLst/>
          </a:prstGeom>
          <a:ln>
            <a:noFill/>
          </a:ln>
          <a:effectLst>
            <a:softEdge rad="112500"/>
          </a:effectLst>
        </p:spPr>
      </p:pic>
    </p:spTree>
    <p:extLst>
      <p:ext uri="{BB962C8B-B14F-4D97-AF65-F5344CB8AC3E}">
        <p14:creationId xmlns:p14="http://schemas.microsoft.com/office/powerpoint/2010/main" val="28634860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961872"/>
            <a:ext cx="8229600" cy="1252728"/>
          </a:xfrm>
        </p:spPr>
        <p:txBody>
          <a:bodyPr>
            <a:normAutofit fontScale="90000"/>
          </a:bodyPr>
          <a:lstStyle/>
          <a:p>
            <a:r>
              <a:rPr lang="en-US" sz="3100" u="sng" dirty="0"/>
              <a:t>Ingredients of Supervisor Failure </a:t>
            </a:r>
            <a:r>
              <a:rPr lang="en-US" sz="3100" dirty="0"/>
              <a:t/>
            </a:r>
            <a:br>
              <a:rPr lang="en-US" sz="3100" dirty="0"/>
            </a:br>
            <a:r>
              <a:rPr lang="en-US" sz="3100" u="sng" dirty="0" err="1"/>
              <a:t>Ladany</a:t>
            </a:r>
            <a:r>
              <a:rPr lang="en-US" sz="3100" u="sng" dirty="0"/>
              <a:t>, N., Walker, J.A., &amp; </a:t>
            </a:r>
            <a:r>
              <a:rPr lang="en-US" sz="3100" u="sng" dirty="0" err="1"/>
              <a:t>Melincoff</a:t>
            </a:r>
            <a:r>
              <a:rPr lang="en-US" sz="3100" u="sng" dirty="0"/>
              <a:t>, D.S.  (June 2001)</a:t>
            </a:r>
            <a:r>
              <a:rPr lang="en-US" sz="3100" dirty="0"/>
              <a:t>:</a:t>
            </a:r>
            <a:r>
              <a:rPr lang="en-US" dirty="0"/>
              <a:t/>
            </a:r>
            <a:br>
              <a:rPr lang="en-US" dirty="0"/>
            </a:br>
            <a:endParaRPr lang="en-US" dirty="0"/>
          </a:p>
        </p:txBody>
      </p:sp>
      <p:sp>
        <p:nvSpPr>
          <p:cNvPr id="2" name="Content Placeholder 1"/>
          <p:cNvSpPr>
            <a:spLocks noGrp="1"/>
          </p:cNvSpPr>
          <p:nvPr>
            <p:ph idx="1"/>
          </p:nvPr>
        </p:nvSpPr>
        <p:spPr/>
        <p:txBody>
          <a:bodyPr>
            <a:normAutofit fontScale="92500" lnSpcReduction="10000"/>
          </a:bodyPr>
          <a:lstStyle/>
          <a:p>
            <a:pPr marL="0" indent="0">
              <a:buNone/>
            </a:pPr>
            <a:r>
              <a:rPr lang="en-US" b="1" u="sng" dirty="0"/>
              <a:t>Make your trainee your surrogate psychotherapist</a:t>
            </a:r>
          </a:p>
          <a:p>
            <a:pPr lvl="0"/>
            <a:r>
              <a:rPr lang="en-US" dirty="0"/>
              <a:t>Putting undo responsibility on the supervisee for the supervisor’s well being</a:t>
            </a:r>
          </a:p>
          <a:p>
            <a:pPr marL="0" lvl="0" indent="0">
              <a:buNone/>
            </a:pPr>
            <a:endParaRPr lang="en-US" dirty="0" smtClean="0"/>
          </a:p>
          <a:p>
            <a:pPr marL="0" lvl="0" indent="0">
              <a:buNone/>
            </a:pPr>
            <a:r>
              <a:rPr lang="en-US" b="1" u="sng" dirty="0" smtClean="0"/>
              <a:t>Go </a:t>
            </a:r>
            <a:r>
              <a:rPr lang="en-US" b="1" u="sng" dirty="0"/>
              <a:t>on a date with your trainee.</a:t>
            </a:r>
          </a:p>
          <a:p>
            <a:pPr lvl="0"/>
            <a:r>
              <a:rPr lang="en-US" dirty="0"/>
              <a:t>Boundary violations</a:t>
            </a:r>
          </a:p>
          <a:p>
            <a:r>
              <a:rPr lang="en-US" dirty="0"/>
              <a:t>Dual relationships</a:t>
            </a:r>
          </a:p>
        </p:txBody>
      </p:sp>
    </p:spTree>
    <p:extLst>
      <p:ext uri="{BB962C8B-B14F-4D97-AF65-F5344CB8AC3E}">
        <p14:creationId xmlns:p14="http://schemas.microsoft.com/office/powerpoint/2010/main" val="71675247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altLang="en-US" sz="3600" u="sng" dirty="0"/>
              <a:t>Issues to Target in Supervision</a:t>
            </a:r>
            <a:br>
              <a:rPr lang="en-US" altLang="en-US" sz="3600" u="sng" dirty="0"/>
            </a:br>
            <a:r>
              <a:rPr lang="en-US" altLang="en-US" sz="3600" u="sng" dirty="0"/>
              <a:t>(</a:t>
            </a:r>
            <a:r>
              <a:rPr lang="en-US" altLang="en-US" sz="3600" u="sng" dirty="0" err="1"/>
              <a:t>Loganbill</a:t>
            </a:r>
            <a:r>
              <a:rPr lang="en-US" altLang="en-US" sz="3600" u="sng" dirty="0"/>
              <a:t>, Hardy, and </a:t>
            </a:r>
            <a:r>
              <a:rPr lang="en-US" altLang="en-US" sz="3600" u="sng" dirty="0" err="1"/>
              <a:t>Delworth</a:t>
            </a:r>
            <a:r>
              <a:rPr lang="en-US" altLang="en-US" sz="3600" u="sng" dirty="0"/>
              <a:t>, 1982)</a:t>
            </a:r>
            <a:endParaRPr lang="en-US" sz="3600" dirty="0"/>
          </a:p>
        </p:txBody>
      </p:sp>
      <p:sp>
        <p:nvSpPr>
          <p:cNvPr id="2" name="Content Placeholder 1"/>
          <p:cNvSpPr>
            <a:spLocks noGrp="1"/>
          </p:cNvSpPr>
          <p:nvPr>
            <p:ph idx="1"/>
          </p:nvPr>
        </p:nvSpPr>
        <p:spPr/>
        <p:txBody>
          <a:bodyPr>
            <a:normAutofit/>
          </a:bodyPr>
          <a:lstStyle/>
          <a:p>
            <a:pPr>
              <a:lnSpc>
                <a:spcPct val="90000"/>
              </a:lnSpc>
              <a:defRPr/>
            </a:pPr>
            <a:r>
              <a:rPr lang="en-US" dirty="0"/>
              <a:t>1) </a:t>
            </a:r>
            <a:r>
              <a:rPr lang="en-US" u="sng" dirty="0"/>
              <a:t>Competence</a:t>
            </a:r>
            <a:r>
              <a:rPr lang="en-US" dirty="0"/>
              <a:t>- skill development, technique</a:t>
            </a:r>
            <a:endParaRPr lang="en-US" u="sng" dirty="0"/>
          </a:p>
          <a:p>
            <a:pPr>
              <a:lnSpc>
                <a:spcPct val="90000"/>
              </a:lnSpc>
              <a:buNone/>
              <a:defRPr/>
            </a:pPr>
            <a:endParaRPr lang="en-US" sz="700" u="sng" dirty="0"/>
          </a:p>
          <a:p>
            <a:pPr>
              <a:lnSpc>
                <a:spcPct val="90000"/>
              </a:lnSpc>
              <a:defRPr/>
            </a:pPr>
            <a:r>
              <a:rPr lang="en-US" dirty="0"/>
              <a:t>2) </a:t>
            </a:r>
            <a:r>
              <a:rPr lang="en-US" u="sng" dirty="0"/>
              <a:t>Supervisee personal development</a:t>
            </a:r>
            <a:r>
              <a:rPr lang="en-US" dirty="0"/>
              <a:t>- Awareness of supervisee own issues, reactions, limitations &amp; strengths, and how they affect clinical relationship</a:t>
            </a:r>
            <a:endParaRPr lang="en-US" u="sng" dirty="0"/>
          </a:p>
          <a:p>
            <a:pPr>
              <a:lnSpc>
                <a:spcPct val="90000"/>
              </a:lnSpc>
              <a:buNone/>
              <a:defRPr/>
            </a:pPr>
            <a:endParaRPr lang="en-US" sz="700" u="sng" dirty="0"/>
          </a:p>
          <a:p>
            <a:pPr>
              <a:lnSpc>
                <a:spcPct val="90000"/>
              </a:lnSpc>
              <a:defRPr/>
            </a:pPr>
            <a:r>
              <a:rPr lang="en-US" dirty="0"/>
              <a:t>3)</a:t>
            </a:r>
            <a:r>
              <a:rPr lang="en-US" u="sng" dirty="0"/>
              <a:t>Supervisee sense of autonomy</a:t>
            </a:r>
            <a:r>
              <a:rPr lang="en-US" dirty="0"/>
              <a:t>- Help supervisee learn to make appropriate clinical decisions based on standards of care without having to check in on every detail</a:t>
            </a:r>
          </a:p>
          <a:p>
            <a:endParaRPr lang="en-US" dirty="0"/>
          </a:p>
        </p:txBody>
      </p:sp>
    </p:spTree>
    <p:extLst>
      <p:ext uri="{BB962C8B-B14F-4D97-AF65-F5344CB8AC3E}">
        <p14:creationId xmlns:p14="http://schemas.microsoft.com/office/powerpoint/2010/main" val="278807444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altLang="en-US" sz="3600" u="sng" dirty="0"/>
              <a:t>Issues to Target in Supervision</a:t>
            </a:r>
            <a:br>
              <a:rPr lang="en-US" altLang="en-US" sz="3600" u="sng" dirty="0"/>
            </a:br>
            <a:r>
              <a:rPr lang="en-US" altLang="en-US" sz="3600" u="sng" dirty="0"/>
              <a:t>(</a:t>
            </a:r>
            <a:r>
              <a:rPr lang="en-US" altLang="en-US" sz="3600" u="sng" dirty="0" err="1"/>
              <a:t>Loganbill</a:t>
            </a:r>
            <a:r>
              <a:rPr lang="en-US" altLang="en-US" sz="3600" u="sng" dirty="0"/>
              <a:t>, Hardy, and </a:t>
            </a:r>
            <a:r>
              <a:rPr lang="en-US" altLang="en-US" sz="3600" u="sng" dirty="0" err="1"/>
              <a:t>Delworth</a:t>
            </a:r>
            <a:r>
              <a:rPr lang="en-US" altLang="en-US" sz="3600" u="sng" dirty="0"/>
              <a:t>, 1982)</a:t>
            </a:r>
            <a:endParaRPr lang="en-US" sz="3600" dirty="0"/>
          </a:p>
        </p:txBody>
      </p:sp>
      <p:sp>
        <p:nvSpPr>
          <p:cNvPr id="2" name="Content Placeholder 1"/>
          <p:cNvSpPr>
            <a:spLocks noGrp="1"/>
          </p:cNvSpPr>
          <p:nvPr>
            <p:ph idx="1"/>
          </p:nvPr>
        </p:nvSpPr>
        <p:spPr/>
        <p:txBody>
          <a:bodyPr>
            <a:normAutofit/>
          </a:bodyPr>
          <a:lstStyle/>
          <a:p>
            <a:pPr>
              <a:lnSpc>
                <a:spcPct val="90000"/>
              </a:lnSpc>
              <a:defRPr/>
            </a:pPr>
            <a:r>
              <a:rPr lang="en-US" dirty="0"/>
              <a:t>4) </a:t>
            </a:r>
            <a:r>
              <a:rPr lang="en-US" u="sng" dirty="0"/>
              <a:t>Theoretical Framework</a:t>
            </a:r>
            <a:r>
              <a:rPr lang="en-US" dirty="0"/>
              <a:t>- Identifying which theories respond to which issues better</a:t>
            </a:r>
            <a:endParaRPr lang="en-US" u="sng" dirty="0"/>
          </a:p>
          <a:p>
            <a:pPr>
              <a:lnSpc>
                <a:spcPct val="90000"/>
              </a:lnSpc>
              <a:buNone/>
              <a:defRPr/>
            </a:pPr>
            <a:endParaRPr lang="en-US" sz="700" u="sng" dirty="0"/>
          </a:p>
          <a:p>
            <a:pPr>
              <a:lnSpc>
                <a:spcPct val="90000"/>
              </a:lnSpc>
              <a:defRPr/>
            </a:pPr>
            <a:r>
              <a:rPr lang="en-US" dirty="0"/>
              <a:t>5) </a:t>
            </a:r>
            <a:r>
              <a:rPr lang="en-US" u="sng" dirty="0"/>
              <a:t>Developing respect for the clinical relationship</a:t>
            </a:r>
            <a:r>
              <a:rPr lang="en-US" dirty="0"/>
              <a:t>- not getting personal, judging or criticizing</a:t>
            </a:r>
          </a:p>
          <a:p>
            <a:pPr>
              <a:lnSpc>
                <a:spcPct val="90000"/>
              </a:lnSpc>
              <a:buNone/>
              <a:defRPr/>
            </a:pPr>
            <a:endParaRPr lang="en-US" sz="700" u="sng" dirty="0"/>
          </a:p>
          <a:p>
            <a:pPr>
              <a:lnSpc>
                <a:spcPct val="90000"/>
              </a:lnSpc>
              <a:defRPr/>
            </a:pPr>
            <a:r>
              <a:rPr lang="en-US" dirty="0"/>
              <a:t>6) </a:t>
            </a:r>
            <a:r>
              <a:rPr lang="en-US" u="sng" dirty="0"/>
              <a:t>Goal Formation/Achievement</a:t>
            </a:r>
            <a:r>
              <a:rPr lang="en-US" dirty="0"/>
              <a:t>- Treatment planning,  assessment of process, providing direction when needed, modifying goals as needed</a:t>
            </a:r>
          </a:p>
          <a:p>
            <a:endParaRPr lang="en-US" dirty="0"/>
          </a:p>
        </p:txBody>
      </p:sp>
    </p:spTree>
    <p:extLst>
      <p:ext uri="{BB962C8B-B14F-4D97-AF65-F5344CB8AC3E}">
        <p14:creationId xmlns:p14="http://schemas.microsoft.com/office/powerpoint/2010/main" val="54104781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altLang="en-US" sz="3600" u="sng" dirty="0"/>
              <a:t>Issues to Target in Supervision</a:t>
            </a:r>
            <a:br>
              <a:rPr lang="en-US" altLang="en-US" sz="3600" u="sng" dirty="0"/>
            </a:br>
            <a:r>
              <a:rPr lang="en-US" altLang="en-US" sz="3600" u="sng" dirty="0"/>
              <a:t>(</a:t>
            </a:r>
            <a:r>
              <a:rPr lang="en-US" altLang="en-US" sz="3600" u="sng" dirty="0" err="1"/>
              <a:t>Loganbill</a:t>
            </a:r>
            <a:r>
              <a:rPr lang="en-US" altLang="en-US" sz="3600" u="sng" dirty="0"/>
              <a:t>, Hardy, and </a:t>
            </a:r>
            <a:r>
              <a:rPr lang="en-US" altLang="en-US" sz="3600" u="sng" dirty="0" err="1"/>
              <a:t>Delworth</a:t>
            </a:r>
            <a:r>
              <a:rPr lang="en-US" altLang="en-US" sz="3600" u="sng" dirty="0"/>
              <a:t>, 1982)</a:t>
            </a:r>
            <a:endParaRPr lang="en-US" sz="3600" dirty="0"/>
          </a:p>
        </p:txBody>
      </p:sp>
      <p:sp>
        <p:nvSpPr>
          <p:cNvPr id="2" name="Content Placeholder 1"/>
          <p:cNvSpPr>
            <a:spLocks noGrp="1"/>
          </p:cNvSpPr>
          <p:nvPr>
            <p:ph idx="1"/>
          </p:nvPr>
        </p:nvSpPr>
        <p:spPr/>
        <p:txBody>
          <a:bodyPr/>
          <a:lstStyle/>
          <a:p>
            <a:r>
              <a:rPr lang="en-US" altLang="en-US" dirty="0"/>
              <a:t>7) </a:t>
            </a:r>
            <a:r>
              <a:rPr lang="en-US" altLang="en-US" u="sng" dirty="0"/>
              <a:t>Supervisee Self Assessment</a:t>
            </a:r>
            <a:r>
              <a:rPr lang="en-US" altLang="en-US" dirty="0"/>
              <a:t>- Any areas of secondary gain for supervisee?</a:t>
            </a:r>
            <a:endParaRPr lang="en-US" altLang="en-US" u="sng" dirty="0"/>
          </a:p>
          <a:p>
            <a:endParaRPr lang="en-US" altLang="en-US" u="sng" dirty="0"/>
          </a:p>
          <a:p>
            <a:r>
              <a:rPr lang="en-US" altLang="en-US" dirty="0"/>
              <a:t>8) </a:t>
            </a:r>
            <a:r>
              <a:rPr lang="en-US" altLang="en-US" u="sng" dirty="0"/>
              <a:t>Professional Ethics</a:t>
            </a:r>
            <a:r>
              <a:rPr lang="en-US" altLang="en-US" dirty="0"/>
              <a:t>- Awareness of and boundaries regarding ethical and professional dilemmas</a:t>
            </a:r>
            <a:endParaRPr lang="en-US" dirty="0"/>
          </a:p>
        </p:txBody>
      </p:sp>
    </p:spTree>
    <p:extLst>
      <p:ext uri="{BB962C8B-B14F-4D97-AF65-F5344CB8AC3E}">
        <p14:creationId xmlns:p14="http://schemas.microsoft.com/office/powerpoint/2010/main" val="1176524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Clinical Supervisors Do</a:t>
            </a:r>
          </a:p>
        </p:txBody>
      </p:sp>
      <p:sp>
        <p:nvSpPr>
          <p:cNvPr id="2" name="Content Placeholder 1"/>
          <p:cNvSpPr>
            <a:spLocks noGrp="1"/>
          </p:cNvSpPr>
          <p:nvPr>
            <p:ph idx="1"/>
          </p:nvPr>
        </p:nvSpPr>
        <p:spPr>
          <a:xfrm>
            <a:off x="228600" y="2209800"/>
            <a:ext cx="8686799" cy="4495799"/>
          </a:xfrm>
        </p:spPr>
        <p:txBody>
          <a:bodyPr>
            <a:normAutofit fontScale="92500" lnSpcReduction="20000"/>
          </a:bodyPr>
          <a:lstStyle/>
          <a:p>
            <a:pPr marL="0" indent="0">
              <a:lnSpc>
                <a:spcPct val="80000"/>
              </a:lnSpc>
              <a:buNone/>
            </a:pPr>
            <a:r>
              <a:rPr lang="en-US" altLang="en-US" b="1" u="sng" dirty="0" smtClean="0"/>
              <a:t>Training (Continued):</a:t>
            </a:r>
          </a:p>
          <a:p>
            <a:pPr>
              <a:lnSpc>
                <a:spcPct val="80000"/>
              </a:lnSpc>
            </a:pPr>
            <a:endParaRPr lang="en-US" altLang="en-US" dirty="0"/>
          </a:p>
          <a:p>
            <a:pPr>
              <a:lnSpc>
                <a:spcPct val="80000"/>
              </a:lnSpc>
            </a:pPr>
            <a:r>
              <a:rPr lang="en-US" altLang="en-US" dirty="0" smtClean="0"/>
              <a:t>Facilitating </a:t>
            </a:r>
            <a:r>
              <a:rPr lang="en-US" altLang="en-US" dirty="0"/>
              <a:t>skills for initial session, ongoing  </a:t>
            </a:r>
            <a:r>
              <a:rPr lang="en-US" altLang="en-US" dirty="0" smtClean="0"/>
              <a:t>evaluation</a:t>
            </a:r>
            <a:r>
              <a:rPr lang="en-US" altLang="en-US" dirty="0"/>
              <a:t>, and  termination </a:t>
            </a:r>
          </a:p>
          <a:p>
            <a:pPr>
              <a:lnSpc>
                <a:spcPct val="80000"/>
              </a:lnSpc>
              <a:buNone/>
            </a:pPr>
            <a:endParaRPr lang="en-US" altLang="en-US" dirty="0"/>
          </a:p>
          <a:p>
            <a:pPr>
              <a:lnSpc>
                <a:spcPct val="80000"/>
              </a:lnSpc>
            </a:pPr>
            <a:r>
              <a:rPr lang="en-US" altLang="en-US" dirty="0" smtClean="0"/>
              <a:t>Teaching </a:t>
            </a:r>
            <a:r>
              <a:rPr lang="en-US" altLang="en-US" dirty="0"/>
              <a:t>how to conceptualize clients according to </a:t>
            </a:r>
            <a:r>
              <a:rPr lang="en-US" altLang="en-US" dirty="0" smtClean="0"/>
              <a:t>various </a:t>
            </a:r>
            <a:r>
              <a:rPr lang="en-US" altLang="en-US" dirty="0"/>
              <a:t>theoretical frameworks  </a:t>
            </a:r>
          </a:p>
          <a:p>
            <a:pPr>
              <a:lnSpc>
                <a:spcPct val="80000"/>
              </a:lnSpc>
            </a:pPr>
            <a:endParaRPr lang="en-US" altLang="en-US" dirty="0"/>
          </a:p>
          <a:p>
            <a:pPr>
              <a:lnSpc>
                <a:spcPct val="80000"/>
              </a:lnSpc>
            </a:pPr>
            <a:r>
              <a:rPr lang="en-US" altLang="en-US" dirty="0" smtClean="0"/>
              <a:t>Increasing </a:t>
            </a:r>
            <a:r>
              <a:rPr lang="en-US" altLang="en-US" dirty="0"/>
              <a:t>supervisee awareness of personal client </a:t>
            </a:r>
            <a:r>
              <a:rPr lang="en-US" altLang="en-US" dirty="0" smtClean="0"/>
              <a:t>variables </a:t>
            </a:r>
            <a:r>
              <a:rPr lang="en-US" altLang="en-US" dirty="0"/>
              <a:t>(e.g. age, dev. Level, maturity,  </a:t>
            </a:r>
            <a:r>
              <a:rPr lang="en-US" altLang="en-US" dirty="0" smtClean="0"/>
              <a:t>cultural/ethical </a:t>
            </a:r>
            <a:r>
              <a:rPr lang="en-US" altLang="en-US" dirty="0"/>
              <a:t>issues)</a:t>
            </a:r>
          </a:p>
          <a:p>
            <a:pPr>
              <a:lnSpc>
                <a:spcPct val="80000"/>
              </a:lnSpc>
            </a:pPr>
            <a:endParaRPr lang="en-US" altLang="en-US" dirty="0"/>
          </a:p>
          <a:p>
            <a:pPr>
              <a:lnSpc>
                <a:spcPct val="80000"/>
              </a:lnSpc>
            </a:pPr>
            <a:r>
              <a:rPr lang="en-US" altLang="en-US" dirty="0" smtClean="0"/>
              <a:t>Demonstrating </a:t>
            </a:r>
            <a:r>
              <a:rPr lang="en-US" altLang="en-US" dirty="0"/>
              <a:t>problem solving in client dilemmas </a:t>
            </a:r>
          </a:p>
          <a:p>
            <a:pPr>
              <a:lnSpc>
                <a:spcPct val="80000"/>
              </a:lnSpc>
              <a:buNone/>
            </a:pPr>
            <a:endParaRPr lang="en-US" altLang="en-US" dirty="0"/>
          </a:p>
          <a:p>
            <a:pPr>
              <a:lnSpc>
                <a:spcPct val="80000"/>
              </a:lnSpc>
            </a:pPr>
            <a:r>
              <a:rPr lang="en-US" altLang="en-US" dirty="0" smtClean="0"/>
              <a:t>Teaching </a:t>
            </a:r>
            <a:r>
              <a:rPr lang="en-US" altLang="en-US" dirty="0"/>
              <a:t>job details/role expectations (e.g. </a:t>
            </a:r>
            <a:r>
              <a:rPr lang="en-US" altLang="en-US" dirty="0" smtClean="0"/>
              <a:t>Community </a:t>
            </a:r>
            <a:r>
              <a:rPr lang="en-US" altLang="en-US" dirty="0"/>
              <a:t>mental health agency, private practice)</a:t>
            </a:r>
          </a:p>
          <a:p>
            <a:pPr>
              <a:lnSpc>
                <a:spcPct val="80000"/>
              </a:lnSpc>
              <a:buNone/>
            </a:pPr>
            <a:endParaRPr lang="en-US" altLang="en-US" dirty="0"/>
          </a:p>
          <a:p>
            <a:endParaRPr lang="en-US" dirty="0"/>
          </a:p>
        </p:txBody>
      </p:sp>
    </p:spTree>
    <p:extLst>
      <p:ext uri="{BB962C8B-B14F-4D97-AF65-F5344CB8AC3E}">
        <p14:creationId xmlns:p14="http://schemas.microsoft.com/office/powerpoint/2010/main" val="239439439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457200"/>
            <a:ext cx="7429499" cy="1478570"/>
          </a:xfrm>
        </p:spPr>
        <p:txBody>
          <a:bodyPr>
            <a:normAutofit fontScale="90000"/>
          </a:bodyPr>
          <a:lstStyle/>
          <a:p>
            <a:r>
              <a:rPr lang="en-US" b="1" u="sng" dirty="0" smtClean="0"/>
              <a:t>Key </a:t>
            </a:r>
            <a:r>
              <a:rPr lang="en-US" b="1" u="sng" dirty="0"/>
              <a:t>Ethical Principles To Be Taught and Modeled In Clinical Supervision</a:t>
            </a:r>
            <a:endParaRPr lang="en-US" dirty="0"/>
          </a:p>
        </p:txBody>
      </p:sp>
      <p:sp>
        <p:nvSpPr>
          <p:cNvPr id="2" name="Content Placeholder 1"/>
          <p:cNvSpPr>
            <a:spLocks noGrp="1"/>
          </p:cNvSpPr>
          <p:nvPr>
            <p:ph idx="1"/>
          </p:nvPr>
        </p:nvSpPr>
        <p:spPr>
          <a:xfrm>
            <a:off x="152400" y="2133600"/>
            <a:ext cx="8686799" cy="4334933"/>
          </a:xfrm>
        </p:spPr>
        <p:txBody>
          <a:bodyPr>
            <a:normAutofit fontScale="62500" lnSpcReduction="20000"/>
          </a:bodyPr>
          <a:lstStyle/>
          <a:p>
            <a:r>
              <a:rPr lang="en-US" b="1" dirty="0"/>
              <a:t> </a:t>
            </a:r>
            <a:r>
              <a:rPr lang="en-US" dirty="0" smtClean="0"/>
              <a:t>1</a:t>
            </a:r>
            <a:r>
              <a:rPr lang="en-US" dirty="0"/>
              <a:t>. </a:t>
            </a:r>
            <a:r>
              <a:rPr lang="en-US" b="1" u="sng" dirty="0" smtClean="0"/>
              <a:t>Beneﬁcence</a:t>
            </a:r>
            <a:r>
              <a:rPr lang="en-US" dirty="0" smtClean="0"/>
              <a:t>- the obligation to help others and do good through all our professional decisions </a:t>
            </a:r>
            <a:r>
              <a:rPr lang="en-US" dirty="0"/>
              <a:t>and actions.</a:t>
            </a:r>
          </a:p>
          <a:p>
            <a:r>
              <a:rPr lang="en-US" dirty="0"/>
              <a:t>2. </a:t>
            </a:r>
            <a:r>
              <a:rPr lang="en-US" b="1" u="sng" dirty="0" err="1"/>
              <a:t>Nonmaleﬁcence</a:t>
            </a:r>
            <a:r>
              <a:rPr lang="en-US" dirty="0"/>
              <a:t>—the need to avoid exploitation and harm of others in our professional activities and relationships.</a:t>
            </a:r>
          </a:p>
          <a:p>
            <a:r>
              <a:rPr lang="en-US" dirty="0"/>
              <a:t>3. </a:t>
            </a:r>
            <a:r>
              <a:rPr lang="en-US" b="1" u="sng" dirty="0" smtClean="0"/>
              <a:t>Fidelity</a:t>
            </a:r>
            <a:r>
              <a:rPr lang="en-US" dirty="0" smtClean="0"/>
              <a:t>- our obligations to others that can be explicit such as are articulated in the informed </a:t>
            </a:r>
            <a:r>
              <a:rPr lang="en-US" dirty="0"/>
              <a:t>consent agreement, and implicit obligations of all mental health professionals such as to be honest and caring. </a:t>
            </a:r>
          </a:p>
          <a:p>
            <a:r>
              <a:rPr lang="en-US" dirty="0"/>
              <a:t>4</a:t>
            </a:r>
            <a:r>
              <a:rPr lang="en-US" b="1" u="sng" dirty="0"/>
              <a:t>. Autonomy</a:t>
            </a:r>
            <a:r>
              <a:rPr lang="en-US" dirty="0"/>
              <a:t>—to promote each client or supervisee’s independent functioning over time and to not engage in actions that will promote their dependence on us. </a:t>
            </a:r>
          </a:p>
          <a:p>
            <a:r>
              <a:rPr lang="en-US" dirty="0"/>
              <a:t>5</a:t>
            </a:r>
            <a:r>
              <a:rPr lang="en-US" b="1" u="sng" dirty="0"/>
              <a:t>. Justice</a:t>
            </a:r>
            <a:r>
              <a:rPr lang="en-US" dirty="0"/>
              <a:t>—the fair and equitable treatment of all and providing all individuals with equal opportunities for and access to needed care.</a:t>
            </a:r>
          </a:p>
          <a:p>
            <a:r>
              <a:rPr lang="en-US" dirty="0"/>
              <a:t> 6. </a:t>
            </a:r>
            <a:r>
              <a:rPr lang="en-US" b="1" u="sng" dirty="0"/>
              <a:t>Self-care</a:t>
            </a:r>
            <a:r>
              <a:rPr lang="en-US" dirty="0"/>
              <a:t>—the need to take adequate care of ourselves on an ongoing basis to help prevent burnout and resultant problems with professional competence while promoting psychological wellness (needed to be able to effectively implement the ﬁrst ﬁve ethical ideals).</a:t>
            </a:r>
          </a:p>
          <a:p>
            <a:endParaRPr lang="en-US" dirty="0"/>
          </a:p>
        </p:txBody>
      </p:sp>
    </p:spTree>
    <p:extLst>
      <p:ext uri="{BB962C8B-B14F-4D97-AF65-F5344CB8AC3E}">
        <p14:creationId xmlns:p14="http://schemas.microsoft.com/office/powerpoint/2010/main" val="123637473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52737" y="457200"/>
            <a:ext cx="7429499" cy="1478570"/>
          </a:xfrm>
        </p:spPr>
        <p:txBody>
          <a:bodyPr>
            <a:normAutofit/>
          </a:bodyPr>
          <a:lstStyle/>
          <a:p>
            <a:r>
              <a:rPr lang="en-US" altLang="en-US" u="sng" dirty="0"/>
              <a:t>Developmental Stages of Supervisees</a:t>
            </a:r>
            <a:endParaRPr lang="en-US" dirty="0"/>
          </a:p>
        </p:txBody>
      </p:sp>
      <p:sp>
        <p:nvSpPr>
          <p:cNvPr id="2" name="Content Placeholder 1"/>
          <p:cNvSpPr>
            <a:spLocks noGrp="1"/>
          </p:cNvSpPr>
          <p:nvPr>
            <p:ph idx="1"/>
          </p:nvPr>
        </p:nvSpPr>
        <p:spPr>
          <a:xfrm>
            <a:off x="873903" y="2133600"/>
            <a:ext cx="7408333" cy="4114800"/>
          </a:xfrm>
        </p:spPr>
        <p:txBody>
          <a:bodyPr>
            <a:normAutofit lnSpcReduction="10000"/>
          </a:bodyPr>
          <a:lstStyle/>
          <a:p>
            <a:r>
              <a:rPr lang="en-US" altLang="en-US" sz="4000" dirty="0"/>
              <a:t>I. Stagnation</a:t>
            </a:r>
          </a:p>
          <a:p>
            <a:pPr>
              <a:buNone/>
            </a:pPr>
            <a:endParaRPr lang="en-US" altLang="en-US" sz="4000" dirty="0"/>
          </a:p>
          <a:p>
            <a:r>
              <a:rPr lang="en-US" altLang="en-US" sz="4000" dirty="0"/>
              <a:t>II. Confusion</a:t>
            </a:r>
          </a:p>
          <a:p>
            <a:endParaRPr lang="en-US" altLang="en-US" sz="4000" dirty="0"/>
          </a:p>
          <a:p>
            <a:r>
              <a:rPr lang="en-US" altLang="en-US" sz="4000" dirty="0"/>
              <a:t>III. Integration</a:t>
            </a:r>
          </a:p>
          <a:p>
            <a:endParaRPr lang="en-US" dirty="0"/>
          </a:p>
        </p:txBody>
      </p:sp>
    </p:spTree>
    <p:extLst>
      <p:ext uri="{BB962C8B-B14F-4D97-AF65-F5344CB8AC3E}">
        <p14:creationId xmlns:p14="http://schemas.microsoft.com/office/powerpoint/2010/main" val="263779025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56059" y="381000"/>
            <a:ext cx="7429499" cy="1478570"/>
          </a:xfrm>
        </p:spPr>
        <p:txBody>
          <a:bodyPr>
            <a:normAutofit/>
          </a:bodyPr>
          <a:lstStyle/>
          <a:p>
            <a:r>
              <a:rPr lang="en-US" altLang="en-US" u="sng" dirty="0"/>
              <a:t>Developmental Stages of Supervisees</a:t>
            </a:r>
            <a:endParaRPr lang="en-US" dirty="0"/>
          </a:p>
        </p:txBody>
      </p:sp>
      <p:sp>
        <p:nvSpPr>
          <p:cNvPr id="2" name="Content Placeholder 1"/>
          <p:cNvSpPr>
            <a:spLocks noGrp="1"/>
          </p:cNvSpPr>
          <p:nvPr>
            <p:ph idx="1"/>
          </p:nvPr>
        </p:nvSpPr>
        <p:spPr>
          <a:xfrm>
            <a:off x="856059" y="1981200"/>
            <a:ext cx="7429499" cy="4303713"/>
          </a:xfrm>
        </p:spPr>
        <p:txBody>
          <a:bodyPr>
            <a:normAutofit fontScale="70000" lnSpcReduction="20000"/>
          </a:bodyPr>
          <a:lstStyle/>
          <a:p>
            <a:pPr>
              <a:lnSpc>
                <a:spcPct val="80000"/>
              </a:lnSpc>
              <a:buNone/>
            </a:pPr>
            <a:r>
              <a:rPr lang="en-US" altLang="en-US" sz="3200" b="1" u="sng" dirty="0"/>
              <a:t>Stage One</a:t>
            </a:r>
            <a:endParaRPr lang="en-US" altLang="en-US" sz="3200" u="sng" dirty="0"/>
          </a:p>
          <a:p>
            <a:pPr>
              <a:lnSpc>
                <a:spcPct val="80000"/>
              </a:lnSpc>
            </a:pPr>
            <a:endParaRPr lang="en-US" altLang="en-US" sz="900" dirty="0"/>
          </a:p>
          <a:p>
            <a:pPr>
              <a:lnSpc>
                <a:spcPct val="80000"/>
              </a:lnSpc>
            </a:pPr>
            <a:r>
              <a:rPr lang="en-US" altLang="en-US" dirty="0"/>
              <a:t>Unawareness of underlying issues</a:t>
            </a:r>
          </a:p>
          <a:p>
            <a:pPr>
              <a:lnSpc>
                <a:spcPct val="80000"/>
              </a:lnSpc>
            </a:pPr>
            <a:endParaRPr lang="en-US" altLang="en-US" dirty="0"/>
          </a:p>
          <a:p>
            <a:pPr>
              <a:lnSpc>
                <a:spcPct val="80000"/>
              </a:lnSpc>
            </a:pPr>
            <a:r>
              <a:rPr lang="en-US" altLang="en-US" dirty="0"/>
              <a:t>Very black/white thinking</a:t>
            </a:r>
          </a:p>
          <a:p>
            <a:pPr>
              <a:lnSpc>
                <a:spcPct val="80000"/>
              </a:lnSpc>
            </a:pPr>
            <a:endParaRPr lang="en-US" altLang="en-US" dirty="0"/>
          </a:p>
          <a:p>
            <a:pPr>
              <a:lnSpc>
                <a:spcPct val="80000"/>
              </a:lnSpc>
            </a:pPr>
            <a:r>
              <a:rPr lang="en-US" altLang="en-US" dirty="0"/>
              <a:t>Linear thinking-problem/solution, theoretical</a:t>
            </a:r>
          </a:p>
          <a:p>
            <a:pPr>
              <a:lnSpc>
                <a:spcPct val="80000"/>
              </a:lnSpc>
            </a:pPr>
            <a:endParaRPr lang="en-US" altLang="en-US" dirty="0"/>
          </a:p>
          <a:p>
            <a:pPr>
              <a:lnSpc>
                <a:spcPct val="80000"/>
              </a:lnSpc>
            </a:pPr>
            <a:r>
              <a:rPr lang="en-US" altLang="en-US" dirty="0"/>
              <a:t>Low self concept</a:t>
            </a:r>
          </a:p>
          <a:p>
            <a:pPr>
              <a:lnSpc>
                <a:spcPct val="80000"/>
              </a:lnSpc>
            </a:pPr>
            <a:endParaRPr lang="en-US" altLang="en-US" dirty="0"/>
          </a:p>
          <a:p>
            <a:pPr>
              <a:lnSpc>
                <a:spcPct val="80000"/>
              </a:lnSpc>
            </a:pPr>
            <a:r>
              <a:rPr lang="en-US" altLang="en-US" dirty="0"/>
              <a:t>High supervisor dependency</a:t>
            </a:r>
          </a:p>
          <a:p>
            <a:pPr>
              <a:lnSpc>
                <a:spcPct val="80000"/>
              </a:lnSpc>
            </a:pPr>
            <a:endParaRPr lang="en-US" altLang="en-US" dirty="0"/>
          </a:p>
          <a:p>
            <a:pPr>
              <a:lnSpc>
                <a:spcPct val="80000"/>
              </a:lnSpc>
            </a:pPr>
            <a:r>
              <a:rPr lang="en-US" altLang="en-US" dirty="0"/>
              <a:t>Limited self awareness</a:t>
            </a:r>
          </a:p>
          <a:p>
            <a:pPr>
              <a:lnSpc>
                <a:spcPct val="80000"/>
              </a:lnSpc>
            </a:pPr>
            <a:endParaRPr lang="en-US" altLang="en-US" dirty="0"/>
          </a:p>
          <a:p>
            <a:pPr>
              <a:lnSpc>
                <a:spcPct val="80000"/>
              </a:lnSpc>
            </a:pPr>
            <a:r>
              <a:rPr lang="en-US" altLang="en-US" dirty="0"/>
              <a:t>Supervisor = “all knowing, all wise”</a:t>
            </a:r>
          </a:p>
          <a:p>
            <a:endParaRPr lang="en-US" dirty="0"/>
          </a:p>
        </p:txBody>
      </p:sp>
    </p:spTree>
    <p:extLst>
      <p:ext uri="{BB962C8B-B14F-4D97-AF65-F5344CB8AC3E}">
        <p14:creationId xmlns:p14="http://schemas.microsoft.com/office/powerpoint/2010/main" val="4529525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u="sng" dirty="0"/>
              <a:t>Developmental Stages of Supervisees</a:t>
            </a:r>
            <a:endParaRPr lang="en-US" dirty="0"/>
          </a:p>
        </p:txBody>
      </p:sp>
      <p:sp>
        <p:nvSpPr>
          <p:cNvPr id="2" name="Content Placeholder 1"/>
          <p:cNvSpPr>
            <a:spLocks noGrp="1"/>
          </p:cNvSpPr>
          <p:nvPr>
            <p:ph idx="1"/>
          </p:nvPr>
        </p:nvSpPr>
        <p:spPr/>
        <p:txBody>
          <a:bodyPr>
            <a:normAutofit fontScale="92500" lnSpcReduction="10000"/>
          </a:bodyPr>
          <a:lstStyle/>
          <a:p>
            <a:pPr>
              <a:lnSpc>
                <a:spcPct val="80000"/>
              </a:lnSpc>
              <a:buNone/>
            </a:pPr>
            <a:r>
              <a:rPr lang="en-US" altLang="en-US" sz="2800" b="1" u="sng" dirty="0"/>
              <a:t>Stage Two</a:t>
            </a:r>
            <a:endParaRPr lang="en-US" altLang="en-US" sz="2800" u="sng" dirty="0"/>
          </a:p>
          <a:p>
            <a:pPr>
              <a:lnSpc>
                <a:spcPct val="80000"/>
              </a:lnSpc>
            </a:pPr>
            <a:endParaRPr lang="en-US" altLang="en-US" sz="2800" dirty="0"/>
          </a:p>
          <a:p>
            <a:pPr>
              <a:lnSpc>
                <a:spcPct val="80000"/>
              </a:lnSpc>
            </a:pPr>
            <a:r>
              <a:rPr lang="en-US" altLang="en-US" dirty="0"/>
              <a:t>Instability, disorganization</a:t>
            </a:r>
          </a:p>
          <a:p>
            <a:pPr>
              <a:lnSpc>
                <a:spcPct val="80000"/>
              </a:lnSpc>
            </a:pPr>
            <a:endParaRPr lang="en-US" altLang="en-US" sz="900" dirty="0"/>
          </a:p>
          <a:p>
            <a:pPr>
              <a:lnSpc>
                <a:spcPct val="80000"/>
              </a:lnSpc>
            </a:pPr>
            <a:r>
              <a:rPr lang="en-US" altLang="en-US" dirty="0"/>
              <a:t>Realization of not having all the solutions</a:t>
            </a:r>
          </a:p>
          <a:p>
            <a:pPr>
              <a:lnSpc>
                <a:spcPct val="80000"/>
              </a:lnSpc>
              <a:buNone/>
            </a:pPr>
            <a:endParaRPr lang="en-US" altLang="en-US" sz="900" dirty="0"/>
          </a:p>
          <a:p>
            <a:pPr>
              <a:lnSpc>
                <a:spcPct val="80000"/>
              </a:lnSpc>
            </a:pPr>
            <a:r>
              <a:rPr lang="en-US" altLang="en-US" dirty="0"/>
              <a:t>Fluctuations between “I helped” &amp; “I failed”</a:t>
            </a:r>
          </a:p>
          <a:p>
            <a:pPr>
              <a:lnSpc>
                <a:spcPct val="80000"/>
              </a:lnSpc>
            </a:pPr>
            <a:endParaRPr lang="en-US" altLang="en-US" sz="800" dirty="0"/>
          </a:p>
          <a:p>
            <a:pPr>
              <a:lnSpc>
                <a:spcPct val="80000"/>
              </a:lnSpc>
            </a:pPr>
            <a:r>
              <a:rPr lang="en-US" altLang="en-US" dirty="0"/>
              <a:t>Still pretty dependent on supervision but more as a consultant</a:t>
            </a:r>
          </a:p>
          <a:p>
            <a:pPr>
              <a:lnSpc>
                <a:spcPct val="80000"/>
              </a:lnSpc>
            </a:pPr>
            <a:endParaRPr lang="en-US" altLang="en-US" sz="800" dirty="0"/>
          </a:p>
          <a:p>
            <a:pPr>
              <a:lnSpc>
                <a:spcPct val="80000"/>
              </a:lnSpc>
            </a:pPr>
            <a:r>
              <a:rPr lang="en-US" altLang="en-US" dirty="0"/>
              <a:t>Supervisee demonstrates more readiness for growth</a:t>
            </a:r>
          </a:p>
          <a:p>
            <a:endParaRPr lang="en-US" dirty="0"/>
          </a:p>
        </p:txBody>
      </p:sp>
    </p:spTree>
    <p:extLst>
      <p:ext uri="{BB962C8B-B14F-4D97-AF65-F5344CB8AC3E}">
        <p14:creationId xmlns:p14="http://schemas.microsoft.com/office/powerpoint/2010/main" val="336736762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u="sng" dirty="0"/>
              <a:t>Developmental Stages of Supervisees</a:t>
            </a:r>
            <a:endParaRPr lang="en-US" dirty="0"/>
          </a:p>
        </p:txBody>
      </p:sp>
      <p:sp>
        <p:nvSpPr>
          <p:cNvPr id="2" name="Content Placeholder 1"/>
          <p:cNvSpPr>
            <a:spLocks noGrp="1"/>
          </p:cNvSpPr>
          <p:nvPr>
            <p:ph idx="1"/>
          </p:nvPr>
        </p:nvSpPr>
        <p:spPr/>
        <p:txBody>
          <a:bodyPr>
            <a:normAutofit fontScale="92500" lnSpcReduction="10000"/>
          </a:bodyPr>
          <a:lstStyle/>
          <a:p>
            <a:pPr>
              <a:lnSpc>
                <a:spcPct val="90000"/>
              </a:lnSpc>
              <a:buNone/>
            </a:pPr>
            <a:r>
              <a:rPr lang="en-US" altLang="en-US" sz="3200" b="1" u="sng" dirty="0"/>
              <a:t>Stage Three</a:t>
            </a:r>
          </a:p>
          <a:p>
            <a:pPr>
              <a:lnSpc>
                <a:spcPct val="90000"/>
              </a:lnSpc>
            </a:pPr>
            <a:endParaRPr lang="en-US" altLang="en-US" sz="900" b="1" u="sng" dirty="0"/>
          </a:p>
          <a:p>
            <a:pPr>
              <a:lnSpc>
                <a:spcPct val="90000"/>
              </a:lnSpc>
            </a:pPr>
            <a:r>
              <a:rPr lang="en-US" altLang="en-US" dirty="0"/>
              <a:t>Flexibility</a:t>
            </a:r>
          </a:p>
          <a:p>
            <a:pPr>
              <a:lnSpc>
                <a:spcPct val="90000"/>
              </a:lnSpc>
            </a:pPr>
            <a:endParaRPr lang="en-US" altLang="en-US" sz="800" dirty="0"/>
          </a:p>
          <a:p>
            <a:pPr>
              <a:lnSpc>
                <a:spcPct val="90000"/>
              </a:lnSpc>
            </a:pPr>
            <a:r>
              <a:rPr lang="en-US" altLang="en-US" dirty="0"/>
              <a:t>Broader conceptualization and understanding</a:t>
            </a:r>
          </a:p>
          <a:p>
            <a:pPr>
              <a:lnSpc>
                <a:spcPct val="90000"/>
              </a:lnSpc>
            </a:pPr>
            <a:endParaRPr lang="en-US" altLang="en-US" sz="800" dirty="0"/>
          </a:p>
          <a:p>
            <a:pPr>
              <a:lnSpc>
                <a:spcPct val="90000"/>
              </a:lnSpc>
            </a:pPr>
            <a:r>
              <a:rPr lang="en-US" altLang="en-US" dirty="0"/>
              <a:t>Problems have many angles</a:t>
            </a:r>
          </a:p>
          <a:p>
            <a:pPr>
              <a:lnSpc>
                <a:spcPct val="90000"/>
              </a:lnSpc>
            </a:pPr>
            <a:endParaRPr lang="en-US" altLang="en-US" sz="800" dirty="0"/>
          </a:p>
          <a:p>
            <a:pPr>
              <a:lnSpc>
                <a:spcPct val="90000"/>
              </a:lnSpc>
            </a:pPr>
            <a:r>
              <a:rPr lang="en-US" altLang="en-US" dirty="0"/>
              <a:t>Sense of direction</a:t>
            </a:r>
          </a:p>
          <a:p>
            <a:pPr>
              <a:lnSpc>
                <a:spcPct val="90000"/>
              </a:lnSpc>
            </a:pPr>
            <a:endParaRPr lang="en-US" altLang="en-US" sz="700" dirty="0"/>
          </a:p>
          <a:p>
            <a:pPr>
              <a:lnSpc>
                <a:spcPct val="90000"/>
              </a:lnSpc>
            </a:pPr>
            <a:r>
              <a:rPr lang="en-US" altLang="en-US" dirty="0"/>
              <a:t>Sober judgment of both strengths &amp; weaknesses</a:t>
            </a:r>
          </a:p>
          <a:p>
            <a:endParaRPr lang="en-US" dirty="0"/>
          </a:p>
        </p:txBody>
      </p:sp>
    </p:spTree>
    <p:extLst>
      <p:ext uri="{BB962C8B-B14F-4D97-AF65-F5344CB8AC3E}">
        <p14:creationId xmlns:p14="http://schemas.microsoft.com/office/powerpoint/2010/main" val="3638376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81050" y="914400"/>
            <a:ext cx="8382000" cy="1252728"/>
          </a:xfrm>
        </p:spPr>
        <p:txBody>
          <a:bodyPr>
            <a:normAutofit/>
          </a:bodyPr>
          <a:lstStyle/>
          <a:p>
            <a:r>
              <a:rPr lang="en-US" sz="3100" dirty="0"/>
              <a:t>Three </a:t>
            </a:r>
            <a:r>
              <a:rPr lang="en-US" sz="3100" dirty="0" smtClean="0"/>
              <a:t>Considerations </a:t>
            </a:r>
            <a:r>
              <a:rPr lang="en-US" sz="3100" dirty="0"/>
              <a:t>in </a:t>
            </a:r>
            <a:r>
              <a:rPr lang="en-US" sz="3100" dirty="0" smtClean="0"/>
              <a:t>Assigning Tasks </a:t>
            </a:r>
            <a:r>
              <a:rPr lang="en-US" sz="3100" dirty="0"/>
              <a:t>to </a:t>
            </a:r>
            <a:r>
              <a:rPr lang="en-US" sz="3100" dirty="0" smtClean="0"/>
              <a:t>Supervisees </a:t>
            </a:r>
            <a:r>
              <a:rPr lang="en-US" dirty="0" smtClean="0"/>
              <a:t/>
            </a:r>
            <a:br>
              <a:rPr lang="en-US" dirty="0" smtClean="0"/>
            </a:br>
            <a:r>
              <a:rPr lang="en-US" sz="2200" dirty="0" err="1" smtClean="0"/>
              <a:t>Dogloff</a:t>
            </a:r>
            <a:r>
              <a:rPr lang="en-US" sz="2200" dirty="0"/>
              <a:t>, R. (2005</a:t>
            </a:r>
            <a:r>
              <a:rPr lang="en-US" sz="2200" dirty="0" smtClean="0"/>
              <a:t>), p.90</a:t>
            </a:r>
            <a:endParaRPr lang="en-US" sz="2200" dirty="0"/>
          </a:p>
        </p:txBody>
      </p:sp>
      <p:sp>
        <p:nvSpPr>
          <p:cNvPr id="2" name="Content Placeholder 1"/>
          <p:cNvSpPr>
            <a:spLocks noGrp="1"/>
          </p:cNvSpPr>
          <p:nvPr>
            <p:ph idx="1"/>
          </p:nvPr>
        </p:nvSpPr>
        <p:spPr>
          <a:xfrm>
            <a:off x="781050" y="2667000"/>
            <a:ext cx="7429499" cy="3541714"/>
          </a:xfrm>
        </p:spPr>
        <p:txBody>
          <a:bodyPr/>
          <a:lstStyle/>
          <a:p>
            <a:pPr lvl="0"/>
            <a:r>
              <a:rPr lang="en-US" dirty="0" smtClean="0"/>
              <a:t>Autonomy</a:t>
            </a:r>
            <a:endParaRPr lang="en-US" dirty="0"/>
          </a:p>
          <a:p>
            <a:pPr lvl="0"/>
            <a:r>
              <a:rPr lang="en-US" dirty="0"/>
              <a:t>Complexity</a:t>
            </a:r>
          </a:p>
          <a:p>
            <a:pPr lvl="0"/>
            <a:r>
              <a:rPr lang="en-US" dirty="0"/>
              <a:t>Vulnerability and risk</a:t>
            </a:r>
          </a:p>
          <a:p>
            <a:endParaRPr lang="en-US" dirty="0"/>
          </a:p>
        </p:txBody>
      </p:sp>
    </p:spTree>
    <p:extLst>
      <p:ext uri="{BB962C8B-B14F-4D97-AF65-F5344CB8AC3E}">
        <p14:creationId xmlns:p14="http://schemas.microsoft.com/office/powerpoint/2010/main" val="39440201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a:t>Systematic Training Program</a:t>
            </a:r>
            <a:br>
              <a:rPr lang="en-US" sz="2800" dirty="0"/>
            </a:br>
            <a:r>
              <a:rPr lang="en-US" sz="2800" dirty="0"/>
              <a:t>(Little, C., Packman, J., </a:t>
            </a:r>
            <a:r>
              <a:rPr lang="en-US" sz="2800" dirty="0" err="1"/>
              <a:t>Simaby</a:t>
            </a:r>
            <a:r>
              <a:rPr lang="en-US" sz="2800" dirty="0"/>
              <a:t>, M.H., &amp; Maddux, C.D., 2005)</a:t>
            </a:r>
          </a:p>
        </p:txBody>
      </p:sp>
      <p:sp>
        <p:nvSpPr>
          <p:cNvPr id="2" name="Content Placeholder 1"/>
          <p:cNvSpPr>
            <a:spLocks noGrp="1"/>
          </p:cNvSpPr>
          <p:nvPr>
            <p:ph idx="1"/>
          </p:nvPr>
        </p:nvSpPr>
        <p:spPr/>
        <p:txBody>
          <a:bodyPr>
            <a:normAutofit fontScale="92500" lnSpcReduction="10000"/>
          </a:bodyPr>
          <a:lstStyle/>
          <a:p>
            <a:pPr>
              <a:defRPr/>
            </a:pPr>
            <a:r>
              <a:rPr lang="en-US" dirty="0"/>
              <a:t>Skills development</a:t>
            </a:r>
          </a:p>
          <a:p>
            <a:pPr>
              <a:defRPr/>
            </a:pPr>
            <a:r>
              <a:rPr lang="en-US" dirty="0"/>
              <a:t>Modeling</a:t>
            </a:r>
          </a:p>
          <a:p>
            <a:pPr>
              <a:defRPr/>
            </a:pPr>
            <a:r>
              <a:rPr lang="en-US" dirty="0"/>
              <a:t>Practicum</a:t>
            </a:r>
          </a:p>
          <a:p>
            <a:pPr>
              <a:defRPr/>
            </a:pPr>
            <a:r>
              <a:rPr lang="en-US" dirty="0"/>
              <a:t>Internships</a:t>
            </a:r>
          </a:p>
          <a:p>
            <a:pPr>
              <a:defRPr/>
            </a:pPr>
            <a:r>
              <a:rPr lang="en-US" dirty="0"/>
              <a:t>Mastery</a:t>
            </a:r>
          </a:p>
          <a:p>
            <a:pPr>
              <a:defRPr/>
            </a:pPr>
            <a:r>
              <a:rPr lang="en-US" dirty="0"/>
              <a:t>Self monitoring</a:t>
            </a:r>
          </a:p>
          <a:p>
            <a:pPr>
              <a:defRPr/>
            </a:pPr>
            <a:r>
              <a:rPr lang="en-US" dirty="0"/>
              <a:t>Sober judgment of one’s clinical abilities</a:t>
            </a:r>
          </a:p>
          <a:p>
            <a:endParaRPr lang="en-US" dirty="0"/>
          </a:p>
        </p:txBody>
      </p:sp>
    </p:spTree>
    <p:extLst>
      <p:ext uri="{BB962C8B-B14F-4D97-AF65-F5344CB8AC3E}">
        <p14:creationId xmlns:p14="http://schemas.microsoft.com/office/powerpoint/2010/main" val="187392994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81050" y="228600"/>
            <a:ext cx="7429499" cy="1478570"/>
          </a:xfrm>
        </p:spPr>
        <p:txBody>
          <a:bodyPr>
            <a:normAutofit/>
          </a:bodyPr>
          <a:lstStyle/>
          <a:p>
            <a:pPr algn="ctr"/>
            <a:r>
              <a:rPr lang="en-US" dirty="0" smtClean="0"/>
              <a:t>Supervisory Working Alliance</a:t>
            </a:r>
            <a:br>
              <a:rPr lang="en-US" dirty="0" smtClean="0"/>
            </a:br>
            <a:r>
              <a:rPr lang="en-US" sz="2700" dirty="0" smtClean="0"/>
              <a:t>Wood, C., 2005</a:t>
            </a:r>
            <a:endParaRPr lang="en-US" sz="27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97436424"/>
              </p:ext>
            </p:extLst>
          </p:nvPr>
        </p:nvGraphicFramePr>
        <p:xfrm>
          <a:off x="304800" y="1828800"/>
          <a:ext cx="8382000" cy="42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066863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0236" y="1828800"/>
            <a:ext cx="6593681" cy="2387600"/>
          </a:xfrm>
        </p:spPr>
        <p:txBody>
          <a:bodyPr>
            <a:normAutofit fontScale="90000"/>
          </a:bodyPr>
          <a:lstStyle/>
          <a:p>
            <a:r>
              <a:rPr lang="en-US" dirty="0" smtClean="0"/>
              <a:t>Interview With A Supervisee:</a:t>
            </a:r>
            <a:br>
              <a:rPr lang="en-US" dirty="0" smtClean="0"/>
            </a:br>
            <a:r>
              <a:rPr lang="en-US" dirty="0" smtClean="0"/>
              <a:t>What Do Supervisees Need From Supervision?</a:t>
            </a:r>
            <a:endParaRPr lang="en-US" dirty="0"/>
          </a:p>
        </p:txBody>
      </p:sp>
      <p:sp>
        <p:nvSpPr>
          <p:cNvPr id="3" name="Subtitle 2"/>
          <p:cNvSpPr>
            <a:spLocks noGrp="1"/>
          </p:cNvSpPr>
          <p:nvPr>
            <p:ph type="subTitle" idx="1"/>
          </p:nvPr>
        </p:nvSpPr>
        <p:spPr>
          <a:xfrm>
            <a:off x="1900237" y="4572000"/>
            <a:ext cx="6593681" cy="1655762"/>
          </a:xfrm>
        </p:spPr>
        <p:txBody>
          <a:bodyPr/>
          <a:lstStyle/>
          <a:p>
            <a:r>
              <a:rPr lang="en-US" dirty="0" smtClean="0"/>
              <a:t>Audio Interview by Michele Aluoch</a:t>
            </a:r>
            <a:endParaRPr lang="en-US" dirty="0"/>
          </a:p>
        </p:txBody>
      </p:sp>
    </p:spTree>
    <p:extLst>
      <p:ext uri="{BB962C8B-B14F-4D97-AF65-F5344CB8AC3E}">
        <p14:creationId xmlns:p14="http://schemas.microsoft.com/office/powerpoint/2010/main" val="15999036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84630" y="1524000"/>
            <a:ext cx="6593681" cy="2387600"/>
          </a:xfrm>
        </p:spPr>
        <p:txBody>
          <a:bodyPr>
            <a:normAutofit fontScale="90000"/>
          </a:bodyPr>
          <a:lstStyle/>
          <a:p>
            <a:r>
              <a:rPr lang="en-US" dirty="0" smtClean="0"/>
              <a:t>Interview With A Clinical Supervisor: What Is Needed for Effective Supervision</a:t>
            </a:r>
            <a:endParaRPr lang="en-US" dirty="0"/>
          </a:p>
        </p:txBody>
      </p:sp>
      <p:sp>
        <p:nvSpPr>
          <p:cNvPr id="3" name="Subtitle 2"/>
          <p:cNvSpPr>
            <a:spLocks noGrp="1"/>
          </p:cNvSpPr>
          <p:nvPr>
            <p:ph type="subTitle" idx="1"/>
          </p:nvPr>
        </p:nvSpPr>
        <p:spPr>
          <a:xfrm>
            <a:off x="1884631" y="4267200"/>
            <a:ext cx="6593681" cy="1655762"/>
          </a:xfrm>
        </p:spPr>
        <p:txBody>
          <a:bodyPr/>
          <a:lstStyle/>
          <a:p>
            <a:r>
              <a:rPr lang="en-US" dirty="0" smtClean="0"/>
              <a:t>Interview by Michele Aluoch</a:t>
            </a:r>
            <a:endParaRPr lang="en-US" dirty="0"/>
          </a:p>
        </p:txBody>
      </p:sp>
    </p:spTree>
    <p:extLst>
      <p:ext uri="{BB962C8B-B14F-4D97-AF65-F5344CB8AC3E}">
        <p14:creationId xmlns:p14="http://schemas.microsoft.com/office/powerpoint/2010/main" val="891405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Clinical Supervisors Do</a:t>
            </a:r>
          </a:p>
        </p:txBody>
      </p:sp>
      <p:sp>
        <p:nvSpPr>
          <p:cNvPr id="2" name="Content Placeholder 1"/>
          <p:cNvSpPr>
            <a:spLocks noGrp="1"/>
          </p:cNvSpPr>
          <p:nvPr>
            <p:ph idx="1"/>
          </p:nvPr>
        </p:nvSpPr>
        <p:spPr>
          <a:xfrm>
            <a:off x="304800" y="2057400"/>
            <a:ext cx="8610600" cy="4572000"/>
          </a:xfrm>
        </p:spPr>
        <p:txBody>
          <a:bodyPr>
            <a:normAutofit/>
          </a:bodyPr>
          <a:lstStyle/>
          <a:p>
            <a:pPr marL="0" indent="0">
              <a:lnSpc>
                <a:spcPct val="80000"/>
              </a:lnSpc>
              <a:buNone/>
              <a:defRPr/>
            </a:pPr>
            <a:r>
              <a:rPr lang="en-US" b="1" u="sng" dirty="0" smtClean="0"/>
              <a:t>Training Continued:</a:t>
            </a:r>
          </a:p>
          <a:p>
            <a:pPr marL="0" indent="0">
              <a:lnSpc>
                <a:spcPct val="80000"/>
              </a:lnSpc>
              <a:buNone/>
              <a:defRPr/>
            </a:pPr>
            <a:endParaRPr lang="en-US" b="1" u="sng" dirty="0" smtClean="0"/>
          </a:p>
          <a:p>
            <a:pPr>
              <a:lnSpc>
                <a:spcPct val="80000"/>
              </a:lnSpc>
              <a:defRPr/>
            </a:pPr>
            <a:r>
              <a:rPr lang="en-US" dirty="0" smtClean="0"/>
              <a:t>Developing </a:t>
            </a:r>
            <a:r>
              <a:rPr lang="en-US" dirty="0"/>
              <a:t>an individual professional identity</a:t>
            </a:r>
          </a:p>
          <a:p>
            <a:pPr>
              <a:lnSpc>
                <a:spcPct val="80000"/>
              </a:lnSpc>
              <a:defRPr/>
            </a:pPr>
            <a:endParaRPr lang="en-US" dirty="0"/>
          </a:p>
          <a:p>
            <a:pPr>
              <a:lnSpc>
                <a:spcPct val="80000"/>
              </a:lnSpc>
              <a:defRPr/>
            </a:pPr>
            <a:r>
              <a:rPr lang="en-US" dirty="0" smtClean="0"/>
              <a:t>Offering </a:t>
            </a:r>
            <a:r>
              <a:rPr lang="en-US" dirty="0"/>
              <a:t>emotional support/process variables</a:t>
            </a:r>
          </a:p>
          <a:p>
            <a:pPr>
              <a:lnSpc>
                <a:spcPct val="80000"/>
              </a:lnSpc>
              <a:defRPr/>
            </a:pPr>
            <a:endParaRPr lang="en-US" dirty="0"/>
          </a:p>
          <a:p>
            <a:pPr>
              <a:lnSpc>
                <a:spcPct val="80000"/>
              </a:lnSpc>
              <a:defRPr/>
            </a:pPr>
            <a:r>
              <a:rPr lang="en-US" dirty="0" smtClean="0"/>
              <a:t>Assisting </a:t>
            </a:r>
            <a:r>
              <a:rPr lang="en-US" dirty="0"/>
              <a:t>the supervisee in awareness of types of clients that  push their buttons</a:t>
            </a:r>
          </a:p>
          <a:p>
            <a:pPr>
              <a:lnSpc>
                <a:spcPct val="80000"/>
              </a:lnSpc>
              <a:defRPr/>
            </a:pPr>
            <a:endParaRPr lang="en-US" dirty="0"/>
          </a:p>
          <a:p>
            <a:pPr>
              <a:lnSpc>
                <a:spcPct val="80000"/>
              </a:lnSpc>
              <a:defRPr/>
            </a:pPr>
            <a:r>
              <a:rPr lang="en-US" dirty="0" smtClean="0"/>
              <a:t>Collaborating </a:t>
            </a:r>
            <a:r>
              <a:rPr lang="en-US" dirty="0"/>
              <a:t>as a consultant to assist in problem solving</a:t>
            </a:r>
          </a:p>
          <a:p>
            <a:endParaRPr lang="en-US" dirty="0"/>
          </a:p>
        </p:txBody>
      </p:sp>
    </p:spTree>
    <p:extLst>
      <p:ext uri="{BB962C8B-B14F-4D97-AF65-F5344CB8AC3E}">
        <p14:creationId xmlns:p14="http://schemas.microsoft.com/office/powerpoint/2010/main" val="336294594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Theories of Supervision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2827592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Types of Models</a:t>
            </a:r>
            <a:endParaRPr lang="en-US" dirty="0"/>
          </a:p>
        </p:txBody>
      </p:sp>
      <p:sp>
        <p:nvSpPr>
          <p:cNvPr id="2" name="Content Placeholder 1"/>
          <p:cNvSpPr>
            <a:spLocks noGrp="1"/>
          </p:cNvSpPr>
          <p:nvPr>
            <p:ph idx="1"/>
          </p:nvPr>
        </p:nvSpPr>
        <p:spPr/>
        <p:txBody>
          <a:bodyPr>
            <a:normAutofit fontScale="92500" lnSpcReduction="20000"/>
          </a:bodyPr>
          <a:lstStyle/>
          <a:p>
            <a:r>
              <a:rPr lang="en-US" u="sng" dirty="0" smtClean="0"/>
              <a:t>Developmental</a:t>
            </a:r>
            <a:r>
              <a:rPr lang="en-US" dirty="0" smtClean="0"/>
              <a:t>- assisting the supervisee in maturing in developmental process</a:t>
            </a:r>
          </a:p>
          <a:p>
            <a:endParaRPr lang="en-US" dirty="0"/>
          </a:p>
          <a:p>
            <a:r>
              <a:rPr lang="en-US" u="sng" dirty="0" smtClean="0"/>
              <a:t>Integrated</a:t>
            </a:r>
            <a:r>
              <a:rPr lang="en-US" dirty="0" smtClean="0"/>
              <a:t>- Supervisor is teacher and instructor, a training model, consulting when needed re. blind spots</a:t>
            </a:r>
          </a:p>
          <a:p>
            <a:endParaRPr lang="en-US" dirty="0"/>
          </a:p>
          <a:p>
            <a:r>
              <a:rPr lang="en-US" u="sng" dirty="0" smtClean="0"/>
              <a:t>Orientation Specific</a:t>
            </a:r>
            <a:r>
              <a:rPr lang="en-US" dirty="0" smtClean="0"/>
              <a:t>- when supervisors role model a specific band of treatment </a:t>
            </a:r>
            <a:endParaRPr lang="en-US" dirty="0"/>
          </a:p>
        </p:txBody>
      </p:sp>
    </p:spTree>
    <p:extLst>
      <p:ext uri="{BB962C8B-B14F-4D97-AF65-F5344CB8AC3E}">
        <p14:creationId xmlns:p14="http://schemas.microsoft.com/office/powerpoint/2010/main" val="79670557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Developmental Considerations</a:t>
            </a:r>
            <a:endParaRPr lang="en-US" dirty="0"/>
          </a:p>
        </p:txBody>
      </p:sp>
      <p:sp>
        <p:nvSpPr>
          <p:cNvPr id="2" name="Content Placeholder 1"/>
          <p:cNvSpPr>
            <a:spLocks noGrp="1"/>
          </p:cNvSpPr>
          <p:nvPr>
            <p:ph idx="1"/>
          </p:nvPr>
        </p:nvSpPr>
        <p:spPr/>
        <p:txBody>
          <a:bodyPr/>
          <a:lstStyle/>
          <a:p>
            <a:r>
              <a:rPr lang="en-US" dirty="0" smtClean="0"/>
              <a:t>What level supervisee is at</a:t>
            </a:r>
          </a:p>
          <a:p>
            <a:r>
              <a:rPr lang="en-US" dirty="0" smtClean="0"/>
              <a:t>Early: support with minimal confrontation</a:t>
            </a:r>
          </a:p>
          <a:p>
            <a:r>
              <a:rPr lang="en-US" dirty="0" smtClean="0"/>
              <a:t>Advanced: skill building and complexities of clients</a:t>
            </a:r>
            <a:endParaRPr lang="en-US" dirty="0"/>
          </a:p>
        </p:txBody>
      </p:sp>
    </p:spTree>
    <p:extLst>
      <p:ext uri="{BB962C8B-B14F-4D97-AF65-F5344CB8AC3E}">
        <p14:creationId xmlns:p14="http://schemas.microsoft.com/office/powerpoint/2010/main" val="378142721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u="sng" dirty="0" err="1"/>
              <a:t>Littrell</a:t>
            </a:r>
            <a:r>
              <a:rPr lang="en-US" altLang="en-US" u="sng" dirty="0"/>
              <a:t>, Lee-Borden, &amp; Lorenz Model</a:t>
            </a:r>
            <a:endParaRPr lang="en-US" dirty="0"/>
          </a:p>
        </p:txBody>
      </p:sp>
      <p:sp>
        <p:nvSpPr>
          <p:cNvPr id="2" name="Content Placeholder 1"/>
          <p:cNvSpPr>
            <a:spLocks noGrp="1"/>
          </p:cNvSpPr>
          <p:nvPr>
            <p:ph idx="1"/>
          </p:nvPr>
        </p:nvSpPr>
        <p:spPr/>
        <p:txBody>
          <a:bodyPr>
            <a:normAutofit fontScale="92500" lnSpcReduction="20000"/>
          </a:bodyPr>
          <a:lstStyle/>
          <a:p>
            <a:pPr>
              <a:lnSpc>
                <a:spcPct val="80000"/>
              </a:lnSpc>
              <a:defRPr/>
            </a:pPr>
            <a:r>
              <a:rPr lang="en-US" dirty="0"/>
              <a:t>Supervisors match their roles to those needed by supervisees at any given </a:t>
            </a:r>
            <a:r>
              <a:rPr lang="en-US" dirty="0" smtClean="0"/>
              <a:t>time</a:t>
            </a:r>
          </a:p>
          <a:p>
            <a:pPr>
              <a:lnSpc>
                <a:spcPct val="80000"/>
              </a:lnSpc>
              <a:defRPr/>
            </a:pPr>
            <a:r>
              <a:rPr lang="en-US" dirty="0" smtClean="0"/>
              <a:t>Move from shallow imitation to increasing self reliance</a:t>
            </a:r>
            <a:endParaRPr lang="en-US" dirty="0"/>
          </a:p>
          <a:p>
            <a:pPr>
              <a:lnSpc>
                <a:spcPct val="80000"/>
              </a:lnSpc>
              <a:defRPr/>
            </a:pPr>
            <a:endParaRPr lang="en-US" dirty="0"/>
          </a:p>
          <a:p>
            <a:pPr>
              <a:lnSpc>
                <a:spcPct val="80000"/>
              </a:lnSpc>
              <a:defRPr/>
            </a:pPr>
            <a:r>
              <a:rPr lang="en-US" u="sng" dirty="0"/>
              <a:t>Four Stages</a:t>
            </a:r>
          </a:p>
          <a:p>
            <a:pPr>
              <a:lnSpc>
                <a:spcPct val="80000"/>
              </a:lnSpc>
              <a:defRPr/>
            </a:pPr>
            <a:endParaRPr lang="en-US" u="sng" dirty="0"/>
          </a:p>
          <a:p>
            <a:pPr>
              <a:lnSpc>
                <a:spcPct val="80000"/>
              </a:lnSpc>
              <a:buNone/>
              <a:defRPr/>
            </a:pPr>
            <a:r>
              <a:rPr lang="en-US" u="sng" dirty="0"/>
              <a:t>Stage One</a:t>
            </a:r>
          </a:p>
          <a:p>
            <a:pPr>
              <a:lnSpc>
                <a:spcPct val="80000"/>
              </a:lnSpc>
              <a:defRPr/>
            </a:pPr>
            <a:r>
              <a:rPr lang="en-US" dirty="0"/>
              <a:t>Supervisor as teacher and counselor</a:t>
            </a:r>
          </a:p>
          <a:p>
            <a:pPr>
              <a:lnSpc>
                <a:spcPct val="80000"/>
              </a:lnSpc>
              <a:defRPr/>
            </a:pPr>
            <a:r>
              <a:rPr lang="en-US" dirty="0"/>
              <a:t>Setting goals and conditions for supervision</a:t>
            </a:r>
          </a:p>
          <a:p>
            <a:pPr>
              <a:lnSpc>
                <a:spcPct val="80000"/>
              </a:lnSpc>
              <a:defRPr/>
            </a:pPr>
            <a:r>
              <a:rPr lang="en-US" dirty="0"/>
              <a:t>May be determined by board, school requirements or agency contract</a:t>
            </a:r>
          </a:p>
          <a:p>
            <a:endParaRPr lang="en-US" dirty="0"/>
          </a:p>
        </p:txBody>
      </p:sp>
    </p:spTree>
    <p:extLst>
      <p:ext uri="{BB962C8B-B14F-4D97-AF65-F5344CB8AC3E}">
        <p14:creationId xmlns:p14="http://schemas.microsoft.com/office/powerpoint/2010/main" val="4229139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u="sng" dirty="0" err="1"/>
              <a:t>Littrell</a:t>
            </a:r>
            <a:r>
              <a:rPr lang="en-US" altLang="en-US" u="sng" dirty="0"/>
              <a:t>, Lee-Borden, &amp; Lorenz Model</a:t>
            </a:r>
            <a:endParaRPr lang="en-US" dirty="0"/>
          </a:p>
        </p:txBody>
      </p:sp>
      <p:sp>
        <p:nvSpPr>
          <p:cNvPr id="2" name="Content Placeholder 1"/>
          <p:cNvSpPr>
            <a:spLocks noGrp="1"/>
          </p:cNvSpPr>
          <p:nvPr>
            <p:ph idx="1"/>
          </p:nvPr>
        </p:nvSpPr>
        <p:spPr>
          <a:xfrm>
            <a:off x="872067" y="2209800"/>
            <a:ext cx="7408333" cy="4495800"/>
          </a:xfrm>
        </p:spPr>
        <p:txBody>
          <a:bodyPr/>
          <a:lstStyle/>
          <a:p>
            <a:pPr>
              <a:lnSpc>
                <a:spcPct val="90000"/>
              </a:lnSpc>
              <a:buNone/>
              <a:defRPr/>
            </a:pPr>
            <a:r>
              <a:rPr lang="en-US" u="sng" dirty="0"/>
              <a:t>Stage Two</a:t>
            </a:r>
          </a:p>
          <a:p>
            <a:pPr>
              <a:lnSpc>
                <a:spcPct val="90000"/>
              </a:lnSpc>
              <a:defRPr/>
            </a:pPr>
            <a:r>
              <a:rPr lang="en-US" dirty="0"/>
              <a:t>Supervisors again act as both teacher and counselor</a:t>
            </a:r>
          </a:p>
          <a:p>
            <a:pPr>
              <a:lnSpc>
                <a:spcPct val="90000"/>
              </a:lnSpc>
              <a:defRPr/>
            </a:pPr>
            <a:r>
              <a:rPr lang="en-US" dirty="0"/>
              <a:t>Focus on assisting supervisee with skill deficits</a:t>
            </a:r>
          </a:p>
          <a:p>
            <a:pPr>
              <a:lnSpc>
                <a:spcPct val="90000"/>
              </a:lnSpc>
              <a:defRPr/>
            </a:pPr>
            <a:endParaRPr lang="en-US" dirty="0"/>
          </a:p>
          <a:p>
            <a:pPr>
              <a:lnSpc>
                <a:spcPct val="90000"/>
              </a:lnSpc>
              <a:buNone/>
              <a:defRPr/>
            </a:pPr>
            <a:r>
              <a:rPr lang="en-US" u="sng" dirty="0"/>
              <a:t>Stage Three</a:t>
            </a:r>
          </a:p>
          <a:p>
            <a:pPr>
              <a:lnSpc>
                <a:spcPct val="90000"/>
              </a:lnSpc>
              <a:defRPr/>
            </a:pPr>
            <a:r>
              <a:rPr lang="en-US" dirty="0"/>
              <a:t>Supervisor as collaborative consultant</a:t>
            </a:r>
          </a:p>
          <a:p>
            <a:pPr>
              <a:lnSpc>
                <a:spcPct val="90000"/>
              </a:lnSpc>
              <a:defRPr/>
            </a:pPr>
            <a:r>
              <a:rPr lang="en-US" dirty="0"/>
              <a:t>Move toward increased self monitoring and self judgment on the part of the supervisee</a:t>
            </a:r>
          </a:p>
          <a:p>
            <a:endParaRPr lang="en-US" dirty="0"/>
          </a:p>
        </p:txBody>
      </p:sp>
    </p:spTree>
    <p:extLst>
      <p:ext uri="{BB962C8B-B14F-4D97-AF65-F5344CB8AC3E}">
        <p14:creationId xmlns:p14="http://schemas.microsoft.com/office/powerpoint/2010/main" val="236478228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u="sng" dirty="0" err="1"/>
              <a:t>Littrell</a:t>
            </a:r>
            <a:r>
              <a:rPr lang="en-US" altLang="en-US" u="sng" dirty="0"/>
              <a:t>, Lee-Borden, &amp; Lorenz Model</a:t>
            </a:r>
            <a:endParaRPr lang="en-US" dirty="0"/>
          </a:p>
        </p:txBody>
      </p:sp>
      <p:sp>
        <p:nvSpPr>
          <p:cNvPr id="2" name="Content Placeholder 1"/>
          <p:cNvSpPr>
            <a:spLocks noGrp="1"/>
          </p:cNvSpPr>
          <p:nvPr>
            <p:ph idx="1"/>
          </p:nvPr>
        </p:nvSpPr>
        <p:spPr/>
        <p:txBody>
          <a:bodyPr/>
          <a:lstStyle/>
          <a:p>
            <a:pPr>
              <a:buNone/>
            </a:pPr>
            <a:r>
              <a:rPr lang="en-US" altLang="en-US" u="sng" dirty="0"/>
              <a:t>Stage Four</a:t>
            </a:r>
          </a:p>
          <a:p>
            <a:r>
              <a:rPr lang="en-US" altLang="en-US" dirty="0"/>
              <a:t>Distant consultants</a:t>
            </a:r>
          </a:p>
          <a:p>
            <a:r>
              <a:rPr lang="en-US" altLang="en-US" dirty="0"/>
              <a:t>Collaborative between supervisor and supervisee</a:t>
            </a:r>
          </a:p>
          <a:p>
            <a:r>
              <a:rPr lang="en-US" altLang="en-US" dirty="0"/>
              <a:t>More independence on the part of the supervisee</a:t>
            </a:r>
          </a:p>
          <a:p>
            <a:endParaRPr lang="en-US" dirty="0"/>
          </a:p>
        </p:txBody>
      </p:sp>
    </p:spTree>
    <p:extLst>
      <p:ext uri="{BB962C8B-B14F-4D97-AF65-F5344CB8AC3E}">
        <p14:creationId xmlns:p14="http://schemas.microsoft.com/office/powerpoint/2010/main" val="142402304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u="sng" dirty="0"/>
              <a:t>Bernard’s Discrimination Model</a:t>
            </a:r>
            <a:endParaRPr lang="en-US" dirty="0"/>
          </a:p>
        </p:txBody>
      </p:sp>
      <p:sp>
        <p:nvSpPr>
          <p:cNvPr id="2" name="Content Placeholder 1"/>
          <p:cNvSpPr>
            <a:spLocks noGrp="1"/>
          </p:cNvSpPr>
          <p:nvPr>
            <p:ph idx="1"/>
          </p:nvPr>
        </p:nvSpPr>
        <p:spPr/>
        <p:txBody>
          <a:bodyPr>
            <a:normAutofit fontScale="92500" lnSpcReduction="20000"/>
          </a:bodyPr>
          <a:lstStyle/>
          <a:p>
            <a:pPr>
              <a:defRPr/>
            </a:pPr>
            <a:r>
              <a:rPr lang="en-US" dirty="0"/>
              <a:t>Three foci for supervision</a:t>
            </a:r>
          </a:p>
          <a:p>
            <a:pPr>
              <a:defRPr/>
            </a:pPr>
            <a:endParaRPr lang="en-US" dirty="0"/>
          </a:p>
          <a:p>
            <a:pPr>
              <a:buNone/>
              <a:defRPr/>
            </a:pPr>
            <a:r>
              <a:rPr lang="en-US" dirty="0"/>
              <a:t>I) </a:t>
            </a:r>
            <a:r>
              <a:rPr lang="en-US" u="sng" dirty="0"/>
              <a:t>Intervention Skills</a:t>
            </a:r>
          </a:p>
          <a:p>
            <a:pPr>
              <a:defRPr/>
            </a:pPr>
            <a:endParaRPr lang="en-US" dirty="0"/>
          </a:p>
          <a:p>
            <a:pPr>
              <a:defRPr/>
            </a:pPr>
            <a:r>
              <a:rPr lang="en-US" dirty="0"/>
              <a:t>Conducting diagnostic assessment interview</a:t>
            </a:r>
          </a:p>
          <a:p>
            <a:pPr>
              <a:defRPr/>
            </a:pPr>
            <a:r>
              <a:rPr lang="en-US" dirty="0"/>
              <a:t>Using skills like reflections, probes, restatements, 	summaries, and interpretations</a:t>
            </a:r>
          </a:p>
          <a:p>
            <a:pPr>
              <a:defRPr/>
            </a:pPr>
            <a:r>
              <a:rPr lang="en-US" dirty="0"/>
              <a:t>Looking at </a:t>
            </a:r>
            <a:r>
              <a:rPr lang="en-US" dirty="0" err="1"/>
              <a:t>nonverbals</a:t>
            </a:r>
            <a:r>
              <a:rPr lang="en-US" dirty="0"/>
              <a:t> of the client</a:t>
            </a:r>
          </a:p>
          <a:p>
            <a:endParaRPr lang="en-US" dirty="0"/>
          </a:p>
        </p:txBody>
      </p:sp>
    </p:spTree>
    <p:extLst>
      <p:ext uri="{BB962C8B-B14F-4D97-AF65-F5344CB8AC3E}">
        <p14:creationId xmlns:p14="http://schemas.microsoft.com/office/powerpoint/2010/main" val="404804320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56059" y="457200"/>
            <a:ext cx="7429499" cy="1478570"/>
          </a:xfrm>
        </p:spPr>
        <p:txBody>
          <a:bodyPr/>
          <a:lstStyle/>
          <a:p>
            <a:r>
              <a:rPr lang="en-US" altLang="en-US" u="sng" dirty="0"/>
              <a:t>Bernard’s Discrimination Model</a:t>
            </a:r>
            <a:endParaRPr lang="en-US" dirty="0"/>
          </a:p>
        </p:txBody>
      </p:sp>
      <p:sp>
        <p:nvSpPr>
          <p:cNvPr id="2" name="Content Placeholder 1"/>
          <p:cNvSpPr>
            <a:spLocks noGrp="1"/>
          </p:cNvSpPr>
          <p:nvPr>
            <p:ph idx="1"/>
          </p:nvPr>
        </p:nvSpPr>
        <p:spPr>
          <a:xfrm>
            <a:off x="856059" y="1935770"/>
            <a:ext cx="7429499" cy="4608513"/>
          </a:xfrm>
        </p:spPr>
        <p:txBody>
          <a:bodyPr>
            <a:normAutofit lnSpcReduction="10000"/>
          </a:bodyPr>
          <a:lstStyle/>
          <a:p>
            <a:pPr>
              <a:buNone/>
            </a:pPr>
            <a:r>
              <a:rPr lang="en-US" altLang="en-US" dirty="0"/>
              <a:t>II) </a:t>
            </a:r>
            <a:r>
              <a:rPr lang="en-US" altLang="en-US" u="sng" dirty="0"/>
              <a:t>Conceptualization Skills</a:t>
            </a:r>
          </a:p>
          <a:p>
            <a:endParaRPr lang="en-US" altLang="en-US" u="sng" dirty="0"/>
          </a:p>
          <a:p>
            <a:r>
              <a:rPr lang="en-US" altLang="en-US" dirty="0"/>
              <a:t>Empathy with client </a:t>
            </a:r>
            <a:r>
              <a:rPr lang="en-US" altLang="en-US" dirty="0" smtClean="0"/>
              <a:t>communication</a:t>
            </a:r>
          </a:p>
          <a:p>
            <a:r>
              <a:rPr lang="en-US" altLang="en-US" dirty="0" smtClean="0"/>
              <a:t>Hearing client concerns</a:t>
            </a:r>
            <a:endParaRPr lang="en-US" altLang="en-US" dirty="0"/>
          </a:p>
          <a:p>
            <a:r>
              <a:rPr lang="en-US" altLang="en-US" dirty="0"/>
              <a:t>Finding client themes</a:t>
            </a:r>
          </a:p>
          <a:p>
            <a:r>
              <a:rPr lang="en-US" altLang="en-US" dirty="0"/>
              <a:t>Goal setting and modification for treatment</a:t>
            </a:r>
          </a:p>
          <a:p>
            <a:r>
              <a:rPr lang="en-US" altLang="en-US" dirty="0"/>
              <a:t>Matching goals with theoretical approaches</a:t>
            </a:r>
          </a:p>
          <a:p>
            <a:r>
              <a:rPr lang="en-US" altLang="en-US" dirty="0"/>
              <a:t>Affirming client improvement and developing ongoing plan for sustaining gains</a:t>
            </a:r>
          </a:p>
          <a:p>
            <a:endParaRPr lang="en-US" dirty="0"/>
          </a:p>
        </p:txBody>
      </p:sp>
    </p:spTree>
    <p:extLst>
      <p:ext uri="{BB962C8B-B14F-4D97-AF65-F5344CB8AC3E}">
        <p14:creationId xmlns:p14="http://schemas.microsoft.com/office/powerpoint/2010/main" val="134149565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u="sng" dirty="0"/>
              <a:t>Bernard’s Discrimination Model</a:t>
            </a:r>
            <a:endParaRPr lang="en-US" dirty="0"/>
          </a:p>
        </p:txBody>
      </p:sp>
      <p:sp>
        <p:nvSpPr>
          <p:cNvPr id="2" name="Content Placeholder 1"/>
          <p:cNvSpPr>
            <a:spLocks noGrp="1"/>
          </p:cNvSpPr>
          <p:nvPr>
            <p:ph idx="1"/>
          </p:nvPr>
        </p:nvSpPr>
        <p:spPr/>
        <p:txBody>
          <a:bodyPr>
            <a:normAutofit/>
          </a:bodyPr>
          <a:lstStyle/>
          <a:p>
            <a:pPr>
              <a:lnSpc>
                <a:spcPct val="90000"/>
              </a:lnSpc>
              <a:buNone/>
              <a:defRPr/>
            </a:pPr>
            <a:r>
              <a:rPr lang="en-US" dirty="0"/>
              <a:t>III) </a:t>
            </a:r>
            <a:r>
              <a:rPr lang="en-US" u="sng" dirty="0"/>
              <a:t>Personalization Skills</a:t>
            </a:r>
          </a:p>
          <a:p>
            <a:pPr>
              <a:lnSpc>
                <a:spcPct val="90000"/>
              </a:lnSpc>
              <a:defRPr/>
            </a:pPr>
            <a:endParaRPr lang="en-US" dirty="0"/>
          </a:p>
          <a:p>
            <a:pPr>
              <a:lnSpc>
                <a:spcPct val="90000"/>
              </a:lnSpc>
              <a:defRPr/>
            </a:pPr>
            <a:r>
              <a:rPr lang="en-US" dirty="0"/>
              <a:t>Taking responsibility and direction for session outcomes</a:t>
            </a:r>
          </a:p>
          <a:p>
            <a:pPr>
              <a:lnSpc>
                <a:spcPct val="90000"/>
              </a:lnSpc>
              <a:defRPr/>
            </a:pPr>
            <a:r>
              <a:rPr lang="en-US" dirty="0"/>
              <a:t>Hearing feedback </a:t>
            </a:r>
            <a:r>
              <a:rPr lang="en-US" dirty="0" err="1" smtClean="0"/>
              <a:t>nondefensively</a:t>
            </a:r>
            <a:r>
              <a:rPr lang="en-US" dirty="0" smtClean="0"/>
              <a:t>- clients or supervisor</a:t>
            </a:r>
            <a:endParaRPr lang="en-US" dirty="0"/>
          </a:p>
          <a:p>
            <a:pPr>
              <a:lnSpc>
                <a:spcPct val="90000"/>
              </a:lnSpc>
              <a:defRPr/>
            </a:pPr>
            <a:r>
              <a:rPr lang="en-US" dirty="0"/>
              <a:t>Self analysis and monitoring</a:t>
            </a:r>
          </a:p>
          <a:p>
            <a:pPr>
              <a:lnSpc>
                <a:spcPct val="90000"/>
              </a:lnSpc>
              <a:defRPr/>
            </a:pPr>
            <a:r>
              <a:rPr lang="en-US" dirty="0"/>
              <a:t>Effectively combining personal style with client goals and </a:t>
            </a:r>
            <a:r>
              <a:rPr lang="en-US" dirty="0" smtClean="0"/>
              <a:t>treatment</a:t>
            </a:r>
          </a:p>
          <a:p>
            <a:pPr>
              <a:lnSpc>
                <a:spcPct val="90000"/>
              </a:lnSpc>
              <a:defRPr/>
            </a:pPr>
            <a:r>
              <a:rPr lang="en-US" dirty="0" smtClean="0"/>
              <a:t>Developing an identity as a professional counselor</a:t>
            </a:r>
            <a:endParaRPr lang="en-US" dirty="0"/>
          </a:p>
          <a:p>
            <a:endParaRPr lang="en-US" dirty="0"/>
          </a:p>
        </p:txBody>
      </p:sp>
    </p:spTree>
    <p:extLst>
      <p:ext uri="{BB962C8B-B14F-4D97-AF65-F5344CB8AC3E}">
        <p14:creationId xmlns:p14="http://schemas.microsoft.com/office/powerpoint/2010/main" val="8142643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altLang="en-US" u="sng" dirty="0"/>
              <a:t>Integrated Approach to Supervision</a:t>
            </a:r>
            <a:br>
              <a:rPr lang="en-US" altLang="en-US" u="sng" dirty="0"/>
            </a:br>
            <a:r>
              <a:rPr lang="en-US" altLang="en-US" u="sng" dirty="0"/>
              <a:t>Nelson, Johnson &amp; </a:t>
            </a:r>
            <a:r>
              <a:rPr lang="en-US" altLang="en-US" u="sng" dirty="0" err="1"/>
              <a:t>Thorngren</a:t>
            </a:r>
            <a:endParaRPr lang="en-US" dirty="0"/>
          </a:p>
        </p:txBody>
      </p:sp>
      <p:sp>
        <p:nvSpPr>
          <p:cNvPr id="2" name="Content Placeholder 1"/>
          <p:cNvSpPr>
            <a:spLocks noGrp="1"/>
          </p:cNvSpPr>
          <p:nvPr>
            <p:ph idx="1"/>
          </p:nvPr>
        </p:nvSpPr>
        <p:spPr/>
        <p:txBody>
          <a:bodyPr/>
          <a:lstStyle/>
          <a:p>
            <a:pPr>
              <a:lnSpc>
                <a:spcPct val="80000"/>
              </a:lnSpc>
              <a:defRPr/>
            </a:pPr>
            <a:r>
              <a:rPr lang="en-US" dirty="0"/>
              <a:t>Four Stages</a:t>
            </a:r>
          </a:p>
          <a:p>
            <a:pPr>
              <a:lnSpc>
                <a:spcPct val="80000"/>
              </a:lnSpc>
              <a:defRPr/>
            </a:pPr>
            <a:endParaRPr lang="en-US" sz="800" dirty="0"/>
          </a:p>
          <a:p>
            <a:pPr>
              <a:lnSpc>
                <a:spcPct val="80000"/>
              </a:lnSpc>
              <a:defRPr/>
            </a:pPr>
            <a:r>
              <a:rPr lang="en-US" dirty="0" err="1"/>
              <a:t>Nonsequential</a:t>
            </a:r>
            <a:endParaRPr lang="en-US" dirty="0"/>
          </a:p>
          <a:p>
            <a:pPr>
              <a:lnSpc>
                <a:spcPct val="80000"/>
              </a:lnSpc>
              <a:defRPr/>
            </a:pPr>
            <a:endParaRPr lang="en-US" sz="800" dirty="0"/>
          </a:p>
          <a:p>
            <a:pPr>
              <a:lnSpc>
                <a:spcPct val="80000"/>
              </a:lnSpc>
              <a:defRPr/>
            </a:pPr>
            <a:r>
              <a:rPr lang="en-US" dirty="0"/>
              <a:t>Ongoing</a:t>
            </a:r>
          </a:p>
          <a:p>
            <a:pPr>
              <a:lnSpc>
                <a:spcPct val="80000"/>
              </a:lnSpc>
              <a:defRPr/>
            </a:pPr>
            <a:endParaRPr lang="en-US" sz="800" dirty="0"/>
          </a:p>
          <a:p>
            <a:pPr>
              <a:lnSpc>
                <a:spcPct val="80000"/>
              </a:lnSpc>
              <a:buNone/>
              <a:defRPr/>
            </a:pPr>
            <a:r>
              <a:rPr lang="en-US" dirty="0"/>
              <a:t>I) </a:t>
            </a:r>
            <a:r>
              <a:rPr lang="en-US" u="sng" dirty="0"/>
              <a:t>Orientation</a:t>
            </a:r>
          </a:p>
          <a:p>
            <a:pPr>
              <a:lnSpc>
                <a:spcPct val="80000"/>
              </a:lnSpc>
              <a:defRPr/>
            </a:pPr>
            <a:endParaRPr lang="en-US" sz="800" dirty="0"/>
          </a:p>
          <a:p>
            <a:pPr>
              <a:lnSpc>
                <a:spcPct val="80000"/>
              </a:lnSpc>
              <a:defRPr/>
            </a:pPr>
            <a:r>
              <a:rPr lang="en-US" dirty="0"/>
              <a:t>Setting supervision responsibilities and goals</a:t>
            </a:r>
          </a:p>
          <a:p>
            <a:pPr>
              <a:lnSpc>
                <a:spcPct val="80000"/>
              </a:lnSpc>
              <a:defRPr/>
            </a:pPr>
            <a:r>
              <a:rPr lang="en-US" dirty="0"/>
              <a:t>Supervisors are counselors and teachers</a:t>
            </a:r>
            <a:r>
              <a:rPr lang="en-US" sz="2000" dirty="0"/>
              <a:t> </a:t>
            </a:r>
          </a:p>
          <a:p>
            <a:endParaRPr lang="en-US" dirty="0"/>
          </a:p>
        </p:txBody>
      </p:sp>
    </p:spTree>
    <p:extLst>
      <p:ext uri="{BB962C8B-B14F-4D97-AF65-F5344CB8AC3E}">
        <p14:creationId xmlns:p14="http://schemas.microsoft.com/office/powerpoint/2010/main" val="3482075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Clinical Supervisors Do</a:t>
            </a:r>
          </a:p>
        </p:txBody>
      </p:sp>
      <p:sp>
        <p:nvSpPr>
          <p:cNvPr id="3" name="Content Placeholder 2"/>
          <p:cNvSpPr>
            <a:spLocks noGrp="1"/>
          </p:cNvSpPr>
          <p:nvPr>
            <p:ph idx="1"/>
          </p:nvPr>
        </p:nvSpPr>
        <p:spPr/>
        <p:txBody>
          <a:bodyPr>
            <a:normAutofit fontScale="92500" lnSpcReduction="10000"/>
          </a:bodyPr>
          <a:lstStyle/>
          <a:p>
            <a:pPr marL="0" indent="0">
              <a:buNone/>
            </a:pPr>
            <a:r>
              <a:rPr lang="en-US" b="1" u="sng" dirty="0" smtClean="0"/>
              <a:t>Clinical and Professional Skills</a:t>
            </a:r>
          </a:p>
          <a:p>
            <a:r>
              <a:rPr lang="en-US" dirty="0" smtClean="0"/>
              <a:t>The work of therapy and associated tasks</a:t>
            </a:r>
          </a:p>
          <a:p>
            <a:r>
              <a:rPr lang="en-US" altLang="en-US" dirty="0"/>
              <a:t>Deals with </a:t>
            </a:r>
            <a:r>
              <a:rPr lang="en-US" altLang="en-US" dirty="0" err="1"/>
              <a:t>Dx</a:t>
            </a:r>
            <a:r>
              <a:rPr lang="en-US" altLang="en-US" dirty="0"/>
              <a:t>/</a:t>
            </a:r>
            <a:r>
              <a:rPr lang="en-US" altLang="en-US" dirty="0" err="1"/>
              <a:t>Tx</a:t>
            </a:r>
            <a:r>
              <a:rPr lang="en-US" altLang="en-US" dirty="0"/>
              <a:t> of DSM </a:t>
            </a:r>
            <a:r>
              <a:rPr lang="en-US" altLang="en-US" dirty="0" smtClean="0"/>
              <a:t>disorders</a:t>
            </a:r>
          </a:p>
          <a:p>
            <a:r>
              <a:rPr lang="en-US" altLang="en-US" dirty="0" smtClean="0"/>
              <a:t>Thorough psychosocial assessment</a:t>
            </a:r>
          </a:p>
          <a:p>
            <a:r>
              <a:rPr lang="en-US" altLang="en-US" dirty="0" smtClean="0"/>
              <a:t>Ongoing goal and treatment planning</a:t>
            </a:r>
          </a:p>
          <a:p>
            <a:r>
              <a:rPr lang="en-US" altLang="en-US" dirty="0" smtClean="0"/>
              <a:t>Evidence based practice</a:t>
            </a:r>
          </a:p>
          <a:p>
            <a:r>
              <a:rPr lang="en-US" altLang="en-US" dirty="0" smtClean="0"/>
              <a:t>Requires </a:t>
            </a:r>
            <a:r>
              <a:rPr lang="en-US" altLang="en-US" dirty="0"/>
              <a:t>informed consent</a:t>
            </a:r>
          </a:p>
          <a:p>
            <a:pPr marL="0" indent="0">
              <a:buNone/>
            </a:pPr>
            <a:endParaRPr lang="en-US" dirty="0"/>
          </a:p>
        </p:txBody>
      </p:sp>
    </p:spTree>
    <p:extLst>
      <p:ext uri="{BB962C8B-B14F-4D97-AF65-F5344CB8AC3E}">
        <p14:creationId xmlns:p14="http://schemas.microsoft.com/office/powerpoint/2010/main" val="89226098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altLang="en-US" u="sng" dirty="0"/>
              <a:t>Integrated Approach to Supervision</a:t>
            </a:r>
            <a:br>
              <a:rPr lang="en-US" altLang="en-US" u="sng" dirty="0"/>
            </a:br>
            <a:r>
              <a:rPr lang="en-US" altLang="en-US" u="sng" dirty="0"/>
              <a:t>Nelson, Johnson &amp; </a:t>
            </a:r>
            <a:r>
              <a:rPr lang="en-US" altLang="en-US" u="sng" dirty="0" err="1"/>
              <a:t>Thorngren</a:t>
            </a:r>
            <a:endParaRPr lang="en-US" dirty="0"/>
          </a:p>
        </p:txBody>
      </p:sp>
      <p:sp>
        <p:nvSpPr>
          <p:cNvPr id="2" name="Content Placeholder 1"/>
          <p:cNvSpPr>
            <a:spLocks noGrp="1"/>
          </p:cNvSpPr>
          <p:nvPr>
            <p:ph idx="1"/>
          </p:nvPr>
        </p:nvSpPr>
        <p:spPr/>
        <p:txBody>
          <a:bodyPr>
            <a:normAutofit fontScale="92500" lnSpcReduction="20000"/>
          </a:bodyPr>
          <a:lstStyle/>
          <a:p>
            <a:pPr>
              <a:buNone/>
              <a:defRPr/>
            </a:pPr>
            <a:r>
              <a:rPr lang="en-US" dirty="0"/>
              <a:t>II) </a:t>
            </a:r>
            <a:r>
              <a:rPr lang="en-US" u="sng" dirty="0"/>
              <a:t>Working</a:t>
            </a:r>
            <a:endParaRPr lang="en-US" dirty="0"/>
          </a:p>
          <a:p>
            <a:pPr>
              <a:defRPr/>
            </a:pPr>
            <a:endParaRPr lang="en-US" dirty="0"/>
          </a:p>
          <a:p>
            <a:pPr>
              <a:defRPr/>
            </a:pPr>
            <a:r>
              <a:rPr lang="en-US" dirty="0"/>
              <a:t>How to do the work of counseling- diagnostic interviews, noting client behaviors and </a:t>
            </a:r>
            <a:r>
              <a:rPr lang="en-US" dirty="0" err="1"/>
              <a:t>nonverbals</a:t>
            </a:r>
            <a:r>
              <a:rPr lang="en-US" dirty="0"/>
              <a:t>, diagnosis and treatment planning</a:t>
            </a:r>
          </a:p>
          <a:p>
            <a:pPr>
              <a:defRPr/>
            </a:pPr>
            <a:endParaRPr lang="en-US" sz="800" dirty="0"/>
          </a:p>
          <a:p>
            <a:pPr>
              <a:defRPr/>
            </a:pPr>
            <a:r>
              <a:rPr lang="en-US" dirty="0"/>
              <a:t>Skill development: strengths and weaknesses</a:t>
            </a:r>
          </a:p>
          <a:p>
            <a:pPr>
              <a:defRPr/>
            </a:pPr>
            <a:endParaRPr lang="en-US" sz="800" dirty="0"/>
          </a:p>
          <a:p>
            <a:pPr>
              <a:defRPr/>
            </a:pPr>
            <a:r>
              <a:rPr lang="en-US" dirty="0"/>
              <a:t>Combines all three foci areas of Bernard’s model</a:t>
            </a:r>
          </a:p>
          <a:p>
            <a:endParaRPr lang="en-US" dirty="0"/>
          </a:p>
        </p:txBody>
      </p:sp>
    </p:spTree>
    <p:extLst>
      <p:ext uri="{BB962C8B-B14F-4D97-AF65-F5344CB8AC3E}">
        <p14:creationId xmlns:p14="http://schemas.microsoft.com/office/powerpoint/2010/main" val="148100617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altLang="en-US" u="sng" dirty="0"/>
              <a:t>Integrated Approach to Supervision</a:t>
            </a:r>
            <a:br>
              <a:rPr lang="en-US" altLang="en-US" u="sng" dirty="0"/>
            </a:br>
            <a:r>
              <a:rPr lang="en-US" altLang="en-US" u="sng" dirty="0"/>
              <a:t>Nelson, Johnson &amp; </a:t>
            </a:r>
            <a:r>
              <a:rPr lang="en-US" altLang="en-US" u="sng" dirty="0" err="1"/>
              <a:t>Thorngren</a:t>
            </a:r>
            <a:endParaRPr lang="en-US" dirty="0"/>
          </a:p>
        </p:txBody>
      </p:sp>
      <p:sp>
        <p:nvSpPr>
          <p:cNvPr id="2" name="Content Placeholder 1"/>
          <p:cNvSpPr>
            <a:spLocks noGrp="1"/>
          </p:cNvSpPr>
          <p:nvPr>
            <p:ph idx="1"/>
          </p:nvPr>
        </p:nvSpPr>
        <p:spPr/>
        <p:txBody>
          <a:bodyPr>
            <a:normAutofit/>
          </a:bodyPr>
          <a:lstStyle/>
          <a:p>
            <a:pPr>
              <a:buNone/>
              <a:defRPr/>
            </a:pPr>
            <a:r>
              <a:rPr lang="en-US" dirty="0"/>
              <a:t>III) </a:t>
            </a:r>
            <a:r>
              <a:rPr lang="en-US" u="sng" dirty="0"/>
              <a:t>Transition</a:t>
            </a:r>
          </a:p>
          <a:p>
            <a:pPr>
              <a:defRPr/>
            </a:pPr>
            <a:endParaRPr lang="en-US" dirty="0"/>
          </a:p>
          <a:p>
            <a:pPr>
              <a:defRPr/>
            </a:pPr>
            <a:r>
              <a:rPr lang="en-US" dirty="0"/>
              <a:t>Development trainings</a:t>
            </a:r>
          </a:p>
          <a:p>
            <a:pPr>
              <a:defRPr/>
            </a:pPr>
            <a:r>
              <a:rPr lang="en-US" dirty="0"/>
              <a:t>More independent thinking on the part of supervisees</a:t>
            </a:r>
          </a:p>
          <a:p>
            <a:pPr>
              <a:defRPr/>
            </a:pPr>
            <a:r>
              <a:rPr lang="en-US" dirty="0"/>
              <a:t>Cooperation and collaboration</a:t>
            </a:r>
          </a:p>
          <a:p>
            <a:pPr>
              <a:defRPr/>
            </a:pPr>
            <a:r>
              <a:rPr lang="en-US" dirty="0"/>
              <a:t>Less about teaching and specific answers</a:t>
            </a:r>
          </a:p>
          <a:p>
            <a:endParaRPr lang="en-US" dirty="0"/>
          </a:p>
        </p:txBody>
      </p:sp>
    </p:spTree>
    <p:extLst>
      <p:ext uri="{BB962C8B-B14F-4D97-AF65-F5344CB8AC3E}">
        <p14:creationId xmlns:p14="http://schemas.microsoft.com/office/powerpoint/2010/main" val="11174821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altLang="en-US" u="sng" dirty="0"/>
              <a:t>Integrated Approach to Supervision</a:t>
            </a:r>
            <a:br>
              <a:rPr lang="en-US" altLang="en-US" u="sng" dirty="0"/>
            </a:br>
            <a:r>
              <a:rPr lang="en-US" altLang="en-US" u="sng" dirty="0"/>
              <a:t>Nelson, Johnson &amp; </a:t>
            </a:r>
            <a:r>
              <a:rPr lang="en-US" altLang="en-US" u="sng" dirty="0" err="1"/>
              <a:t>Thorngren</a:t>
            </a:r>
            <a:endParaRPr lang="en-US" dirty="0"/>
          </a:p>
        </p:txBody>
      </p:sp>
      <p:sp>
        <p:nvSpPr>
          <p:cNvPr id="2" name="Content Placeholder 1"/>
          <p:cNvSpPr>
            <a:spLocks noGrp="1"/>
          </p:cNvSpPr>
          <p:nvPr>
            <p:ph idx="1"/>
          </p:nvPr>
        </p:nvSpPr>
        <p:spPr/>
        <p:txBody>
          <a:bodyPr/>
          <a:lstStyle/>
          <a:p>
            <a:pPr>
              <a:buNone/>
              <a:defRPr/>
            </a:pPr>
            <a:r>
              <a:rPr lang="en-US" dirty="0"/>
              <a:t>IV) </a:t>
            </a:r>
            <a:r>
              <a:rPr lang="en-US" u="sng" dirty="0"/>
              <a:t>Integration</a:t>
            </a:r>
          </a:p>
          <a:p>
            <a:pPr>
              <a:defRPr/>
            </a:pPr>
            <a:endParaRPr lang="en-US" dirty="0"/>
          </a:p>
          <a:p>
            <a:pPr>
              <a:defRPr/>
            </a:pPr>
            <a:r>
              <a:rPr lang="en-US" dirty="0"/>
              <a:t>Plan for ongoing program development and evaluation</a:t>
            </a:r>
          </a:p>
          <a:p>
            <a:pPr>
              <a:defRPr/>
            </a:pPr>
            <a:r>
              <a:rPr lang="en-US" dirty="0"/>
              <a:t>Self supervision- observing and adjusting as needed</a:t>
            </a:r>
          </a:p>
          <a:p>
            <a:endParaRPr lang="en-US" dirty="0"/>
          </a:p>
        </p:txBody>
      </p:sp>
    </p:spTree>
    <p:extLst>
      <p:ext uri="{BB962C8B-B14F-4D97-AF65-F5344CB8AC3E}">
        <p14:creationId xmlns:p14="http://schemas.microsoft.com/office/powerpoint/2010/main" val="385839006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56059" y="381000"/>
            <a:ext cx="7429499" cy="1478570"/>
          </a:xfrm>
        </p:spPr>
        <p:txBody>
          <a:bodyPr>
            <a:normAutofit/>
          </a:bodyPr>
          <a:lstStyle/>
          <a:p>
            <a:r>
              <a:rPr lang="en-US" dirty="0" smtClean="0"/>
              <a:t>Erikson’s Stages of Supervision</a:t>
            </a:r>
            <a:br>
              <a:rPr lang="en-US" dirty="0" smtClean="0"/>
            </a:br>
            <a:r>
              <a:rPr lang="en-US" dirty="0" err="1" smtClean="0"/>
              <a:t>Studer</a:t>
            </a:r>
            <a:r>
              <a:rPr lang="en-US" dirty="0" smtClean="0"/>
              <a:t>, J.R., 2006</a:t>
            </a:r>
            <a:endParaRPr lang="en-US" dirty="0"/>
          </a:p>
        </p:txBody>
      </p:sp>
      <p:sp>
        <p:nvSpPr>
          <p:cNvPr id="2" name="Content Placeholder 1"/>
          <p:cNvSpPr>
            <a:spLocks noGrp="1"/>
          </p:cNvSpPr>
          <p:nvPr>
            <p:ph idx="1"/>
          </p:nvPr>
        </p:nvSpPr>
        <p:spPr>
          <a:xfrm>
            <a:off x="856058" y="1887112"/>
            <a:ext cx="7429499" cy="4608513"/>
          </a:xfrm>
        </p:spPr>
        <p:txBody>
          <a:bodyPr>
            <a:normAutofit fontScale="92500" lnSpcReduction="20000"/>
          </a:bodyPr>
          <a:lstStyle/>
          <a:p>
            <a:pPr marL="0" indent="0">
              <a:buNone/>
            </a:pPr>
            <a:r>
              <a:rPr lang="en-US" b="1" dirty="0" smtClean="0"/>
              <a:t>Trust Versus Mistrust</a:t>
            </a:r>
          </a:p>
          <a:p>
            <a:r>
              <a:rPr lang="en-US" dirty="0" smtClean="0"/>
              <a:t>Reducing level of supervisee anxiety</a:t>
            </a:r>
          </a:p>
          <a:p>
            <a:pPr marL="0" indent="0">
              <a:buNone/>
            </a:pPr>
            <a:r>
              <a:rPr lang="en-US" b="1" dirty="0" smtClean="0"/>
              <a:t>Autonomy Versus Shame and Doubt</a:t>
            </a:r>
          </a:p>
          <a:p>
            <a:r>
              <a:rPr lang="en-US" dirty="0" smtClean="0"/>
              <a:t>Help supervisees pursue new tasks without criticism or too much harshness</a:t>
            </a:r>
          </a:p>
          <a:p>
            <a:r>
              <a:rPr lang="en-US" dirty="0" smtClean="0"/>
              <a:t>Allow for some independent decision making</a:t>
            </a:r>
          </a:p>
          <a:p>
            <a:pPr marL="0" indent="0">
              <a:buNone/>
            </a:pPr>
            <a:r>
              <a:rPr lang="en-US" b="1" dirty="0" smtClean="0"/>
              <a:t>Initiative Versus Guilt</a:t>
            </a:r>
          </a:p>
          <a:p>
            <a:r>
              <a:rPr lang="en-US" dirty="0" smtClean="0"/>
              <a:t>Create new learning opportunities</a:t>
            </a:r>
          </a:p>
          <a:p>
            <a:pPr marL="0" indent="0">
              <a:buNone/>
            </a:pPr>
            <a:r>
              <a:rPr lang="en-US" b="1" dirty="0" smtClean="0"/>
              <a:t>Industry Versus Inferiority</a:t>
            </a:r>
          </a:p>
          <a:p>
            <a:r>
              <a:rPr lang="en-US" dirty="0" smtClean="0"/>
              <a:t>Personal and professional growth and self awareness</a:t>
            </a:r>
            <a:endParaRPr lang="en-US" dirty="0"/>
          </a:p>
        </p:txBody>
      </p:sp>
    </p:spTree>
    <p:extLst>
      <p:ext uri="{BB962C8B-B14F-4D97-AF65-F5344CB8AC3E}">
        <p14:creationId xmlns:p14="http://schemas.microsoft.com/office/powerpoint/2010/main" val="428930179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Erikson’s Stages of Supervision</a:t>
            </a:r>
            <a:br>
              <a:rPr lang="en-US" dirty="0"/>
            </a:br>
            <a:r>
              <a:rPr lang="en-US" dirty="0" err="1"/>
              <a:t>Studer</a:t>
            </a:r>
            <a:r>
              <a:rPr lang="en-US" dirty="0"/>
              <a:t>, J.R., 2006</a:t>
            </a:r>
            <a:r>
              <a:rPr lang="en-US" dirty="0" smtClean="0"/>
              <a:t> </a:t>
            </a:r>
            <a:endParaRPr lang="en-US" dirty="0"/>
          </a:p>
        </p:txBody>
      </p:sp>
      <p:sp>
        <p:nvSpPr>
          <p:cNvPr id="2" name="Content Placeholder 1"/>
          <p:cNvSpPr>
            <a:spLocks noGrp="1"/>
          </p:cNvSpPr>
          <p:nvPr>
            <p:ph idx="1"/>
          </p:nvPr>
        </p:nvSpPr>
        <p:spPr>
          <a:xfrm>
            <a:off x="856060" y="2209800"/>
            <a:ext cx="7408333" cy="3733800"/>
          </a:xfrm>
        </p:spPr>
        <p:txBody>
          <a:bodyPr>
            <a:normAutofit fontScale="92500" lnSpcReduction="20000"/>
          </a:bodyPr>
          <a:lstStyle/>
          <a:p>
            <a:pPr marL="0" indent="0">
              <a:buNone/>
            </a:pPr>
            <a:r>
              <a:rPr lang="en-US" b="1" dirty="0" smtClean="0"/>
              <a:t>Identity Versus Role Confusion</a:t>
            </a:r>
          </a:p>
          <a:p>
            <a:r>
              <a:rPr lang="en-US" dirty="0" smtClean="0"/>
              <a:t>Once the professional has been in the field several years</a:t>
            </a:r>
          </a:p>
          <a:p>
            <a:r>
              <a:rPr lang="en-US" dirty="0" smtClean="0"/>
              <a:t>Experienced counselor</a:t>
            </a:r>
          </a:p>
          <a:p>
            <a:pPr marL="0" indent="0">
              <a:buNone/>
            </a:pPr>
            <a:r>
              <a:rPr lang="en-US" b="1" dirty="0" smtClean="0"/>
              <a:t>Intimacy Versus Isolation</a:t>
            </a:r>
          </a:p>
          <a:p>
            <a:r>
              <a:rPr lang="en-US" dirty="0" smtClean="0"/>
              <a:t>Ongoing commitment to the professional or competitiveness and combative character</a:t>
            </a:r>
          </a:p>
          <a:p>
            <a:pPr marL="0" indent="0">
              <a:buNone/>
            </a:pPr>
            <a:r>
              <a:rPr lang="en-US" b="1" dirty="0" err="1" smtClean="0"/>
              <a:t>Generativity</a:t>
            </a:r>
            <a:r>
              <a:rPr lang="en-US" b="1" dirty="0" smtClean="0"/>
              <a:t> Versus Stagnation</a:t>
            </a:r>
          </a:p>
          <a:p>
            <a:r>
              <a:rPr lang="en-US" dirty="0" smtClean="0"/>
              <a:t>Care for the next generation of counselors</a:t>
            </a:r>
          </a:p>
        </p:txBody>
      </p:sp>
    </p:spTree>
    <p:extLst>
      <p:ext uri="{BB962C8B-B14F-4D97-AF65-F5344CB8AC3E}">
        <p14:creationId xmlns:p14="http://schemas.microsoft.com/office/powerpoint/2010/main" val="356368110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72067" y="381000"/>
            <a:ext cx="7429499" cy="1478570"/>
          </a:xfrm>
        </p:spPr>
        <p:txBody>
          <a:bodyPr>
            <a:normAutofit/>
          </a:bodyPr>
          <a:lstStyle/>
          <a:p>
            <a:r>
              <a:rPr lang="en-US" altLang="en-US" u="sng" dirty="0"/>
              <a:t>The Adlerian Model of Supervision</a:t>
            </a:r>
            <a:endParaRPr lang="en-US" dirty="0"/>
          </a:p>
        </p:txBody>
      </p:sp>
      <p:sp>
        <p:nvSpPr>
          <p:cNvPr id="2" name="Content Placeholder 1"/>
          <p:cNvSpPr>
            <a:spLocks noGrp="1"/>
          </p:cNvSpPr>
          <p:nvPr>
            <p:ph idx="1"/>
          </p:nvPr>
        </p:nvSpPr>
        <p:spPr>
          <a:xfrm>
            <a:off x="893233" y="1865997"/>
            <a:ext cx="7408333" cy="4419600"/>
          </a:xfrm>
        </p:spPr>
        <p:txBody>
          <a:bodyPr>
            <a:normAutofit fontScale="92500" lnSpcReduction="10000"/>
          </a:bodyPr>
          <a:lstStyle/>
          <a:p>
            <a:pPr>
              <a:lnSpc>
                <a:spcPct val="90000"/>
              </a:lnSpc>
            </a:pPr>
            <a:r>
              <a:rPr lang="en-US" altLang="en-US" dirty="0"/>
              <a:t>Not necessarily sequential</a:t>
            </a:r>
          </a:p>
          <a:p>
            <a:pPr>
              <a:lnSpc>
                <a:spcPct val="90000"/>
              </a:lnSpc>
            </a:pPr>
            <a:endParaRPr lang="en-US" altLang="en-US" sz="1000" dirty="0"/>
          </a:p>
          <a:p>
            <a:pPr>
              <a:lnSpc>
                <a:spcPct val="90000"/>
              </a:lnSpc>
            </a:pPr>
            <a:r>
              <a:rPr lang="en-US" altLang="en-US" dirty="0"/>
              <a:t>Process Oriented, Fluid</a:t>
            </a:r>
          </a:p>
          <a:p>
            <a:pPr>
              <a:lnSpc>
                <a:spcPct val="90000"/>
              </a:lnSpc>
            </a:pPr>
            <a:endParaRPr lang="en-US" altLang="en-US" sz="1000" dirty="0"/>
          </a:p>
          <a:p>
            <a:pPr>
              <a:lnSpc>
                <a:spcPct val="90000"/>
              </a:lnSpc>
            </a:pPr>
            <a:r>
              <a:rPr lang="en-US" altLang="en-US" dirty="0"/>
              <a:t>Evaluation focused</a:t>
            </a:r>
          </a:p>
          <a:p>
            <a:pPr>
              <a:lnSpc>
                <a:spcPct val="90000"/>
              </a:lnSpc>
            </a:pPr>
            <a:endParaRPr lang="en-US" altLang="en-US" sz="1000" dirty="0"/>
          </a:p>
          <a:p>
            <a:r>
              <a:rPr lang="en-US" dirty="0" smtClean="0"/>
              <a:t>Experiential learning</a:t>
            </a:r>
            <a:endParaRPr lang="en-US" dirty="0"/>
          </a:p>
          <a:p>
            <a:r>
              <a:rPr lang="en-US" dirty="0" smtClean="0"/>
              <a:t>Freedom to have  a voice, imperfection, trial and error</a:t>
            </a:r>
          </a:p>
          <a:p>
            <a:r>
              <a:rPr lang="en-US" dirty="0" smtClean="0"/>
              <a:t>Solutions rather than problem focused</a:t>
            </a:r>
          </a:p>
          <a:p>
            <a:r>
              <a:rPr lang="en-US" dirty="0" smtClean="0"/>
              <a:t>Honest feedback with respect</a:t>
            </a:r>
          </a:p>
          <a:p>
            <a:r>
              <a:rPr lang="en-US" dirty="0" smtClean="0"/>
              <a:t>Hypothetical questioning- scenarios</a:t>
            </a:r>
            <a:endParaRPr lang="en-US" dirty="0"/>
          </a:p>
        </p:txBody>
      </p:sp>
    </p:spTree>
    <p:extLst>
      <p:ext uri="{BB962C8B-B14F-4D97-AF65-F5344CB8AC3E}">
        <p14:creationId xmlns:p14="http://schemas.microsoft.com/office/powerpoint/2010/main" val="32705968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u="sng" dirty="0"/>
              <a:t>The Adlerian Model of Supervision</a:t>
            </a:r>
            <a:endParaRPr lang="en-US" dirty="0"/>
          </a:p>
        </p:txBody>
      </p:sp>
      <p:sp>
        <p:nvSpPr>
          <p:cNvPr id="2" name="Content Placeholder 1"/>
          <p:cNvSpPr>
            <a:spLocks noGrp="1"/>
          </p:cNvSpPr>
          <p:nvPr>
            <p:ph idx="1"/>
          </p:nvPr>
        </p:nvSpPr>
        <p:spPr/>
        <p:txBody>
          <a:bodyPr>
            <a:normAutofit lnSpcReduction="10000"/>
          </a:bodyPr>
          <a:lstStyle/>
          <a:p>
            <a:pPr>
              <a:lnSpc>
                <a:spcPct val="90000"/>
              </a:lnSpc>
              <a:buNone/>
            </a:pPr>
            <a:r>
              <a:rPr lang="en-US" altLang="en-US" u="sng" dirty="0"/>
              <a:t>Goal Focused</a:t>
            </a:r>
          </a:p>
          <a:p>
            <a:pPr>
              <a:lnSpc>
                <a:spcPct val="90000"/>
              </a:lnSpc>
              <a:buNone/>
            </a:pPr>
            <a:endParaRPr lang="en-US" altLang="en-US" sz="900" u="sng" dirty="0"/>
          </a:p>
          <a:p>
            <a:pPr>
              <a:lnSpc>
                <a:spcPct val="90000"/>
              </a:lnSpc>
            </a:pPr>
            <a:r>
              <a:rPr lang="en-US" altLang="en-US" dirty="0"/>
              <a:t>Start with goals: supervisee, supervisor, client lifestyle, and expected outcomes</a:t>
            </a:r>
          </a:p>
          <a:p>
            <a:pPr>
              <a:lnSpc>
                <a:spcPct val="90000"/>
              </a:lnSpc>
            </a:pPr>
            <a:endParaRPr lang="en-US" altLang="en-US" sz="900" dirty="0"/>
          </a:p>
          <a:p>
            <a:pPr>
              <a:lnSpc>
                <a:spcPct val="90000"/>
              </a:lnSpc>
            </a:pPr>
            <a:r>
              <a:rPr lang="en-US" altLang="en-US" dirty="0"/>
              <a:t>Address development and modification of goals of these three</a:t>
            </a:r>
          </a:p>
          <a:p>
            <a:pPr>
              <a:lnSpc>
                <a:spcPct val="90000"/>
              </a:lnSpc>
            </a:pPr>
            <a:endParaRPr lang="en-US" altLang="en-US" sz="900" dirty="0"/>
          </a:p>
          <a:p>
            <a:pPr>
              <a:lnSpc>
                <a:spcPct val="90000"/>
              </a:lnSpc>
            </a:pPr>
            <a:r>
              <a:rPr lang="en-US" altLang="en-US" dirty="0"/>
              <a:t>Return to original schemas and goals when needed to see where things were supposed to be headed and/or to re-evaluate</a:t>
            </a:r>
          </a:p>
          <a:p>
            <a:endParaRPr lang="en-US" dirty="0"/>
          </a:p>
        </p:txBody>
      </p:sp>
    </p:spTree>
    <p:extLst>
      <p:ext uri="{BB962C8B-B14F-4D97-AF65-F5344CB8AC3E}">
        <p14:creationId xmlns:p14="http://schemas.microsoft.com/office/powerpoint/2010/main" val="281112339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u="sng" dirty="0"/>
              <a:t>The Adlerian Model of Supervision</a:t>
            </a:r>
            <a:endParaRPr lang="en-US" dirty="0"/>
          </a:p>
        </p:txBody>
      </p:sp>
      <p:sp>
        <p:nvSpPr>
          <p:cNvPr id="2" name="Content Placeholder 1"/>
          <p:cNvSpPr>
            <a:spLocks noGrp="1"/>
          </p:cNvSpPr>
          <p:nvPr>
            <p:ph idx="1"/>
          </p:nvPr>
        </p:nvSpPr>
        <p:spPr>
          <a:xfrm>
            <a:off x="872067" y="2362200"/>
            <a:ext cx="7408333" cy="4267199"/>
          </a:xfrm>
        </p:spPr>
        <p:txBody>
          <a:bodyPr>
            <a:normAutofit/>
          </a:bodyPr>
          <a:lstStyle/>
          <a:p>
            <a:pPr>
              <a:lnSpc>
                <a:spcPct val="90000"/>
              </a:lnSpc>
              <a:buNone/>
              <a:defRPr/>
            </a:pPr>
            <a:r>
              <a:rPr lang="en-US" sz="3200" u="sng" dirty="0"/>
              <a:t>Social Interest</a:t>
            </a:r>
          </a:p>
          <a:p>
            <a:pPr>
              <a:lnSpc>
                <a:spcPct val="90000"/>
              </a:lnSpc>
              <a:defRPr/>
            </a:pPr>
            <a:r>
              <a:rPr lang="en-US" sz="3200" dirty="0"/>
              <a:t>Supervisee and supervisor as team to benefit the client</a:t>
            </a:r>
          </a:p>
          <a:p>
            <a:pPr>
              <a:lnSpc>
                <a:spcPct val="90000"/>
              </a:lnSpc>
              <a:defRPr/>
            </a:pPr>
            <a:r>
              <a:rPr lang="en-US" sz="3200" dirty="0"/>
              <a:t>Evaluating counseling style and goals</a:t>
            </a:r>
          </a:p>
          <a:p>
            <a:pPr>
              <a:lnSpc>
                <a:spcPct val="90000"/>
              </a:lnSpc>
              <a:defRPr/>
            </a:pPr>
            <a:r>
              <a:rPr lang="en-US" sz="3200" dirty="0"/>
              <a:t>Includes evaluation in supervision of supervisee’s lifestyle orientation and personal beliefs, values, and opinions as impacts the clinical relationship</a:t>
            </a:r>
          </a:p>
          <a:p>
            <a:endParaRPr lang="en-US" dirty="0"/>
          </a:p>
        </p:txBody>
      </p:sp>
    </p:spTree>
    <p:extLst>
      <p:ext uri="{BB962C8B-B14F-4D97-AF65-F5344CB8AC3E}">
        <p14:creationId xmlns:p14="http://schemas.microsoft.com/office/powerpoint/2010/main" val="100719789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u="sng" dirty="0"/>
              <a:t>The Adlerian Model of Supervision</a:t>
            </a:r>
            <a:endParaRPr lang="en-US" dirty="0"/>
          </a:p>
        </p:txBody>
      </p:sp>
      <p:sp>
        <p:nvSpPr>
          <p:cNvPr id="2" name="Content Placeholder 1"/>
          <p:cNvSpPr>
            <a:spLocks noGrp="1"/>
          </p:cNvSpPr>
          <p:nvPr>
            <p:ph idx="1"/>
          </p:nvPr>
        </p:nvSpPr>
        <p:spPr/>
        <p:txBody>
          <a:bodyPr>
            <a:normAutofit lnSpcReduction="10000"/>
          </a:bodyPr>
          <a:lstStyle/>
          <a:p>
            <a:pPr>
              <a:buNone/>
              <a:defRPr/>
            </a:pPr>
            <a:r>
              <a:rPr lang="en-US" sz="3200" u="sng" dirty="0"/>
              <a:t>Style of Counseling</a:t>
            </a:r>
          </a:p>
          <a:p>
            <a:pPr>
              <a:defRPr/>
            </a:pPr>
            <a:r>
              <a:rPr lang="en-US" sz="3200" dirty="0"/>
              <a:t>Addresses how cases are conceptualized- whether goals are attainable, appropriateness of assumptions regarding counseling process or treatment, self concept as influencing counseling</a:t>
            </a:r>
          </a:p>
          <a:p>
            <a:endParaRPr lang="en-US" dirty="0"/>
          </a:p>
        </p:txBody>
      </p:sp>
    </p:spTree>
    <p:extLst>
      <p:ext uri="{BB962C8B-B14F-4D97-AF65-F5344CB8AC3E}">
        <p14:creationId xmlns:p14="http://schemas.microsoft.com/office/powerpoint/2010/main" val="72042573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u="sng" dirty="0"/>
              <a:t>The Adlerian Model of Supervision</a:t>
            </a:r>
            <a:endParaRPr lang="en-US" dirty="0"/>
          </a:p>
        </p:txBody>
      </p:sp>
      <p:sp>
        <p:nvSpPr>
          <p:cNvPr id="2" name="Content Placeholder 1"/>
          <p:cNvSpPr>
            <a:spLocks noGrp="1"/>
          </p:cNvSpPr>
          <p:nvPr>
            <p:ph idx="1"/>
          </p:nvPr>
        </p:nvSpPr>
        <p:spPr/>
        <p:txBody>
          <a:bodyPr>
            <a:normAutofit fontScale="92500" lnSpcReduction="10000"/>
          </a:bodyPr>
          <a:lstStyle/>
          <a:p>
            <a:pPr>
              <a:buNone/>
              <a:defRPr/>
            </a:pPr>
            <a:r>
              <a:rPr lang="en-US" sz="3200" u="sng" dirty="0"/>
              <a:t>Style and Goal Reformation</a:t>
            </a:r>
          </a:p>
          <a:p>
            <a:pPr>
              <a:defRPr/>
            </a:pPr>
            <a:r>
              <a:rPr lang="en-US" sz="3200" dirty="0"/>
              <a:t>Helping supervisees to develop new and more productive counseling thoughts and behaviors</a:t>
            </a:r>
          </a:p>
          <a:p>
            <a:pPr>
              <a:defRPr/>
            </a:pPr>
            <a:r>
              <a:rPr lang="en-US" sz="3200" dirty="0"/>
              <a:t>Change ones to those that are more appropriate, empathic, and therapeutic for that specific situation and persons</a:t>
            </a:r>
          </a:p>
          <a:p>
            <a:endParaRPr lang="en-US" dirty="0"/>
          </a:p>
        </p:txBody>
      </p:sp>
    </p:spTree>
    <p:extLst>
      <p:ext uri="{BB962C8B-B14F-4D97-AF65-F5344CB8AC3E}">
        <p14:creationId xmlns:p14="http://schemas.microsoft.com/office/powerpoint/2010/main" val="28565935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7105</TotalTime>
  <Words>9060</Words>
  <Application>Microsoft Office PowerPoint</Application>
  <PresentationFormat>On-screen Show (4:3)</PresentationFormat>
  <Paragraphs>1433</Paragraphs>
  <Slides>188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188</vt:i4>
      </vt:variant>
    </vt:vector>
  </HeadingPairs>
  <TitlesOfParts>
    <vt:vector size="195" baseType="lpstr">
      <vt:lpstr>Arial</vt:lpstr>
      <vt:lpstr>Tahoma</vt:lpstr>
      <vt:lpstr>Times New Roman</vt:lpstr>
      <vt:lpstr>Trebuchet MS</vt:lpstr>
      <vt:lpstr>Tw Cen MT</vt:lpstr>
      <vt:lpstr>Wingdings</vt:lpstr>
      <vt:lpstr>Circuit</vt:lpstr>
      <vt:lpstr>Considerations in Clinical Supervision</vt:lpstr>
      <vt:lpstr>What do you  consider the roles and functions of a supervising mental health professional?</vt:lpstr>
      <vt:lpstr>General Board Rules Regarding Supervisors</vt:lpstr>
      <vt:lpstr>General Board Rules Regarding Supervisors</vt:lpstr>
      <vt:lpstr>General Board Rules Regarding Supervisors</vt:lpstr>
      <vt:lpstr>What Clinical Supervisors Do</vt:lpstr>
      <vt:lpstr>What Clinical Supervisors Do</vt:lpstr>
      <vt:lpstr>What Clinical Supervisors Do</vt:lpstr>
      <vt:lpstr>What Clinical Supervisors Do</vt:lpstr>
      <vt:lpstr>What Clinical Supervisors Do</vt:lpstr>
      <vt:lpstr>What Clinical Supervisors Do</vt:lpstr>
      <vt:lpstr>What Clinical Supervisors Do</vt:lpstr>
      <vt:lpstr>What Clinical Supervisors Do</vt:lpstr>
      <vt:lpstr>Types of Supervision Skills Cabaniss, D., L., Arbuckle, M.R., &amp; Moga, D., G.  (2014). </vt:lpstr>
      <vt:lpstr>Best Practices Borders, D., 2014</vt:lpstr>
      <vt:lpstr>Methods of Evaluation</vt:lpstr>
      <vt:lpstr>Methods of Evaluation</vt:lpstr>
      <vt:lpstr>Methods of Evaluation</vt:lpstr>
      <vt:lpstr>Methods of Evaluation</vt:lpstr>
      <vt:lpstr>Methods of Evaluation</vt:lpstr>
      <vt:lpstr>Methods of Evaluation</vt:lpstr>
      <vt:lpstr>Methods of Evaluation</vt:lpstr>
      <vt:lpstr>Methods of Evaluation</vt:lpstr>
      <vt:lpstr>Supervisee Prep For Supervision</vt:lpstr>
      <vt:lpstr>Supervisee Prep For Supervision</vt:lpstr>
      <vt:lpstr>Documentation and Record Keeping: </vt:lpstr>
      <vt:lpstr>Group Supervision</vt:lpstr>
      <vt:lpstr>Supervisee Perceptions (Lizzio, A., Stokes, L., &amp; Wilson, K., 2005)</vt:lpstr>
      <vt:lpstr>Supervisee Perceptions (Lizzio, A., Stokes, L., &amp; Wilson, K., 2005)</vt:lpstr>
      <vt:lpstr>Supervisee Perceptions (Lizzio, A., Stokes, L., &amp; Wilson, K., 2005)</vt:lpstr>
      <vt:lpstr>Supervisee Perceptions of What A Supervisor Should Be (Pearson, Q. M., 2004)</vt:lpstr>
      <vt:lpstr>Supervisee Perceptions of What A Supervisor Should Be (Pearson, Q.M., 2004)</vt:lpstr>
      <vt:lpstr>Supervisor Perceptions of What a Supervisee Should Be (Pearson, Q. M., 2004)</vt:lpstr>
      <vt:lpstr>Supervisor Perceptions of What a Supervisee Should Be (Pearson, Q.M., 2004)</vt:lpstr>
      <vt:lpstr>Supervisor Perceptions of What a Supervisee Should Be (Pearson, Q. M., 2004)</vt:lpstr>
      <vt:lpstr>Clinical Vs. Administrative Supervision</vt:lpstr>
      <vt:lpstr>Client Rights re. Supervision</vt:lpstr>
      <vt:lpstr>Client Rights re. Supervision</vt:lpstr>
      <vt:lpstr>Preventing Potential Pitfalls and Issues</vt:lpstr>
      <vt:lpstr>Preventing Potential Pitfalls and Issues</vt:lpstr>
      <vt:lpstr>Preventing Potential Pitfalls and Issues</vt:lpstr>
      <vt:lpstr>Preventing Potential Pitfalls and Issues</vt:lpstr>
      <vt:lpstr>Sample Items in a Supervision Agreement</vt:lpstr>
      <vt:lpstr>Sample Items in a Supervision Agreement</vt:lpstr>
      <vt:lpstr>Sample Items in a Supervision Agreement</vt:lpstr>
      <vt:lpstr>Sample Items in a Supervision Agreement</vt:lpstr>
      <vt:lpstr>Sample Items in a Supervision Agreement</vt:lpstr>
      <vt:lpstr>Sample Items in a Supervision Agreement</vt:lpstr>
      <vt:lpstr>Sample Items in a Supervision Agreement</vt:lpstr>
      <vt:lpstr>Sample Items in a Supervision Agreement</vt:lpstr>
      <vt:lpstr>Qualities of Effective Supervisors</vt:lpstr>
      <vt:lpstr>Ten Ingredients of Supervisor Failure  Ladany, N., Walker, J.A., &amp; Melincoff, D.S.  (June 2001): </vt:lpstr>
      <vt:lpstr>Ingredients of Supervisor Failure  Ladany, N., Walker, J.A., &amp; Melincoff, D.S.  (June 2001): </vt:lpstr>
      <vt:lpstr>Ten Ingredients of Supervisor Failure  Ladany, N., Walker, J.A., &amp; Melincoff, D.S.  (June 2001): </vt:lpstr>
      <vt:lpstr>Multicultural Considerations</vt:lpstr>
      <vt:lpstr>Multicultural Considerations</vt:lpstr>
      <vt:lpstr>Who is my family? </vt:lpstr>
      <vt:lpstr>Role Models</vt:lpstr>
      <vt:lpstr>Areas of Multicultural Competencies To Address</vt:lpstr>
      <vt:lpstr>Areas of Multicultural Competencies To Address</vt:lpstr>
      <vt:lpstr>Self Evaluation- Multicultural Competency</vt:lpstr>
      <vt:lpstr>Multicultural Video</vt:lpstr>
      <vt:lpstr>Ingredients of Supervisor Failure  Ladany, N., Walker, J.A., &amp; Melincoff, D.S.  (June 2001): </vt:lpstr>
      <vt:lpstr>Ingredients of Supervisor Failure  Ladany, N., Walker, J.A., &amp; Melincoff, D.S.  (June 2001): </vt:lpstr>
      <vt:lpstr>Ingredients of Supervisor Failure  Ladany, N., Walker, J.A., &amp; Melincoff, D.S.  (June 2001): </vt:lpstr>
      <vt:lpstr>Ingredients of Supervisor Failure  Ladany, N., Walker, J.A., &amp; Melincoff, D.S.  (June 2001): </vt:lpstr>
      <vt:lpstr>Issues to Target in Supervision (Loganbill, Hardy, and Delworth, 1982)</vt:lpstr>
      <vt:lpstr>Issues to Target in Supervision (Loganbill, Hardy, and Delworth, 1982)</vt:lpstr>
      <vt:lpstr>Issues to Target in Supervision (Loganbill, Hardy, and Delworth, 1982)</vt:lpstr>
      <vt:lpstr>Key Ethical Principles To Be Taught and Modeled In Clinical Supervision</vt:lpstr>
      <vt:lpstr>Developmental Stages of Supervisees</vt:lpstr>
      <vt:lpstr>Developmental Stages of Supervisees</vt:lpstr>
      <vt:lpstr>Developmental Stages of Supervisees</vt:lpstr>
      <vt:lpstr>Developmental Stages of Supervisees</vt:lpstr>
      <vt:lpstr>Three Considerations in Assigning Tasks to Supervisees  Dogloff, R. (2005), p.90</vt:lpstr>
      <vt:lpstr>Systematic Training Program (Little, C., Packman, J., Simaby, M.H., &amp; Maddux, C.D., 2005)</vt:lpstr>
      <vt:lpstr>Supervisory Working Alliance Wood, C., 2005</vt:lpstr>
      <vt:lpstr>Interview With A Supervisee: What Do Supervisees Need From Supervision?</vt:lpstr>
      <vt:lpstr>Interview With A Clinical Supervisor: What Is Needed for Effective Supervision</vt:lpstr>
      <vt:lpstr>Theories of Supervision</vt:lpstr>
      <vt:lpstr>Types of Models</vt:lpstr>
      <vt:lpstr>Developmental Considerations</vt:lpstr>
      <vt:lpstr>Littrell, Lee-Borden, &amp; Lorenz Model</vt:lpstr>
      <vt:lpstr>Littrell, Lee-Borden, &amp; Lorenz Model</vt:lpstr>
      <vt:lpstr>Littrell, Lee-Borden, &amp; Lorenz Model</vt:lpstr>
      <vt:lpstr>Bernard’s Discrimination Model</vt:lpstr>
      <vt:lpstr>Bernard’s Discrimination Model</vt:lpstr>
      <vt:lpstr>Bernard’s Discrimination Model</vt:lpstr>
      <vt:lpstr>Integrated Approach to Supervision Nelson, Johnson &amp; Thorngren</vt:lpstr>
      <vt:lpstr>Integrated Approach to Supervision Nelson, Johnson &amp; Thorngren</vt:lpstr>
      <vt:lpstr>Integrated Approach to Supervision Nelson, Johnson &amp; Thorngren</vt:lpstr>
      <vt:lpstr>Integrated Approach to Supervision Nelson, Johnson &amp; Thorngren</vt:lpstr>
      <vt:lpstr>Erikson’s Stages of Supervision Studer, J.R., 2006</vt:lpstr>
      <vt:lpstr>Erikson’s Stages of Supervision Studer, J.R., 2006 </vt:lpstr>
      <vt:lpstr>The Adlerian Model of Supervision</vt:lpstr>
      <vt:lpstr>The Adlerian Model of Supervision</vt:lpstr>
      <vt:lpstr>The Adlerian Model of Supervision</vt:lpstr>
      <vt:lpstr>The Adlerian Model of Supervision</vt:lpstr>
      <vt:lpstr>The Adlerian Model of Supervision</vt:lpstr>
      <vt:lpstr>The Adlerian Model of Supervision</vt:lpstr>
      <vt:lpstr>Synergistic Model of Supervision (Ober, A.M., Granello, D.H., &amp; Henfield, M.B., 2009)</vt:lpstr>
      <vt:lpstr>Synergistic Model of Supervision (Ober, A.M., Granello, D.H., &amp; Henfield, M.B., 2009)</vt:lpstr>
      <vt:lpstr>Synergistic Model of Supervision (Ober, A.M., Granello, D.H., &amp; Henfield, M.B., 2009)</vt:lpstr>
      <vt:lpstr>Synergistic Model of Supervision (Ober, A.M., Granello, D.H., &amp; Henfield, M.B., 2009)</vt:lpstr>
      <vt:lpstr>Synergistic Model of Supervision (Ober, A.M., Granello, D.H., &amp; Henfield, M.B., 2009)</vt:lpstr>
      <vt:lpstr>Synergistic Model of Supervision (Ober, A.M., Granello, D.H., &amp; Henfield, M.B., 2009)</vt:lpstr>
      <vt:lpstr>Competencies: General </vt:lpstr>
      <vt:lpstr>  Specific Supervisory Competencies </vt:lpstr>
      <vt:lpstr>Metacompetencies </vt:lpstr>
      <vt:lpstr>Abilities to Develop </vt:lpstr>
      <vt:lpstr>Experiential Adventure Based Model Gass, M.A., &amp; Gillis, HL., 2010</vt:lpstr>
      <vt:lpstr>Experiential Adventure Based Model Gass, M.A., &amp; Gillis, HL., 2010</vt:lpstr>
      <vt:lpstr>Experiential Adventure Based Model Gass, M.A., &amp; Gillis, HL., 2010</vt:lpstr>
      <vt:lpstr>The Wellness Model of Supervision Lenz, A.S., Sangganjanavanich, V.F., Balkin, R.S., Oliver, M., &amp; Smith, R.L.  (2012).</vt:lpstr>
      <vt:lpstr>The 5 Step Model for Addictions Copello, A., Templeton, L., Orford, J., &amp; Velleman, R., 2010</vt:lpstr>
      <vt:lpstr>The 5 Step Model for Addictions Copello, A., Templeton, L., Orford, J., &amp; Velleman, R., 2010</vt:lpstr>
      <vt:lpstr>The 5 Step Model for Addictions Copello, A., Templeton, L., Orford, J., &amp; Velleman, R., 2010</vt:lpstr>
      <vt:lpstr>Expressive Arts in Group Supervision Newsome, D.W., Henderson, D.A., &amp; Veach, L.J., 2005</vt:lpstr>
      <vt:lpstr>Expressive Arts in Group Supervision Newsome, D.W., Henderson, D.A., &amp; Veach, L.J., 2005</vt:lpstr>
      <vt:lpstr>Gestalt Supervision Groups (Melnick, J., &amp; Fall, M., 2008)</vt:lpstr>
      <vt:lpstr>Gestalt Supervision Groups Melnick, J., &amp; Fall, M., 2008</vt:lpstr>
      <vt:lpstr>Video Journaling Parikh, S.B., Janson, C., &amp; Singleton, T. , 2012</vt:lpstr>
      <vt:lpstr>Computer-Based Supervision (Vaccaro, N., &amp; Lambie, G.W., 2007)</vt:lpstr>
      <vt:lpstr>Computer-Based Supervision (Vaccaro, N., &amp; Lambie, G.W., 2007)</vt:lpstr>
      <vt:lpstr>The Restorative Function of Supervision in a Crisis Dupree, etc, 2014 </vt:lpstr>
      <vt:lpstr>The Restorative Function of Supervision in a Crisis Dupree, etc, 2014 </vt:lpstr>
      <vt:lpstr>Boundaries With Supervisees</vt:lpstr>
      <vt:lpstr>Ethical Considerations in Supervision</vt:lpstr>
      <vt:lpstr>Common Ethical Concerns with Supervisees (Worthington, Tan &amp; Poulin- 2002)</vt:lpstr>
      <vt:lpstr>Common Ethical Concerns with Supervisees (Worthington, Tan &amp; Poulin- 2002)</vt:lpstr>
      <vt:lpstr>Asking The Supervisor For Help</vt:lpstr>
      <vt:lpstr>Asking The Supervisor For Help</vt:lpstr>
      <vt:lpstr>Asking The Supervisor For Help</vt:lpstr>
      <vt:lpstr>SMARTER Dogloff, R. (2005), p.96</vt:lpstr>
      <vt:lpstr>Guidelines For Giving Feedback Dogloff, R. (2005) , p. 96  </vt:lpstr>
      <vt:lpstr>Helping Supervisees Self Evaluate</vt:lpstr>
      <vt:lpstr>Supervisor’s Self Evaluation</vt:lpstr>
      <vt:lpstr>  Key Ethical Issues in Supervision (Barnett, J. E, 2014) </vt:lpstr>
      <vt:lpstr>Danger Signals</vt:lpstr>
      <vt:lpstr>Danger Signals</vt:lpstr>
      <vt:lpstr>Danger Signals</vt:lpstr>
      <vt:lpstr>Sources of Threats For Supervisees</vt:lpstr>
      <vt:lpstr>Reducing Sense of Threat</vt:lpstr>
      <vt:lpstr>Supervisee Resistance</vt:lpstr>
      <vt:lpstr>Supervision Versus Counseling</vt:lpstr>
      <vt:lpstr>Supervision Versus Counseling</vt:lpstr>
      <vt:lpstr>Multicultural Supervision</vt:lpstr>
      <vt:lpstr>Successful Multicultural Supervision (Dressel, J.L, Consoli, A.J., Kim, B.S.K., &amp; Atkinson, D.R., 2007) </vt:lpstr>
      <vt:lpstr>Successful Multicultural Supervision (Dressel, J.L, Consoli, A.J., Kim, B.S.K., &amp; Atkinson, D.R., 2007) </vt:lpstr>
      <vt:lpstr>Successful Multicultural Supervision (Dressel, J.L, Consoli, A.J., Kim, B.S.K., &amp; Atkinson, D.R., 2007) </vt:lpstr>
      <vt:lpstr>Successful Multicultural Supervision (Dressel, J.L, Consoli, A.J., Kim, B.S.K., &amp; Atkinson, D.R., 2007) </vt:lpstr>
      <vt:lpstr>FLAVORS Milliren, A., Clemmor, F., &amp; Wingett, W.  (2006).</vt:lpstr>
      <vt:lpstr>Triangulation</vt:lpstr>
      <vt:lpstr>Supervisory Self Care</vt:lpstr>
      <vt:lpstr>Supervisory Self Care</vt:lpstr>
      <vt:lpstr>Supervisory Self Care</vt:lpstr>
      <vt:lpstr>Recommendations for Clinical Counseling Students</vt:lpstr>
      <vt:lpstr>Recommendations for Clinical Counseling Students</vt:lpstr>
      <vt:lpstr>The Three Styles of Supervision:</vt:lpstr>
      <vt:lpstr>Case Scenarios</vt:lpstr>
      <vt:lpstr>Scenarios: Supervision</vt:lpstr>
      <vt:lpstr>Scenarios: Supervision</vt:lpstr>
      <vt:lpstr>Scenarios: Supervision</vt:lpstr>
      <vt:lpstr>Scenarios: Supervision</vt:lpstr>
      <vt:lpstr>Scenarios: Supervision</vt:lpstr>
      <vt:lpstr>Scenarios: Supervision</vt:lpstr>
      <vt:lpstr>Scenarios: Supervision</vt:lpstr>
      <vt:lpstr>Scenarios: Supervision</vt:lpstr>
      <vt:lpstr>Scenarios: Supervision</vt:lpstr>
      <vt:lpstr>Scenarios: Supervision</vt:lpstr>
      <vt:lpstr>Scenarios: Supervision</vt:lpstr>
      <vt:lpstr>Scenarios: Supervision</vt:lpstr>
      <vt:lpstr>Scenarios: Supervision</vt:lpstr>
      <vt:lpstr>Bibliography</vt:lpstr>
      <vt:lpstr>Bibliography</vt:lpstr>
      <vt:lpstr>Bibliography</vt:lpstr>
      <vt:lpstr>Bibliography</vt:lpstr>
      <vt:lpstr>Bibliography</vt:lpstr>
      <vt:lpstr>Bibliography </vt:lpstr>
      <vt:lpstr>Bibliography</vt:lpstr>
      <vt:lpstr>Bibliography</vt:lpstr>
      <vt:lpstr>Bibliography</vt:lpstr>
      <vt:lpstr>Bibliography</vt:lpstr>
      <vt:lpstr>Bibliography</vt:lpstr>
      <vt:lpstr>Bibliography</vt:lpstr>
      <vt:lpstr>Bibliography</vt:lpstr>
      <vt:lpstr>Bibliography</vt:lpstr>
      <vt:lpstr>Bibliography</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Supervisonis Preventing pitfalls and Perils</dc:title>
  <dc:creator>Michele Aluoch</dc:creator>
  <cp:lastModifiedBy>srodabau@outlook.com</cp:lastModifiedBy>
  <cp:revision>109</cp:revision>
  <dcterms:created xsi:type="dcterms:W3CDTF">2013-06-12T03:05:31Z</dcterms:created>
  <dcterms:modified xsi:type="dcterms:W3CDTF">2017-04-02T03:11:29Z</dcterms:modified>
</cp:coreProperties>
</file>