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8" r:id="rId5"/>
    <p:sldId id="259" r:id="rId6"/>
    <p:sldId id="261" r:id="rId7"/>
    <p:sldId id="260" r:id="rId8"/>
    <p:sldId id="274" r:id="rId9"/>
    <p:sldId id="275" r:id="rId10"/>
    <p:sldId id="276" r:id="rId11"/>
    <p:sldId id="262" r:id="rId12"/>
    <p:sldId id="277" r:id="rId13"/>
    <p:sldId id="278" r:id="rId14"/>
    <p:sldId id="279" r:id="rId15"/>
    <p:sldId id="280" r:id="rId16"/>
    <p:sldId id="281" r:id="rId17"/>
    <p:sldId id="282" r:id="rId18"/>
    <p:sldId id="283" r:id="rId19"/>
    <p:sldId id="302" r:id="rId20"/>
    <p:sldId id="303" r:id="rId21"/>
    <p:sldId id="284" r:id="rId22"/>
    <p:sldId id="285" r:id="rId23"/>
    <p:sldId id="286" r:id="rId24"/>
    <p:sldId id="287" r:id="rId25"/>
    <p:sldId id="289" r:id="rId26"/>
    <p:sldId id="291" r:id="rId27"/>
    <p:sldId id="290" r:id="rId28"/>
    <p:sldId id="292" r:id="rId29"/>
    <p:sldId id="294" r:id="rId30"/>
    <p:sldId id="293" r:id="rId31"/>
    <p:sldId id="298" r:id="rId32"/>
    <p:sldId id="307" r:id="rId33"/>
    <p:sldId id="308" r:id="rId34"/>
    <p:sldId id="309" r:id="rId35"/>
    <p:sldId id="300" r:id="rId36"/>
    <p:sldId id="301" r:id="rId37"/>
    <p:sldId id="304" r:id="rId38"/>
    <p:sldId id="305" r:id="rId39"/>
    <p:sldId id="312" r:id="rId40"/>
    <p:sldId id="313" r:id="rId41"/>
    <p:sldId id="311" r:id="rId42"/>
    <p:sldId id="314" r:id="rId43"/>
    <p:sldId id="315" r:id="rId44"/>
    <p:sldId id="316" r:id="rId45"/>
    <p:sldId id="318" r:id="rId46"/>
    <p:sldId id="319" r:id="rId47"/>
    <p:sldId id="320" r:id="rId48"/>
    <p:sldId id="321" r:id="rId49"/>
    <p:sldId id="322" r:id="rId50"/>
    <p:sldId id="324" r:id="rId51"/>
    <p:sldId id="323" r:id="rId52"/>
    <p:sldId id="325" r:id="rId53"/>
    <p:sldId id="326" r:id="rId54"/>
    <p:sldId id="327" r:id="rId55"/>
    <p:sldId id="413" r:id="rId56"/>
    <p:sldId id="263" r:id="rId57"/>
    <p:sldId id="264" r:id="rId58"/>
    <p:sldId id="265" r:id="rId59"/>
    <p:sldId id="266" r:id="rId60"/>
    <p:sldId id="267" r:id="rId61"/>
    <p:sldId id="268" r:id="rId62"/>
    <p:sldId id="269" r:id="rId63"/>
    <p:sldId id="270" r:id="rId64"/>
    <p:sldId id="271" r:id="rId65"/>
    <p:sldId id="272" r:id="rId66"/>
    <p:sldId id="331" r:id="rId67"/>
    <p:sldId id="328" r:id="rId68"/>
    <p:sldId id="330" r:id="rId69"/>
    <p:sldId id="332" r:id="rId70"/>
    <p:sldId id="334" r:id="rId71"/>
    <p:sldId id="335" r:id="rId72"/>
    <p:sldId id="336" r:id="rId73"/>
    <p:sldId id="337" r:id="rId74"/>
    <p:sldId id="338" r:id="rId75"/>
    <p:sldId id="339" r:id="rId76"/>
    <p:sldId id="340" r:id="rId77"/>
    <p:sldId id="341" r:id="rId78"/>
    <p:sldId id="342" r:id="rId79"/>
    <p:sldId id="343" r:id="rId80"/>
    <p:sldId id="344" r:id="rId81"/>
    <p:sldId id="345" r:id="rId82"/>
    <p:sldId id="346" r:id="rId83"/>
    <p:sldId id="347" r:id="rId84"/>
    <p:sldId id="348" r:id="rId85"/>
    <p:sldId id="349" r:id="rId86"/>
    <p:sldId id="350" r:id="rId87"/>
    <p:sldId id="351" r:id="rId88"/>
    <p:sldId id="352" r:id="rId89"/>
    <p:sldId id="353" r:id="rId90"/>
    <p:sldId id="354" r:id="rId91"/>
    <p:sldId id="356" r:id="rId92"/>
    <p:sldId id="357" r:id="rId93"/>
    <p:sldId id="358" r:id="rId94"/>
    <p:sldId id="359" r:id="rId95"/>
    <p:sldId id="360" r:id="rId96"/>
    <p:sldId id="361" r:id="rId97"/>
    <p:sldId id="363" r:id="rId98"/>
    <p:sldId id="364" r:id="rId99"/>
    <p:sldId id="365" r:id="rId100"/>
    <p:sldId id="366" r:id="rId101"/>
    <p:sldId id="367" r:id="rId102"/>
    <p:sldId id="368" r:id="rId103"/>
    <p:sldId id="370" r:id="rId104"/>
    <p:sldId id="371" r:id="rId105"/>
    <p:sldId id="372" r:id="rId106"/>
    <p:sldId id="373" r:id="rId107"/>
    <p:sldId id="374" r:id="rId108"/>
    <p:sldId id="375" r:id="rId109"/>
    <p:sldId id="376" r:id="rId110"/>
    <p:sldId id="377" r:id="rId111"/>
    <p:sldId id="378" r:id="rId112"/>
    <p:sldId id="379" r:id="rId113"/>
    <p:sldId id="380" r:id="rId114"/>
    <p:sldId id="381" r:id="rId115"/>
    <p:sldId id="383" r:id="rId116"/>
    <p:sldId id="384" r:id="rId117"/>
    <p:sldId id="362" r:id="rId118"/>
    <p:sldId id="385" r:id="rId119"/>
    <p:sldId id="386" r:id="rId120"/>
    <p:sldId id="387" r:id="rId121"/>
    <p:sldId id="388" r:id="rId122"/>
    <p:sldId id="389" r:id="rId123"/>
    <p:sldId id="390" r:id="rId124"/>
    <p:sldId id="391" r:id="rId125"/>
    <p:sldId id="392" r:id="rId126"/>
    <p:sldId id="393" r:id="rId127"/>
    <p:sldId id="394" r:id="rId128"/>
    <p:sldId id="395" r:id="rId129"/>
    <p:sldId id="396" r:id="rId130"/>
    <p:sldId id="397" r:id="rId131"/>
    <p:sldId id="398" r:id="rId132"/>
    <p:sldId id="399" r:id="rId133"/>
    <p:sldId id="400" r:id="rId134"/>
    <p:sldId id="401" r:id="rId135"/>
    <p:sldId id="402" r:id="rId136"/>
    <p:sldId id="403" r:id="rId137"/>
    <p:sldId id="404" r:id="rId138"/>
    <p:sldId id="405" r:id="rId139"/>
    <p:sldId id="406" r:id="rId1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77268B7-5718-4013-B68F-2778F603342C}" type="datetimeFigureOut">
              <a:rPr lang="en-US" smtClean="0"/>
              <a:t>12/2/2013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BA0F595-7806-4A5D-B0B3-39EFD7D7D7F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7268B7-5718-4013-B68F-2778F603342C}" type="datetimeFigureOut">
              <a:rPr lang="en-US" smtClean="0"/>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A0F595-7806-4A5D-B0B3-39EFD7D7D7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7268B7-5718-4013-B68F-2778F603342C}" type="datetimeFigureOut">
              <a:rPr lang="en-US" smtClean="0"/>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A0F595-7806-4A5D-B0B3-39EFD7D7D7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7268B7-5718-4013-B68F-2778F603342C}" type="datetimeFigureOut">
              <a:rPr lang="en-US" smtClean="0"/>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A0F595-7806-4A5D-B0B3-39EFD7D7D7F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7268B7-5718-4013-B68F-2778F603342C}" type="datetimeFigureOut">
              <a:rPr lang="en-US" smtClean="0"/>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BA0F595-7806-4A5D-B0B3-39EFD7D7D7F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7268B7-5718-4013-B68F-2778F603342C}" type="datetimeFigureOut">
              <a:rPr lang="en-US" smtClean="0"/>
              <a:t>12/2/2013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A0F595-7806-4A5D-B0B3-39EFD7D7D7F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7268B7-5718-4013-B68F-2778F603342C}" type="datetimeFigureOut">
              <a:rPr lang="en-US" smtClean="0"/>
              <a:t>12/2/2013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BA0F595-7806-4A5D-B0B3-39EFD7D7D7F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77268B7-5718-4013-B68F-2778F603342C}" type="datetimeFigureOut">
              <a:rPr lang="en-US" smtClean="0"/>
              <a:t>12/2/2013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BA0F595-7806-4A5D-B0B3-39EFD7D7D7F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77268B7-5718-4013-B68F-2778F603342C}" type="datetimeFigureOut">
              <a:rPr lang="en-US" smtClean="0"/>
              <a:t>12/2/2013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BA0F595-7806-4A5D-B0B3-39EFD7D7D7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77268B7-5718-4013-B68F-2778F603342C}" type="datetimeFigureOut">
              <a:rPr lang="en-US" smtClean="0"/>
              <a:t>12/2/2013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BA0F595-7806-4A5D-B0B3-39EFD7D7D7F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77268B7-5718-4013-B68F-2778F603342C}" type="datetimeFigureOut">
              <a:rPr lang="en-US" smtClean="0"/>
              <a:t>12/2/2013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BA0F595-7806-4A5D-B0B3-39EFD7D7D7F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77268B7-5718-4013-B68F-2778F603342C}" type="datetimeFigureOut">
              <a:rPr lang="en-US" smtClean="0"/>
              <a:t>12/2/2013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BA0F595-7806-4A5D-B0B3-39EFD7D7D7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www.apa.org/"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2133600"/>
          </a:xfrm>
        </p:spPr>
        <p:txBody>
          <a:bodyPr/>
          <a:lstStyle/>
          <a:p>
            <a:pPr algn="ctr"/>
            <a:r>
              <a:rPr lang="en-US" dirty="0" smtClean="0"/>
              <a:t>Ethical Jeopardy: What Do </a:t>
            </a:r>
            <a:r>
              <a:rPr lang="en-US" smtClean="0"/>
              <a:t>You Really Know</a:t>
            </a:r>
            <a:r>
              <a:rPr lang="en-US" dirty="0" smtClean="0"/>
              <a:t>?</a:t>
            </a:r>
            <a:endParaRPr lang="en-US" dirty="0"/>
          </a:p>
        </p:txBody>
      </p:sp>
      <p:sp>
        <p:nvSpPr>
          <p:cNvPr id="3" name="Subtitle 2"/>
          <p:cNvSpPr>
            <a:spLocks noGrp="1"/>
          </p:cNvSpPr>
          <p:nvPr>
            <p:ph type="subTitle" idx="1"/>
          </p:nvPr>
        </p:nvSpPr>
        <p:spPr>
          <a:xfrm>
            <a:off x="685800" y="3352800"/>
            <a:ext cx="7772400" cy="1458511"/>
          </a:xfrm>
        </p:spPr>
        <p:txBody>
          <a:bodyPr>
            <a:normAutofit/>
          </a:bodyPr>
          <a:lstStyle/>
          <a:p>
            <a:pPr algn="ctr"/>
            <a:r>
              <a:rPr lang="en-US" dirty="0" smtClean="0"/>
              <a:t>Michele D. </a:t>
            </a:r>
            <a:r>
              <a:rPr lang="en-US" dirty="0" err="1"/>
              <a:t>A</a:t>
            </a:r>
            <a:r>
              <a:rPr lang="en-US" dirty="0" err="1" smtClean="0"/>
              <a:t>luoch</a:t>
            </a:r>
            <a:r>
              <a:rPr lang="en-US" dirty="0" smtClean="0"/>
              <a:t>, PCC</a:t>
            </a:r>
          </a:p>
          <a:p>
            <a:pPr algn="ctr"/>
            <a:r>
              <a:rPr lang="en-US" dirty="0" smtClean="0"/>
              <a:t>River of Life Professional Counseling LLC</a:t>
            </a:r>
          </a:p>
          <a:p>
            <a:pPr algn="ctr"/>
            <a:r>
              <a:rPr lang="en-US" dirty="0" smtClean="0"/>
              <a:t>c. 2013</a:t>
            </a:r>
            <a:endParaRPr lang="en-US" dirty="0"/>
          </a:p>
        </p:txBody>
      </p:sp>
    </p:spTree>
    <p:extLst>
      <p:ext uri="{BB962C8B-B14F-4D97-AF65-F5344CB8AC3E}">
        <p14:creationId xmlns:p14="http://schemas.microsoft.com/office/powerpoint/2010/main" val="792656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normAutofit/>
          </a:bodyPr>
          <a:lstStyle/>
          <a:p>
            <a:pPr algn="ctr"/>
            <a:r>
              <a:rPr lang="en-US" altLang="en-US" sz="8000" dirty="0">
                <a:latin typeface="Times New Roman" pitchFamily="18" charset="0"/>
              </a:rPr>
              <a:t>Ethics: The Issues</a:t>
            </a:r>
          </a:p>
          <a:p>
            <a:pPr algn="ctr"/>
            <a:endParaRPr lang="en-US" sz="80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306455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A client comes in complaining regarding the son’s engagement to a girl of a different race.  This client wishes to have the counseling goal of receiving assistance in learning skills for “expressing to the son the concerns that may arise” and “the reasons this is a bad idea.”  What the client does not know is that you are married to someone of a different culture yourself.</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 Therapist Vs. Client Values</a:t>
            </a:r>
            <a:endParaRPr lang="en-US" dirty="0"/>
          </a:p>
        </p:txBody>
      </p:sp>
    </p:spTree>
    <p:extLst>
      <p:ext uri="{BB962C8B-B14F-4D97-AF65-F5344CB8AC3E}">
        <p14:creationId xmlns:p14="http://schemas.microsoft.com/office/powerpoint/2010/main" val="46129458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A young adult comes in saying he/she has been “hurt and burned by relationships” and now realizes that “no commitment and multiple relationships at once is the way to go.”  You personally believe in monogamy and commitment only to the relationship at hand and see dangerous on many levels in dating multiple people.</a:t>
            </a:r>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 Therapist Vs. Client Values</a:t>
            </a:r>
            <a:endParaRPr lang="en-US" dirty="0"/>
          </a:p>
        </p:txBody>
      </p:sp>
    </p:spTree>
    <p:extLst>
      <p:ext uri="{BB962C8B-B14F-4D97-AF65-F5344CB8AC3E}">
        <p14:creationId xmlns:p14="http://schemas.microsoft.com/office/powerpoint/2010/main" val="379079394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You call a home number to speak to a client regarding scheduling.  The client’s family member answers and asks who you are and to take a message.  What do you say?</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 Practical Privacy Considerations</a:t>
            </a:r>
            <a:endParaRPr lang="en-US" dirty="0"/>
          </a:p>
        </p:txBody>
      </p:sp>
    </p:spTree>
    <p:extLst>
      <p:ext uri="{BB962C8B-B14F-4D97-AF65-F5344CB8AC3E}">
        <p14:creationId xmlns:p14="http://schemas.microsoft.com/office/powerpoint/2010/main" val="182266566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After you call your client back from the waiting room to your office the client mentions that it was interesting to see his next door neighbor there too and to catch up with him in the waiting room.  “So I guess you know the scoop </a:t>
            </a:r>
            <a:r>
              <a:rPr lang="en-US" altLang="en-US" sz="2800" dirty="0" smtClean="0">
                <a:latin typeface="Times New Roman" pitchFamily="18" charset="0"/>
              </a:rPr>
              <a:t>on </a:t>
            </a:r>
            <a:r>
              <a:rPr lang="en-US" altLang="en-US" sz="2800" dirty="0">
                <a:latin typeface="Times New Roman" pitchFamily="18" charset="0"/>
              </a:rPr>
              <a:t>the whole neighborhood now,” the client says.  What do you say?</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 Practical Privacy Considerations</a:t>
            </a:r>
            <a:endParaRPr lang="en-US" dirty="0"/>
          </a:p>
        </p:txBody>
      </p:sp>
    </p:spTree>
    <p:extLst>
      <p:ext uri="{BB962C8B-B14F-4D97-AF65-F5344CB8AC3E}">
        <p14:creationId xmlns:p14="http://schemas.microsoft.com/office/powerpoint/2010/main" val="267889790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You work for an agency that has someone clean after hours.  You and a colleague are still needing to pull charts and do  paperwork while the cleaning help is there.  How do you handle that?</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 Practical Privacy Considerations</a:t>
            </a:r>
            <a:endParaRPr lang="en-US" dirty="0"/>
          </a:p>
        </p:txBody>
      </p:sp>
    </p:spTree>
    <p:extLst>
      <p:ext uri="{BB962C8B-B14F-4D97-AF65-F5344CB8AC3E}">
        <p14:creationId xmlns:p14="http://schemas.microsoft.com/office/powerpoint/2010/main" val="399517843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A client comes in regarding dealing with grief from having an affair with am married man who she says “is the love of her life but she knows she can’t have.”  Simultaneously, you are counseling a woman and her child who you later understand are the wife of the “affair man” and his daughter who don’t know about the affair.  How do you handle this?</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 Practical Privacy Considerations</a:t>
            </a:r>
            <a:endParaRPr lang="en-US" dirty="0"/>
          </a:p>
        </p:txBody>
      </p:sp>
    </p:spTree>
    <p:extLst>
      <p:ext uri="{BB962C8B-B14F-4D97-AF65-F5344CB8AC3E}">
        <p14:creationId xmlns:p14="http://schemas.microsoft.com/office/powerpoint/2010/main" val="250837442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80000"/>
              </a:lnSpc>
              <a:buNone/>
            </a:pPr>
            <a:r>
              <a:rPr lang="en-US" altLang="en-US" sz="2000" b="1" dirty="0">
                <a:latin typeface="Times New Roman" pitchFamily="18" charset="0"/>
              </a:rPr>
              <a:t>What would you correct or change if anything about</a:t>
            </a:r>
          </a:p>
          <a:p>
            <a:pPr algn="ctr">
              <a:lnSpc>
                <a:spcPct val="80000"/>
              </a:lnSpc>
              <a:buNone/>
            </a:pPr>
            <a:r>
              <a:rPr lang="en-US" altLang="en-US" sz="2000" b="1" dirty="0">
                <a:latin typeface="Times New Roman" pitchFamily="18" charset="0"/>
              </a:rPr>
              <a:t> this note a clinician put in a client’s file?</a:t>
            </a:r>
          </a:p>
          <a:p>
            <a:pPr>
              <a:lnSpc>
                <a:spcPct val="80000"/>
              </a:lnSpc>
            </a:pPr>
            <a:endParaRPr lang="en-US" altLang="en-US" sz="2000" dirty="0">
              <a:latin typeface="Times New Roman" pitchFamily="18" charset="0"/>
            </a:endParaRPr>
          </a:p>
          <a:p>
            <a:pPr>
              <a:lnSpc>
                <a:spcPct val="80000"/>
              </a:lnSpc>
            </a:pPr>
            <a:r>
              <a:rPr lang="en-US" altLang="en-US" sz="2400" dirty="0">
                <a:latin typeface="Times New Roman" pitchFamily="18" charset="0"/>
              </a:rPr>
              <a:t>Susie returned to counseling after a two week break.  Upon entering the room it was apparent that her depression had become worse.  We talked about the struggles she had in the past two weeks because she has not been to counseling.  Then we processed her struggles regarding family members she lives with.  It was clear to me that her dad is in fact an abusive man as she said before.  Used grief counseling techniques to assist her in grieving and expressing anger she would have liked to express to add in session.  I told her it would be good for her to bring the dad with her next session  We will meet in one week instead of two weeks.  Next session we will aim at confronting dad’s abuse and the consequences it has on Susie.</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Record Keeping</a:t>
            </a:r>
            <a:endParaRPr lang="en-US" dirty="0"/>
          </a:p>
        </p:txBody>
      </p:sp>
    </p:spTree>
    <p:extLst>
      <p:ext uri="{BB962C8B-B14F-4D97-AF65-F5344CB8AC3E}">
        <p14:creationId xmlns:p14="http://schemas.microsoft.com/office/powerpoint/2010/main" val="111404140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Some parents comes back after their teenage child’s session stating that they want a summary of exactly what has been said to the counselor by the child.  ‘After all, “they state, “we are the ones paying for this counseling.”  How do you handle this?</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 Privileged Communication</a:t>
            </a:r>
            <a:endParaRPr lang="en-US" dirty="0"/>
          </a:p>
        </p:txBody>
      </p:sp>
    </p:spTree>
    <p:extLst>
      <p:ext uri="{BB962C8B-B14F-4D97-AF65-F5344CB8AC3E}">
        <p14:creationId xmlns:p14="http://schemas.microsoft.com/office/powerpoint/2010/main" val="212182616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pPr>
            <a:r>
              <a:rPr lang="en-US" altLang="en-US" dirty="0">
                <a:latin typeface="Times New Roman" pitchFamily="18" charset="0"/>
              </a:rPr>
              <a:t>A spouse calls in to ask for dates and time of their spouses next (individual)  counseling session and to reschedule on behalf of the client.  The counseling has never been set up as marriage counseling and you do not have release of consent to speak with this spouse.  When the spouse says, “I’d like to reschedule for your client” and “by the way, how are things going? I am very concerned because I want my spouse back” how do you respond?</a:t>
            </a:r>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 Privileged Communication</a:t>
            </a:r>
            <a:endParaRPr lang="en-US" dirty="0"/>
          </a:p>
        </p:txBody>
      </p:sp>
    </p:spTree>
    <p:extLst>
      <p:ext uri="{BB962C8B-B14F-4D97-AF65-F5344CB8AC3E}">
        <p14:creationId xmlns:p14="http://schemas.microsoft.com/office/powerpoint/2010/main" val="384668147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latin typeface="Times New Roman" pitchFamily="18" charset="0"/>
              </a:rPr>
              <a:t>An attorney’s office calls you  stating that they need your input on a client and need copies of records.  What do you do?  Do you say anything?  Does it make a difference if a release of consent is signed? </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 Privileged Communication</a:t>
            </a:r>
            <a:endParaRPr lang="en-US" dirty="0"/>
          </a:p>
        </p:txBody>
      </p:sp>
    </p:spTree>
    <p:extLst>
      <p:ext uri="{BB962C8B-B14F-4D97-AF65-F5344CB8AC3E}">
        <p14:creationId xmlns:p14="http://schemas.microsoft.com/office/powerpoint/2010/main" val="3735044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altLang="en-US" sz="2400" dirty="0">
                <a:latin typeface="Times New Roman" pitchFamily="18" charset="0"/>
              </a:rPr>
              <a:t>No sexual relationship allowed: “including kissing, sexual intercourse and or touching by the client or therapist of the others breasts or genitals”, also “no physical advances or verbal or nonverbal conduct that is sexual in nature.”</a:t>
            </a:r>
          </a:p>
          <a:p>
            <a:pPr>
              <a:lnSpc>
                <a:spcPct val="90000"/>
              </a:lnSpc>
              <a:buNone/>
            </a:pPr>
            <a:endParaRPr lang="en-US" altLang="en-US" sz="800" dirty="0">
              <a:latin typeface="Times New Roman" pitchFamily="18" charset="0"/>
            </a:endParaRPr>
          </a:p>
          <a:p>
            <a:pPr>
              <a:lnSpc>
                <a:spcPct val="90000"/>
              </a:lnSpc>
            </a:pPr>
            <a:r>
              <a:rPr lang="en-US" altLang="en-US" sz="2400" dirty="0">
                <a:latin typeface="Times New Roman" pitchFamily="18" charset="0"/>
              </a:rPr>
              <a:t>Considerations: vulnerability, power differential, and trust issues</a:t>
            </a:r>
          </a:p>
          <a:p>
            <a:pPr>
              <a:lnSpc>
                <a:spcPct val="90000"/>
              </a:lnSpc>
            </a:pPr>
            <a:endParaRPr lang="en-US" altLang="en-US" sz="800" dirty="0">
              <a:latin typeface="Times New Roman" pitchFamily="18" charset="0"/>
            </a:endParaRPr>
          </a:p>
          <a:p>
            <a:pPr>
              <a:lnSpc>
                <a:spcPct val="90000"/>
              </a:lnSpc>
            </a:pPr>
            <a:r>
              <a:rPr lang="en-US" altLang="en-US" sz="2400" dirty="0">
                <a:latin typeface="Times New Roman" pitchFamily="18" charset="0"/>
              </a:rPr>
              <a:t>“ a therapist who is choosing to engage in a sexual relationship with a current or former patient is effectively choosing to discard his or her career.”</a:t>
            </a:r>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Sex With Clients</a:t>
            </a:r>
            <a:endParaRPr lang="en-US" dirty="0"/>
          </a:p>
        </p:txBody>
      </p:sp>
    </p:spTree>
    <p:extLst>
      <p:ext uri="{BB962C8B-B14F-4D97-AF65-F5344CB8AC3E}">
        <p14:creationId xmlns:p14="http://schemas.microsoft.com/office/powerpoint/2010/main" val="74953507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pPr>
            <a:r>
              <a:rPr lang="en-US" altLang="en-US" sz="2400" dirty="0">
                <a:latin typeface="Times New Roman" pitchFamily="18" charset="0"/>
              </a:rPr>
              <a:t>You have been counseling a family for almost two years.  This nontraditional family of four young children stay with the grandmother since the children’s parents are all not consistently in the picture.  During the counseling you have worked with each child individually as well as the family through numerous adjustments.  Now, in your clinical judgment, it seems as though things have stabilized for months and you have taught all the skills and techniques you know to do.  But when you share with the grandmother about phasing out counseling she says that “the kids look forward to meetings” and she “likes to know she has the support she needs to fall back on because raising the grandkids is not easy stuff</a:t>
            </a:r>
            <a:r>
              <a:rPr lang="en-US" altLang="en-US" sz="2400" dirty="0">
                <a:solidFill>
                  <a:srgbClr val="000000"/>
                </a:solidFill>
                <a:latin typeface="Times New Roman" pitchFamily="18" charset="0"/>
              </a:rPr>
              <a:t>.”</a:t>
            </a:r>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Client Dependency</a:t>
            </a:r>
            <a:endParaRPr lang="en-US" dirty="0"/>
          </a:p>
        </p:txBody>
      </p:sp>
    </p:spTree>
    <p:extLst>
      <p:ext uri="{BB962C8B-B14F-4D97-AF65-F5344CB8AC3E}">
        <p14:creationId xmlns:p14="http://schemas.microsoft.com/office/powerpoint/2010/main" val="351226401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latin typeface="Times New Roman" pitchFamily="18" charset="0"/>
              </a:rPr>
              <a:t>A borderline seems to always be “in crisis” according to her self report.  She says that once per week counseling “is not enough” yet when she comes in for her weekly counseling sessions she repeatedly has not done homework and just wants to complain about problem people in her life.  She says that she has “lost everyone she has known and loved,” that “you are the only one who has given me the time of day and taken time to understand me.”</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Client Dependency</a:t>
            </a:r>
            <a:endParaRPr lang="en-US" dirty="0"/>
          </a:p>
        </p:txBody>
      </p:sp>
    </p:spTree>
    <p:extLst>
      <p:ext uri="{BB962C8B-B14F-4D97-AF65-F5344CB8AC3E}">
        <p14:creationId xmlns:p14="http://schemas.microsoft.com/office/powerpoint/2010/main" val="133366087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You have been working with a family for a while  and the goals of treatment have been met.  Initial symptomology is all gone.  However the caregiver says  that she “would like you to keep meeting with the kids because they have no friends and support systems like you .”   You do not see any current counseling goals however .  So what do you do regarding termination?</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Termination</a:t>
            </a:r>
            <a:endParaRPr lang="en-US" dirty="0"/>
          </a:p>
        </p:txBody>
      </p:sp>
    </p:spTree>
    <p:extLst>
      <p:ext uri="{BB962C8B-B14F-4D97-AF65-F5344CB8AC3E}">
        <p14:creationId xmlns:p14="http://schemas.microsoft.com/office/powerpoint/2010/main" val="166115440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You have met with a client a few times and devised a detailed treatment plan which the client consented to.  The suddenly the client withdrew from counseling after he calls and said that he has gotten the meds he needs from a </a:t>
            </a:r>
            <a:r>
              <a:rPr lang="en-US" altLang="en-US" dirty="0" err="1"/>
              <a:t>psychiarist</a:t>
            </a:r>
            <a:r>
              <a:rPr lang="en-US" altLang="en-US" dirty="0"/>
              <a:t> “he wanted” and does not need your help anymore.  What do you do about this case?</a:t>
            </a:r>
          </a:p>
          <a:p>
            <a:endParaRPr lang="en-US" dirty="0"/>
          </a:p>
        </p:txBody>
      </p:sp>
      <p:sp>
        <p:nvSpPr>
          <p:cNvPr id="3" name="Title 2"/>
          <p:cNvSpPr>
            <a:spLocks noGrp="1"/>
          </p:cNvSpPr>
          <p:nvPr>
            <p:ph type="title"/>
          </p:nvPr>
        </p:nvSpPr>
        <p:spPr/>
        <p:txBody>
          <a:bodyPr/>
          <a:lstStyle/>
          <a:p>
            <a:pPr algn="ctr"/>
            <a:r>
              <a:rPr lang="en-US" dirty="0"/>
              <a:t>Ethical Dilemmas: Termination</a:t>
            </a:r>
          </a:p>
        </p:txBody>
      </p:sp>
    </p:spTree>
    <p:extLst>
      <p:ext uri="{BB962C8B-B14F-4D97-AF65-F5344CB8AC3E}">
        <p14:creationId xmlns:p14="http://schemas.microsoft.com/office/powerpoint/2010/main" val="109903924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You periodically evaluate counseling goals with your clients.  During a recent review of counseling goals a client agrees that the goals have been met.  However, she does not want to consider lessening the frequency of treatment or termination.  You notice the comments in her sessions appear to be shifting more towards personal things in her life as opposed to the clinical presenting concerns.  How do you handle this?</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Termination</a:t>
            </a:r>
            <a:endParaRPr lang="en-US" dirty="0"/>
          </a:p>
        </p:txBody>
      </p:sp>
    </p:spTree>
    <p:extLst>
      <p:ext uri="{BB962C8B-B14F-4D97-AF65-F5344CB8AC3E}">
        <p14:creationId xmlns:p14="http://schemas.microsoft.com/office/powerpoint/2010/main" val="372601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An adult woman has been with you in treatment for a few months and has already established rapport and is on the right track </a:t>
            </a:r>
            <a:r>
              <a:rPr lang="en-US" altLang="en-US" sz="2800" dirty="0" err="1">
                <a:latin typeface="Times New Roman" pitchFamily="18" charset="0"/>
              </a:rPr>
              <a:t>prognostically</a:t>
            </a:r>
            <a:r>
              <a:rPr lang="en-US" altLang="en-US" sz="2800" dirty="0">
                <a:latin typeface="Times New Roman" pitchFamily="18" charset="0"/>
              </a:rPr>
              <a:t>.  She states she can no longer afford treatment and asks if she can help clean the office in the meantime to make up for it because she does not “want to lose you.”</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Multiple Relationships</a:t>
            </a:r>
            <a:endParaRPr lang="en-US" dirty="0"/>
          </a:p>
        </p:txBody>
      </p:sp>
    </p:spTree>
    <p:extLst>
      <p:ext uri="{BB962C8B-B14F-4D97-AF65-F5344CB8AC3E}">
        <p14:creationId xmlns:p14="http://schemas.microsoft.com/office/powerpoint/2010/main" val="263107421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You have met with a couple for marriage counseling.  After one of them withdraws from marriage counseling the other wants to continue with you for individual counseling.  What do you think?</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Family/Marital Counseling</a:t>
            </a:r>
            <a:endParaRPr lang="en-US" dirty="0"/>
          </a:p>
        </p:txBody>
      </p:sp>
    </p:spTree>
    <p:extLst>
      <p:ext uri="{BB962C8B-B14F-4D97-AF65-F5344CB8AC3E}">
        <p14:creationId xmlns:p14="http://schemas.microsoft.com/office/powerpoint/2010/main" val="197961393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You have been meeting with a family as a group for a while now when you receive a call from one of the family members saying he/she would like to meet with you individually to talk further about the family issue but specifies that “they do not want what they say brought into the family sessions.”  How do you respond?</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Family/Marital Counseling</a:t>
            </a:r>
            <a:endParaRPr lang="en-US" dirty="0"/>
          </a:p>
        </p:txBody>
      </p:sp>
    </p:spTree>
    <p:extLst>
      <p:ext uri="{BB962C8B-B14F-4D97-AF65-F5344CB8AC3E}">
        <p14:creationId xmlns:p14="http://schemas.microsoft.com/office/powerpoint/2010/main" val="227353380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400" dirty="0">
                <a:latin typeface="Times New Roman" pitchFamily="18" charset="0"/>
              </a:rPr>
              <a:t>You meet with a teenager who says to you two months prior to school getting out that she “hates a girl at her school so much that she knows how to beat the crap out of her</a:t>
            </a:r>
            <a:r>
              <a:rPr lang="en-US" altLang="en-US" sz="2400" dirty="0" smtClean="0">
                <a:latin typeface="Times New Roman" pitchFamily="18" charset="0"/>
              </a:rPr>
              <a:t>.”  </a:t>
            </a:r>
            <a:r>
              <a:rPr lang="en-US" altLang="en-US" sz="2400" dirty="0">
                <a:latin typeface="Times New Roman" pitchFamily="18" charset="0"/>
              </a:rPr>
              <a:t>The teenage client tells you of a plan </a:t>
            </a:r>
            <a:r>
              <a:rPr lang="en-US" altLang="en-US" sz="2400" dirty="0" smtClean="0">
                <a:latin typeface="Times New Roman" pitchFamily="18" charset="0"/>
              </a:rPr>
              <a:t>“the </a:t>
            </a:r>
            <a:r>
              <a:rPr lang="en-US" altLang="en-US" sz="2400" dirty="0">
                <a:latin typeface="Times New Roman" pitchFamily="18" charset="0"/>
              </a:rPr>
              <a:t>last day of school or the following day for her and her gang to find the girl outside of school and beat her until she is as close to dead but not kill her</a:t>
            </a:r>
            <a:r>
              <a:rPr lang="en-US" altLang="en-US" sz="2400" dirty="0" smtClean="0">
                <a:latin typeface="Times New Roman" pitchFamily="18" charset="0"/>
              </a:rPr>
              <a:t>.”  </a:t>
            </a:r>
            <a:r>
              <a:rPr lang="en-US" altLang="en-US" sz="2400" dirty="0">
                <a:latin typeface="Times New Roman" pitchFamily="18" charset="0"/>
              </a:rPr>
              <a:t>The client has a habit of really </a:t>
            </a:r>
            <a:r>
              <a:rPr lang="en-US" altLang="en-US" sz="2400" dirty="0" err="1" smtClean="0">
                <a:latin typeface="Times New Roman" pitchFamily="18" charset="0"/>
              </a:rPr>
              <a:t>runningher</a:t>
            </a:r>
            <a:r>
              <a:rPr lang="en-US" altLang="en-US" sz="2400" dirty="0" smtClean="0">
                <a:latin typeface="Times New Roman" pitchFamily="18" charset="0"/>
              </a:rPr>
              <a:t> </a:t>
            </a:r>
            <a:r>
              <a:rPr lang="en-US" altLang="en-US" sz="2400" dirty="0">
                <a:latin typeface="Times New Roman" pitchFamily="18" charset="0"/>
              </a:rPr>
              <a:t>mouth but this time she has verbalized a specific plan to physically injure severely a girl she does not like at school. You know the name of the school and the girl’s name.  What do you do if anything?  </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Duty To Warn</a:t>
            </a:r>
            <a:endParaRPr lang="en-US" dirty="0"/>
          </a:p>
        </p:txBody>
      </p:sp>
    </p:spTree>
    <p:extLst>
      <p:ext uri="{BB962C8B-B14F-4D97-AF65-F5344CB8AC3E}">
        <p14:creationId xmlns:p14="http://schemas.microsoft.com/office/powerpoint/2010/main" val="38439419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400" dirty="0">
                <a:latin typeface="Times New Roman" pitchFamily="18" charset="0"/>
              </a:rPr>
              <a:t>A woman tells of how she is sick and tired of abuse by her husband although in session the example she gives points to two way emotional abuse by both her and her husband.  She says she wishes he wasn’t there and would not be offended if he just died.  She makes a general comment of, “I just wish I could kill him.  It would be so much easier.”  She laughs as she speaks and offers no specific plan for how she would do anything but just says she wants the problems to get over.  She also says she “is just plain tired of the attention his girlfriend’s get that she should get as his wife.”  How do you respond?</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Duty To Warn</a:t>
            </a:r>
            <a:endParaRPr lang="en-US" dirty="0"/>
          </a:p>
        </p:txBody>
      </p:sp>
    </p:spTree>
    <p:extLst>
      <p:ext uri="{BB962C8B-B14F-4D97-AF65-F5344CB8AC3E}">
        <p14:creationId xmlns:p14="http://schemas.microsoft.com/office/powerpoint/2010/main" val="3539867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sz="2400" dirty="0">
                <a:latin typeface="Times New Roman" pitchFamily="18" charset="0"/>
              </a:rPr>
              <a:t>Know your clients’ beliefs/expectations (clients most/least comfortable with, values and belief systems, theoretical approaches preferred)</a:t>
            </a:r>
          </a:p>
          <a:p>
            <a:pPr>
              <a:lnSpc>
                <a:spcPct val="80000"/>
              </a:lnSpc>
            </a:pPr>
            <a:endParaRPr lang="en-US" altLang="en-US" sz="800" dirty="0">
              <a:latin typeface="Times New Roman" pitchFamily="18" charset="0"/>
            </a:endParaRPr>
          </a:p>
          <a:p>
            <a:pPr>
              <a:lnSpc>
                <a:spcPct val="80000"/>
              </a:lnSpc>
            </a:pPr>
            <a:r>
              <a:rPr lang="en-US" altLang="en-US" sz="2400" dirty="0">
                <a:latin typeface="Times New Roman" pitchFamily="18" charset="0"/>
              </a:rPr>
              <a:t>Know the standards of your agency (policies and procedures, mission/goals, methods of dealing with things)</a:t>
            </a:r>
          </a:p>
          <a:p>
            <a:pPr>
              <a:lnSpc>
                <a:spcPct val="80000"/>
              </a:lnSpc>
            </a:pPr>
            <a:endParaRPr lang="en-US" altLang="en-US" sz="800" dirty="0">
              <a:latin typeface="Times New Roman" pitchFamily="18" charset="0"/>
            </a:endParaRPr>
          </a:p>
          <a:p>
            <a:pPr>
              <a:lnSpc>
                <a:spcPct val="80000"/>
              </a:lnSpc>
            </a:pPr>
            <a:r>
              <a:rPr lang="en-US" altLang="en-US" sz="2400" dirty="0">
                <a:latin typeface="Times New Roman" pitchFamily="18" charset="0"/>
              </a:rPr>
              <a:t>Know/keep up with the latest board rules and regulations</a:t>
            </a:r>
          </a:p>
          <a:p>
            <a:pPr>
              <a:lnSpc>
                <a:spcPct val="80000"/>
              </a:lnSpc>
            </a:pPr>
            <a:endParaRPr lang="en-US" altLang="en-US" sz="800" dirty="0">
              <a:latin typeface="Times New Roman" pitchFamily="18" charset="0"/>
            </a:endParaRPr>
          </a:p>
          <a:p>
            <a:pPr>
              <a:lnSpc>
                <a:spcPct val="80000"/>
              </a:lnSpc>
            </a:pPr>
            <a:r>
              <a:rPr lang="en-US" altLang="en-US" sz="2400" dirty="0">
                <a:latin typeface="Times New Roman" pitchFamily="18" charset="0"/>
              </a:rPr>
              <a:t>Be familiar with the social, multicultural, and interpersonal qualities of who you serve, where you are situated</a:t>
            </a:r>
          </a:p>
          <a:p>
            <a:pPr>
              <a:lnSpc>
                <a:spcPct val="80000"/>
              </a:lnSpc>
            </a:pPr>
            <a:endParaRPr lang="en-US" altLang="en-US" sz="800" dirty="0">
              <a:latin typeface="Times New Roman" pitchFamily="18" charset="0"/>
            </a:endParaRPr>
          </a:p>
          <a:p>
            <a:pPr>
              <a:lnSpc>
                <a:spcPct val="80000"/>
              </a:lnSpc>
            </a:pPr>
            <a:r>
              <a:rPr lang="en-US" altLang="en-US" sz="2400" u="sng" dirty="0">
                <a:latin typeface="Times New Roman" pitchFamily="18" charset="0"/>
              </a:rPr>
              <a:t>How will you communicate these?</a:t>
            </a:r>
          </a:p>
          <a:p>
            <a:pPr lvl="1">
              <a:lnSpc>
                <a:spcPct val="80000"/>
              </a:lnSpc>
            </a:pPr>
            <a:r>
              <a:rPr lang="en-US" altLang="en-US" sz="2000" dirty="0">
                <a:latin typeface="Times New Roman" pitchFamily="18" charset="0"/>
              </a:rPr>
              <a:t>Verbally</a:t>
            </a:r>
          </a:p>
          <a:p>
            <a:pPr lvl="1">
              <a:lnSpc>
                <a:spcPct val="80000"/>
              </a:lnSpc>
            </a:pPr>
            <a:r>
              <a:rPr lang="en-US" altLang="en-US" sz="2000" dirty="0">
                <a:latin typeface="Times New Roman" pitchFamily="18" charset="0"/>
              </a:rPr>
              <a:t>Written policies &amp; procedures</a:t>
            </a:r>
          </a:p>
          <a:p>
            <a:pPr lvl="1">
              <a:lnSpc>
                <a:spcPct val="80000"/>
              </a:lnSpc>
            </a:pPr>
            <a:r>
              <a:rPr lang="en-US" altLang="en-US" sz="2000" dirty="0">
                <a:latin typeface="Times New Roman" pitchFamily="18" charset="0"/>
              </a:rPr>
              <a:t>Other</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Boundary Setting</a:t>
            </a:r>
            <a:endParaRPr lang="en-US" dirty="0"/>
          </a:p>
        </p:txBody>
      </p:sp>
    </p:spTree>
    <p:extLst>
      <p:ext uri="{BB962C8B-B14F-4D97-AF65-F5344CB8AC3E}">
        <p14:creationId xmlns:p14="http://schemas.microsoft.com/office/powerpoint/2010/main" val="104149557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400" dirty="0">
                <a:latin typeface="Times New Roman" pitchFamily="18" charset="0"/>
              </a:rPr>
              <a:t>During a staff lunch another therapist brings up in a joking manner how he had to deal with “John,” a client that everyone at the mental health center knows of who is a routine substance abuser and known  around the community.  The therapist jokes about how “John” is so stupid that he used his pocket knife when drunk sitting in a tree to cut the rope he was going to hang himself with.  Clinical staff, secretarial staff, and various workers at this lunch joke about how John acted and that “dumb people like this keep our business going.”</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Boundaries With Colleagues</a:t>
            </a:r>
            <a:endParaRPr lang="en-US" dirty="0"/>
          </a:p>
        </p:txBody>
      </p:sp>
    </p:spTree>
    <p:extLst>
      <p:ext uri="{BB962C8B-B14F-4D97-AF65-F5344CB8AC3E}">
        <p14:creationId xmlns:p14="http://schemas.microsoft.com/office/powerpoint/2010/main" val="114237575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You are assisting in teaching a class at the university to counselor education interns.  During a break you hear three students discussing some challenging cases in detail outside the restroom.  They discuss the names of the clients, their reputations on campus, and other personal and clinical details.  Others can overhear them.  How do you react?</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Boundaries With Colleagues</a:t>
            </a:r>
            <a:endParaRPr lang="en-US" dirty="0"/>
          </a:p>
        </p:txBody>
      </p:sp>
    </p:spTree>
    <p:extLst>
      <p:ext uri="{BB962C8B-B14F-4D97-AF65-F5344CB8AC3E}">
        <p14:creationId xmlns:p14="http://schemas.microsoft.com/office/powerpoint/2010/main" val="297199054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80000"/>
              </a:lnSpc>
              <a:buNone/>
              <a:defRPr/>
            </a:pPr>
            <a:r>
              <a:rPr lang="en-US" sz="2400" dirty="0">
                <a:latin typeface="Times New Roman" pitchFamily="18" charset="0"/>
              </a:rPr>
              <a:t>Correct or change anything you think needs adjusted in the following scenarios:</a:t>
            </a:r>
          </a:p>
          <a:p>
            <a:pPr>
              <a:lnSpc>
                <a:spcPct val="80000"/>
              </a:lnSpc>
              <a:defRPr/>
            </a:pPr>
            <a:endParaRPr lang="en-US" sz="2400" dirty="0">
              <a:latin typeface="Times New Roman" pitchFamily="18" charset="0"/>
            </a:endParaRPr>
          </a:p>
          <a:p>
            <a:pPr>
              <a:lnSpc>
                <a:spcPct val="80000"/>
              </a:lnSpc>
              <a:buNone/>
              <a:defRPr/>
            </a:pPr>
            <a:r>
              <a:rPr lang="en-US" sz="2400" dirty="0">
                <a:latin typeface="Times New Roman" pitchFamily="18" charset="0"/>
              </a:rPr>
              <a:t>	1) Our practice specializes in stress management techniques geared toward managing depression, anxiety, and overwhelming feelings  Because we have been in business over 25 years we certainly know what works and what does not.  Our practice only uses tried and true methods.  And our stress management methods have been used by people in some of the most stressful jobs.  If you have a stressful life, try our stress management program of six sessions to the new, improved healthier you.</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Advertising</a:t>
            </a:r>
            <a:endParaRPr lang="en-US" dirty="0"/>
          </a:p>
        </p:txBody>
      </p:sp>
    </p:spTree>
    <p:extLst>
      <p:ext uri="{BB962C8B-B14F-4D97-AF65-F5344CB8AC3E}">
        <p14:creationId xmlns:p14="http://schemas.microsoft.com/office/powerpoint/2010/main" val="337394737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2) Dr. Mia Ethical is consultant to many in the counseling field.  Her individual, couples, and group sessions with adults with traumas have assisted over 500 clients n learning skills to manage flashbacks, relax their bodies in stressful situations, and counteract negative thought and behavior patterns.</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Advertising</a:t>
            </a:r>
            <a:endParaRPr lang="en-US" dirty="0"/>
          </a:p>
        </p:txBody>
      </p:sp>
    </p:spTree>
    <p:extLst>
      <p:ext uri="{BB962C8B-B14F-4D97-AF65-F5344CB8AC3E}">
        <p14:creationId xmlns:p14="http://schemas.microsoft.com/office/powerpoint/2010/main" val="131042065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3) Dr. </a:t>
            </a:r>
            <a:r>
              <a:rPr lang="en-US" altLang="en-US" dirty="0" err="1">
                <a:latin typeface="Times New Roman" pitchFamily="18" charset="0"/>
              </a:rPr>
              <a:t>Ison</a:t>
            </a:r>
            <a:r>
              <a:rPr lang="en-US" altLang="en-US" dirty="0">
                <a:latin typeface="Times New Roman" pitchFamily="18" charset="0"/>
              </a:rPr>
              <a:t> Me is a leading expert in addiction recovery.  He is a worldwide author of articles on addiction and a known, reputable colleague to many in this field of addiction recovery.  For many people the addictions that used to be a struggle for them are now subdued or eliminated entirely due to Dr. </a:t>
            </a:r>
            <a:r>
              <a:rPr lang="en-US" altLang="en-US" dirty="0" err="1">
                <a:latin typeface="Times New Roman" pitchFamily="18" charset="0"/>
              </a:rPr>
              <a:t>Ison</a:t>
            </a:r>
            <a:r>
              <a:rPr lang="en-US" altLang="en-US" dirty="0">
                <a:latin typeface="Times New Roman" pitchFamily="18" charset="0"/>
              </a:rPr>
              <a:t> </a:t>
            </a:r>
            <a:r>
              <a:rPr lang="en-US" altLang="en-US" dirty="0" err="1">
                <a:latin typeface="Times New Roman" pitchFamily="18" charset="0"/>
              </a:rPr>
              <a:t>Me’s</a:t>
            </a:r>
            <a:r>
              <a:rPr lang="en-US" altLang="en-US" dirty="0">
                <a:latin typeface="Times New Roman" pitchFamily="18" charset="0"/>
              </a:rPr>
              <a:t> techniques.</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Advertising</a:t>
            </a:r>
            <a:endParaRPr lang="en-US" dirty="0"/>
          </a:p>
        </p:txBody>
      </p:sp>
    </p:spTree>
    <p:extLst>
      <p:ext uri="{BB962C8B-B14F-4D97-AF65-F5344CB8AC3E}">
        <p14:creationId xmlns:p14="http://schemas.microsoft.com/office/powerpoint/2010/main" val="106552694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t>A young Asian female comes into counseling very quiet and reserved slow to open up  After three sessions she speaks up a little more but not like your other clients.  Do you confront her regarding the “necessity” of speaking more or not?  If so, how?</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Multicultural Counseling</a:t>
            </a:r>
            <a:endParaRPr lang="en-US" dirty="0"/>
          </a:p>
        </p:txBody>
      </p:sp>
    </p:spTree>
    <p:extLst>
      <p:ext uri="{BB962C8B-B14F-4D97-AF65-F5344CB8AC3E}">
        <p14:creationId xmlns:p14="http://schemas.microsoft.com/office/powerpoint/2010/main" val="177598822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An adult male of African decent talks about the frustrations of being in America and being trapped between family of origin who are native born Africans and their values versus some mixture of differing values he may have.  How do you approach counseling goals with him?</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Multicultural Counseling</a:t>
            </a:r>
            <a:endParaRPr lang="en-US" dirty="0"/>
          </a:p>
        </p:txBody>
      </p:sp>
    </p:spTree>
    <p:extLst>
      <p:ext uri="{BB962C8B-B14F-4D97-AF65-F5344CB8AC3E}">
        <p14:creationId xmlns:p14="http://schemas.microsoft.com/office/powerpoint/2010/main" val="138075656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A Mexican couple have been having marital difficulties.  During their first few sessions they share that one of the approaches they have used to try and work through their problems has been to involve the extended family and friends in their marital debates.  This is a cultural norm for them but it also appears (from their self report) to make the arguments worse.</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Multicultural Counseling</a:t>
            </a:r>
            <a:endParaRPr lang="en-US" dirty="0"/>
          </a:p>
        </p:txBody>
      </p:sp>
    </p:spTree>
    <p:extLst>
      <p:ext uri="{BB962C8B-B14F-4D97-AF65-F5344CB8AC3E}">
        <p14:creationId xmlns:p14="http://schemas.microsoft.com/office/powerpoint/2010/main" val="189357466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nSpc>
                <a:spcPct val="80000"/>
              </a:lnSpc>
              <a:defRPr/>
            </a:pPr>
            <a:r>
              <a:rPr lang="en-US" sz="2800" dirty="0"/>
              <a:t>_____.  </a:t>
            </a:r>
            <a:r>
              <a:rPr lang="en-US" sz="2800" u="sng" dirty="0"/>
              <a:t>How to avoid common ethical pitfalls: On relationships with clients and degrees from </a:t>
            </a:r>
            <a:r>
              <a:rPr lang="en-US" sz="2800" u="sng" dirty="0" err="1">
                <a:latin typeface="Times New Roman" pitchFamily="18" charset="0"/>
              </a:rPr>
              <a:t>nonaccredited</a:t>
            </a:r>
            <a:r>
              <a:rPr lang="en-US" sz="2800" u="sng" dirty="0">
                <a:latin typeface="Times New Roman" pitchFamily="18" charset="0"/>
              </a:rPr>
              <a:t> institutions</a:t>
            </a:r>
            <a:r>
              <a:rPr lang="en-US" sz="2800" dirty="0">
                <a:latin typeface="Times New Roman" pitchFamily="18" charset="0"/>
              </a:rPr>
              <a:t>.  </a:t>
            </a:r>
            <a:r>
              <a:rPr lang="en-US" sz="2800" i="1" dirty="0">
                <a:latin typeface="Times New Roman" pitchFamily="18" charset="0"/>
              </a:rPr>
              <a:t>Contemporary Sexuality</a:t>
            </a:r>
            <a:r>
              <a:rPr lang="en-US" sz="2800" dirty="0">
                <a:latin typeface="Times New Roman" pitchFamily="18" charset="0"/>
              </a:rPr>
              <a:t>,39(10),1-6.</a:t>
            </a:r>
          </a:p>
          <a:p>
            <a:pPr>
              <a:lnSpc>
                <a:spcPct val="80000"/>
              </a:lnSpc>
              <a:defRPr/>
            </a:pPr>
            <a:r>
              <a:rPr lang="en-US" sz="2800" dirty="0">
                <a:latin typeface="Times New Roman" pitchFamily="18" charset="0"/>
              </a:rPr>
              <a:t>	Adair, J. G., </a:t>
            </a:r>
            <a:r>
              <a:rPr lang="en-US" sz="2800" dirty="0" err="1">
                <a:latin typeface="Times New Roman" pitchFamily="18" charset="0"/>
              </a:rPr>
              <a:t>Dushenko</a:t>
            </a:r>
            <a:r>
              <a:rPr lang="en-US" sz="2800" dirty="0">
                <a:latin typeface="Times New Roman" pitchFamily="18" charset="0"/>
              </a:rPr>
              <a:t>, T. W., &amp; Lindsay, R.C.L. (1985).  </a:t>
            </a:r>
            <a:r>
              <a:rPr lang="en-US" sz="2800" u="sng" dirty="0">
                <a:latin typeface="Times New Roman" pitchFamily="18" charset="0"/>
              </a:rPr>
              <a:t>Ethical rules and their impact on research practice</a:t>
            </a:r>
            <a:r>
              <a:rPr lang="en-US" sz="2800" dirty="0">
                <a:latin typeface="Times New Roman" pitchFamily="18" charset="0"/>
              </a:rPr>
              <a:t> .  </a:t>
            </a:r>
            <a:r>
              <a:rPr lang="en-US" sz="2800" i="1" dirty="0">
                <a:latin typeface="Times New Roman" pitchFamily="18" charset="0"/>
              </a:rPr>
              <a:t>American Psychologist</a:t>
            </a:r>
            <a:r>
              <a:rPr lang="en-US" sz="2800" dirty="0">
                <a:latin typeface="Times New Roman" pitchFamily="18" charset="0"/>
              </a:rPr>
              <a:t>, 40 (1), 59-72.</a:t>
            </a:r>
          </a:p>
          <a:p>
            <a:pPr>
              <a:lnSpc>
                <a:spcPct val="80000"/>
              </a:lnSpc>
              <a:defRPr/>
            </a:pPr>
            <a:r>
              <a:rPr lang="en-US" sz="2800" dirty="0">
                <a:latin typeface="Times New Roman" pitchFamily="18" charset="0"/>
              </a:rPr>
              <a:t>	</a:t>
            </a:r>
            <a:r>
              <a:rPr lang="en-US" sz="2800" dirty="0" err="1">
                <a:latin typeface="Times New Roman" pitchFamily="18" charset="0"/>
              </a:rPr>
              <a:t>Alleman,J.R</a:t>
            </a:r>
            <a:r>
              <a:rPr lang="en-US" sz="2800" dirty="0">
                <a:latin typeface="Times New Roman" pitchFamily="18" charset="0"/>
              </a:rPr>
              <a:t>.  (2001).  </a:t>
            </a:r>
            <a:r>
              <a:rPr lang="en-US" sz="2800" u="sng" dirty="0">
                <a:latin typeface="Times New Roman" pitchFamily="18" charset="0"/>
              </a:rPr>
              <a:t>Personal, practical, and professional issues in providing managed mental health care: A discussion for new psychotherapists</a:t>
            </a:r>
            <a:r>
              <a:rPr lang="en-US" sz="2800" dirty="0">
                <a:latin typeface="Times New Roman" pitchFamily="18" charset="0"/>
              </a:rPr>
              <a:t>.  Ethics &amp; Behavior, 11(4), 413-429.</a:t>
            </a:r>
          </a:p>
          <a:p>
            <a:pPr>
              <a:lnSpc>
                <a:spcPct val="80000"/>
              </a:lnSpc>
              <a:defRPr/>
            </a:pPr>
            <a:r>
              <a:rPr lang="en-US" sz="2800" dirty="0">
                <a:latin typeface="Times New Roman" pitchFamily="18" charset="0"/>
              </a:rPr>
              <a:t>	American Association for Counseling and Development.  </a:t>
            </a:r>
            <a:r>
              <a:rPr lang="en-US" sz="2800" u="sng" dirty="0">
                <a:latin typeface="Times New Roman" pitchFamily="18" charset="0"/>
              </a:rPr>
              <a:t>Ethical standards</a:t>
            </a:r>
            <a:r>
              <a:rPr lang="en-US" sz="2800" i="1" dirty="0">
                <a:latin typeface="Times New Roman" pitchFamily="18" charset="0"/>
              </a:rPr>
              <a:t>. (</a:t>
            </a:r>
            <a:r>
              <a:rPr lang="en-US" sz="2800" i="1" dirty="0" err="1">
                <a:latin typeface="Times New Roman" pitchFamily="18" charset="0"/>
              </a:rPr>
              <a:t>rev.ed</a:t>
            </a:r>
            <a:r>
              <a:rPr lang="en-US" sz="2800" i="1" dirty="0">
                <a:latin typeface="Times New Roman" pitchFamily="18" charset="0"/>
              </a:rPr>
              <a:t>.)</a:t>
            </a:r>
            <a:r>
              <a:rPr lang="en-US" sz="2800" dirty="0">
                <a:latin typeface="Times New Roman" pitchFamily="18" charset="0"/>
              </a:rPr>
              <a:t>. (1988).  Alexandria, VA.</a:t>
            </a:r>
          </a:p>
          <a:p>
            <a:pPr>
              <a:lnSpc>
                <a:spcPct val="80000"/>
              </a:lnSpc>
              <a:defRPr/>
            </a:pPr>
            <a:r>
              <a:rPr lang="en-US" sz="2800" dirty="0">
                <a:latin typeface="Times New Roman" pitchFamily="18" charset="0"/>
              </a:rPr>
              <a:t>	American Counseling Association.  (2005).  </a:t>
            </a:r>
            <a:r>
              <a:rPr lang="en-US" sz="2800" u="sng" dirty="0">
                <a:latin typeface="Times New Roman" pitchFamily="18" charset="0"/>
              </a:rPr>
              <a:t>ACA code of ethics</a:t>
            </a:r>
            <a:r>
              <a:rPr lang="en-US" sz="2800" dirty="0">
                <a:latin typeface="Times New Roman" pitchFamily="18" charset="0"/>
              </a:rPr>
              <a:t>.  Alexandria, VA: Author.</a:t>
            </a:r>
          </a:p>
          <a:p>
            <a:pPr>
              <a:lnSpc>
                <a:spcPct val="80000"/>
              </a:lnSpc>
              <a:defRPr/>
            </a:pPr>
            <a:r>
              <a:rPr lang="en-US" sz="2800" dirty="0">
                <a:latin typeface="Times New Roman" pitchFamily="18" charset="0"/>
              </a:rPr>
              <a:t>	American Mental Health Counselors Association.  (1987).  </a:t>
            </a:r>
            <a:r>
              <a:rPr lang="en-US" sz="2800" u="sng" dirty="0">
                <a:latin typeface="Times New Roman" pitchFamily="18" charset="0"/>
              </a:rPr>
              <a:t>Code of ethics for mental health counselors</a:t>
            </a:r>
            <a:r>
              <a:rPr lang="en-US" sz="2800" dirty="0">
                <a:latin typeface="Times New Roman" pitchFamily="18" charset="0"/>
              </a:rPr>
              <a:t>.  Alexandria, VA.</a:t>
            </a:r>
          </a:p>
          <a:p>
            <a:pPr>
              <a:lnSpc>
                <a:spcPct val="80000"/>
              </a:lnSpc>
              <a:defRPr/>
            </a:pPr>
            <a:r>
              <a:rPr lang="en-US" sz="2800" dirty="0">
                <a:latin typeface="Times New Roman" pitchFamily="18" charset="0"/>
              </a:rPr>
              <a:t>	American Psychiatric Association.  (2000).  </a:t>
            </a:r>
            <a:r>
              <a:rPr lang="en-US" sz="2800" u="sng" dirty="0">
                <a:latin typeface="Times New Roman" pitchFamily="18" charset="0"/>
              </a:rPr>
              <a:t>Diagnostic and statistical manual o mental disorders</a:t>
            </a:r>
            <a:r>
              <a:rPr lang="en-US" sz="2800" dirty="0">
                <a:latin typeface="Times New Roman" pitchFamily="18" charset="0"/>
              </a:rPr>
              <a:t>.  (4th ed., rev.) </a:t>
            </a:r>
            <a:r>
              <a:rPr lang="en-US" sz="2800" dirty="0" err="1">
                <a:latin typeface="Times New Roman" pitchFamily="18" charset="0"/>
              </a:rPr>
              <a:t>Washington,DC:Author</a:t>
            </a:r>
            <a:r>
              <a:rPr lang="en-US" sz="2800" dirty="0">
                <a:latin typeface="Times New Roman" pitchFamily="18" charset="0"/>
              </a:rPr>
              <a:t>.</a:t>
            </a:r>
          </a:p>
          <a:p>
            <a:pPr>
              <a:lnSpc>
                <a:spcPct val="80000"/>
              </a:lnSpc>
              <a:defRPr/>
            </a:pPr>
            <a:r>
              <a:rPr lang="en-US" sz="2800" dirty="0">
                <a:latin typeface="Times New Roman" pitchFamily="18" charset="0"/>
              </a:rPr>
              <a:t>	American Psychological Association.  (2002). </a:t>
            </a:r>
            <a:r>
              <a:rPr lang="en-US" sz="2800" u="sng" dirty="0">
                <a:latin typeface="Times New Roman" pitchFamily="18" charset="0"/>
              </a:rPr>
              <a:t>Ethical principles of psychologists and code of conduct</a:t>
            </a:r>
            <a:r>
              <a:rPr lang="en-US" sz="2800" i="1" dirty="0">
                <a:latin typeface="Times New Roman" pitchFamily="18" charset="0"/>
              </a:rPr>
              <a:t>.</a:t>
            </a:r>
            <a:r>
              <a:rPr lang="en-US" sz="2800" dirty="0">
                <a:latin typeface="Times New Roman" pitchFamily="18" charset="0"/>
              </a:rPr>
              <a:t>  Washington DC, </a:t>
            </a:r>
            <a:r>
              <a:rPr lang="en-US" sz="2800" dirty="0">
                <a:latin typeface="Times New Roman" pitchFamily="18" charset="0"/>
                <a:hlinkClick r:id="rId2"/>
              </a:rPr>
              <a:t>www.apa.org</a:t>
            </a:r>
            <a:r>
              <a:rPr lang="en-US" sz="2800" dirty="0">
                <a:latin typeface="Times New Roman" pitchFamily="18" charset="0"/>
              </a:rPr>
              <a:t>.</a:t>
            </a:r>
          </a:p>
          <a:p>
            <a:pPr>
              <a:lnSpc>
                <a:spcPct val="80000"/>
              </a:lnSpc>
              <a:defRPr/>
            </a:pPr>
            <a:r>
              <a:rPr lang="en-US" sz="2800" dirty="0">
                <a:latin typeface="Times New Roman" pitchFamily="18" charset="0"/>
              </a:rPr>
              <a:t>	Anderson, D. J. &amp; Cranston-</a:t>
            </a:r>
            <a:r>
              <a:rPr lang="en-US" sz="2800" dirty="0" err="1">
                <a:latin typeface="Times New Roman" pitchFamily="18" charset="0"/>
              </a:rPr>
              <a:t>Gingras</a:t>
            </a:r>
            <a:r>
              <a:rPr lang="en-US" sz="2800" dirty="0">
                <a:latin typeface="Times New Roman" pitchFamily="18" charset="0"/>
              </a:rPr>
              <a:t>, A. (1991).  </a:t>
            </a:r>
            <a:r>
              <a:rPr lang="en-US" sz="2800" u="sng" dirty="0">
                <a:latin typeface="Times New Roman" pitchFamily="18" charset="0"/>
              </a:rPr>
              <a:t>Sensitizing counselors and educators to multicultural issues: An interactive approach</a:t>
            </a:r>
            <a:r>
              <a:rPr lang="en-US" sz="2800" dirty="0">
                <a:latin typeface="Times New Roman" pitchFamily="18" charset="0"/>
              </a:rPr>
              <a:t>.  </a:t>
            </a:r>
            <a:r>
              <a:rPr lang="en-US" sz="2800" i="1" dirty="0">
                <a:latin typeface="Times New Roman" pitchFamily="18" charset="0"/>
              </a:rPr>
              <a:t>Journal of Counseling and Development</a:t>
            </a:r>
            <a:r>
              <a:rPr lang="en-US" sz="2800" dirty="0">
                <a:latin typeface="Times New Roman" pitchFamily="18" charset="0"/>
              </a:rPr>
              <a:t>, 70 (1), 91-98.</a:t>
            </a:r>
          </a:p>
          <a:p>
            <a:pPr>
              <a:lnSpc>
                <a:spcPct val="80000"/>
              </a:lnSpc>
              <a:defRPr/>
            </a:pPr>
            <a:r>
              <a:rPr lang="en-US" sz="2800" dirty="0">
                <a:latin typeface="Times New Roman" pitchFamily="18" charset="0"/>
              </a:rPr>
              <a:t>	Association for Counselor Education and Supervision (1990).  </a:t>
            </a:r>
            <a:r>
              <a:rPr lang="en-US" sz="2800" u="sng" dirty="0">
                <a:latin typeface="Times New Roman" pitchFamily="18" charset="0"/>
              </a:rPr>
              <a:t>Standards for counseling supervisors</a:t>
            </a:r>
            <a:r>
              <a:rPr lang="en-US" sz="2800" i="1" dirty="0">
                <a:latin typeface="Times New Roman" pitchFamily="18" charset="0"/>
              </a:rPr>
              <a:t>.  Journal of Counseling and Development</a:t>
            </a:r>
            <a:r>
              <a:rPr lang="en-US" sz="2800" dirty="0">
                <a:latin typeface="Times New Roman" pitchFamily="18" charset="0"/>
              </a:rPr>
              <a:t>, 69 (1), 30-32.</a:t>
            </a:r>
          </a:p>
          <a:p>
            <a:pPr>
              <a:lnSpc>
                <a:spcPct val="80000"/>
              </a:lnSpc>
              <a:defRPr/>
            </a:pPr>
            <a:endParaRPr lang="en-US" sz="2800" dirty="0">
              <a:latin typeface="Times New Roman" pitchFamily="18" charset="0"/>
            </a:endParaRPr>
          </a:p>
          <a:p>
            <a:endParaRPr lang="en-US" dirty="0"/>
          </a:p>
        </p:txBody>
      </p:sp>
      <p:sp>
        <p:nvSpPr>
          <p:cNvPr id="3" name="Title 2"/>
          <p:cNvSpPr>
            <a:spLocks noGrp="1"/>
          </p:cNvSpPr>
          <p:nvPr>
            <p:ph type="title"/>
          </p:nvPr>
        </p:nvSpPr>
        <p:spPr/>
        <p:txBody>
          <a:bodyPr/>
          <a:lstStyle/>
          <a:p>
            <a:pPr algn="ctr"/>
            <a:r>
              <a:rPr lang="en-US" altLang="en-US" sz="4400" dirty="0">
                <a:solidFill>
                  <a:schemeClr val="tx1"/>
                </a:solidFill>
                <a:effectLst/>
                <a:latin typeface="Times New Roman" pitchFamily="18" charset="0"/>
              </a:rPr>
              <a:t>Bibliography</a:t>
            </a:r>
            <a:endParaRPr lang="en-US" dirty="0"/>
          </a:p>
        </p:txBody>
      </p:sp>
    </p:spTree>
    <p:extLst>
      <p:ext uri="{BB962C8B-B14F-4D97-AF65-F5344CB8AC3E}">
        <p14:creationId xmlns:p14="http://schemas.microsoft.com/office/powerpoint/2010/main" val="339812209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nSpc>
                <a:spcPct val="80000"/>
              </a:lnSpc>
              <a:defRPr/>
            </a:pPr>
            <a:r>
              <a:rPr lang="en-US" sz="2800" dirty="0"/>
              <a:t> </a:t>
            </a:r>
            <a:r>
              <a:rPr lang="en-US" sz="2800" dirty="0" err="1">
                <a:latin typeface="Times New Roman" pitchFamily="18" charset="0"/>
              </a:rPr>
              <a:t>Baker,R</a:t>
            </a:r>
            <a:r>
              <a:rPr lang="en-US" sz="2800" dirty="0">
                <a:latin typeface="Times New Roman" pitchFamily="18" charset="0"/>
              </a:rPr>
              <a:t>.  (1999).  </a:t>
            </a:r>
            <a:r>
              <a:rPr lang="en-US" sz="2800" u="sng" dirty="0">
                <a:latin typeface="Times New Roman" pitchFamily="18" charset="0"/>
              </a:rPr>
              <a:t>Codes of ethics: Some history.  Perspectives on the Professions</a:t>
            </a:r>
            <a:r>
              <a:rPr lang="en-US" sz="2800" dirty="0">
                <a:latin typeface="Times New Roman" pitchFamily="18" charset="0"/>
              </a:rPr>
              <a:t>, 19 from http://ethics.iit.edu/eprspective/pers19_1fall99_2.html. </a:t>
            </a:r>
          </a:p>
          <a:p>
            <a:pPr>
              <a:lnSpc>
                <a:spcPct val="80000"/>
              </a:lnSpc>
              <a:defRPr/>
            </a:pPr>
            <a:r>
              <a:rPr lang="en-US" sz="2800" dirty="0">
                <a:latin typeface="Times New Roman" pitchFamily="18" charset="0"/>
              </a:rPr>
              <a:t>	</a:t>
            </a:r>
            <a:r>
              <a:rPr lang="en-US" sz="2800" dirty="0" err="1">
                <a:latin typeface="Times New Roman" pitchFamily="18" charset="0"/>
              </a:rPr>
              <a:t>Benesch</a:t>
            </a:r>
            <a:r>
              <a:rPr lang="en-US" sz="2800" dirty="0">
                <a:latin typeface="Times New Roman" pitchFamily="18" charset="0"/>
              </a:rPr>
              <a:t>, K.F. &amp; </a:t>
            </a:r>
            <a:r>
              <a:rPr lang="en-US" sz="2800" dirty="0" err="1">
                <a:latin typeface="Times New Roman" pitchFamily="18" charset="0"/>
              </a:rPr>
              <a:t>Ponterotto</a:t>
            </a:r>
            <a:r>
              <a:rPr lang="en-US" sz="2800" dirty="0">
                <a:latin typeface="Times New Roman" pitchFamily="18" charset="0"/>
              </a:rPr>
              <a:t>, J. G.  (1989).  </a:t>
            </a:r>
            <a:r>
              <a:rPr lang="en-US" sz="2800" u="sng" dirty="0">
                <a:latin typeface="Times New Roman" pitchFamily="18" charset="0"/>
              </a:rPr>
              <a:t>East and west: Transpersonal psychology and cross-cultural counseling</a:t>
            </a:r>
            <a:r>
              <a:rPr lang="en-US" sz="2800" dirty="0">
                <a:latin typeface="Times New Roman" pitchFamily="18" charset="0"/>
              </a:rPr>
              <a:t>.  </a:t>
            </a:r>
            <a:r>
              <a:rPr lang="en-US" sz="2800" i="1" dirty="0">
                <a:latin typeface="Times New Roman" pitchFamily="18" charset="0"/>
              </a:rPr>
              <a:t>Counseling and Values</a:t>
            </a:r>
            <a:r>
              <a:rPr lang="en-US" sz="2800" dirty="0">
                <a:latin typeface="Times New Roman" pitchFamily="18" charset="0"/>
              </a:rPr>
              <a:t>, 33, 121-131.</a:t>
            </a:r>
          </a:p>
          <a:p>
            <a:pPr>
              <a:lnSpc>
                <a:spcPct val="80000"/>
              </a:lnSpc>
              <a:defRPr/>
            </a:pPr>
            <a:r>
              <a:rPr lang="en-US" sz="2800" dirty="0">
                <a:latin typeface="Times New Roman" pitchFamily="18" charset="0"/>
              </a:rPr>
              <a:t>	</a:t>
            </a:r>
            <a:r>
              <a:rPr lang="en-US" sz="2800" dirty="0" err="1">
                <a:latin typeface="Times New Roman" pitchFamily="18" charset="0"/>
              </a:rPr>
              <a:t>Bentham,J</a:t>
            </a:r>
            <a:r>
              <a:rPr lang="en-US" sz="2800" dirty="0">
                <a:latin typeface="Times New Roman" pitchFamily="18" charset="0"/>
              </a:rPr>
              <a:t>.  (1970).  </a:t>
            </a:r>
            <a:r>
              <a:rPr lang="en-US" sz="2800" u="sng" dirty="0">
                <a:latin typeface="Times New Roman" pitchFamily="18" charset="0"/>
              </a:rPr>
              <a:t>The collected works of Jeremy Bentham: An introduction to the principles of morals and legislation</a:t>
            </a:r>
            <a:r>
              <a:rPr lang="en-US" sz="2800" dirty="0">
                <a:latin typeface="Times New Roman" pitchFamily="18" charset="0"/>
              </a:rPr>
              <a:t>.  J. H. Burns &amp; L.A. Hart (eds.).  </a:t>
            </a:r>
            <a:r>
              <a:rPr lang="en-US" sz="2800" dirty="0" err="1">
                <a:latin typeface="Times New Roman" pitchFamily="18" charset="0"/>
              </a:rPr>
              <a:t>Athloe</a:t>
            </a:r>
            <a:r>
              <a:rPr lang="en-US" sz="2800" dirty="0">
                <a:latin typeface="Times New Roman" pitchFamily="18" charset="0"/>
              </a:rPr>
              <a:t> Press: London.</a:t>
            </a:r>
          </a:p>
          <a:p>
            <a:pPr>
              <a:lnSpc>
                <a:spcPct val="80000"/>
              </a:lnSpc>
              <a:defRPr/>
            </a:pPr>
            <a:r>
              <a:rPr lang="en-US" sz="2800" dirty="0">
                <a:latin typeface="Times New Roman" pitchFamily="18" charset="0"/>
              </a:rPr>
              <a:t>	Bernard, J. &amp; Goodyear, R.  (1992). </a:t>
            </a:r>
            <a:r>
              <a:rPr lang="en-US" sz="2800" u="sng" dirty="0">
                <a:latin typeface="Times New Roman" pitchFamily="18" charset="0"/>
              </a:rPr>
              <a:t>Fundamentals of clinical supervision</a:t>
            </a:r>
            <a:r>
              <a:rPr lang="en-US" sz="2800" dirty="0">
                <a:latin typeface="Times New Roman" pitchFamily="18" charset="0"/>
              </a:rPr>
              <a:t>.  Allyn &amp; Bacon: Boston, MA.</a:t>
            </a:r>
          </a:p>
          <a:p>
            <a:pPr>
              <a:lnSpc>
                <a:spcPct val="80000"/>
              </a:lnSpc>
              <a:defRPr/>
            </a:pPr>
            <a:r>
              <a:rPr lang="en-US" sz="2800" dirty="0">
                <a:latin typeface="Times New Roman" pitchFamily="18" charset="0"/>
              </a:rPr>
              <a:t>	</a:t>
            </a:r>
            <a:r>
              <a:rPr lang="en-US" sz="2800" dirty="0" err="1">
                <a:latin typeface="Times New Roman" pitchFamily="18" charset="0"/>
              </a:rPr>
              <a:t>Bersoff,D</a:t>
            </a:r>
            <a:r>
              <a:rPr lang="en-US" sz="2800" dirty="0">
                <a:latin typeface="Times New Roman" pitchFamily="18" charset="0"/>
              </a:rPr>
              <a:t>. &amp; </a:t>
            </a:r>
            <a:r>
              <a:rPr lang="en-US" sz="2800" dirty="0" err="1">
                <a:latin typeface="Times New Roman" pitchFamily="18" charset="0"/>
              </a:rPr>
              <a:t>Koeppl,P</a:t>
            </a:r>
            <a:r>
              <a:rPr lang="en-US" sz="2800" dirty="0">
                <a:latin typeface="Times New Roman" pitchFamily="18" charset="0"/>
              </a:rPr>
              <a:t>.  (1993).  </a:t>
            </a:r>
            <a:r>
              <a:rPr lang="en-US" sz="2800" u="sng" dirty="0">
                <a:latin typeface="Times New Roman" pitchFamily="18" charset="0"/>
              </a:rPr>
              <a:t>The relation between ethical codes and moral principles</a:t>
            </a:r>
            <a:r>
              <a:rPr lang="en-US" sz="2800" dirty="0">
                <a:latin typeface="Times New Roman" pitchFamily="18" charset="0"/>
              </a:rPr>
              <a:t>.  </a:t>
            </a:r>
            <a:r>
              <a:rPr lang="en-US" sz="2800" i="1" dirty="0">
                <a:latin typeface="Times New Roman" pitchFamily="18" charset="0"/>
              </a:rPr>
              <a:t>Ethics and Behavior</a:t>
            </a:r>
            <a:r>
              <a:rPr lang="en-US" sz="2800" dirty="0">
                <a:latin typeface="Times New Roman" pitchFamily="18" charset="0"/>
              </a:rPr>
              <a:t>,3,345-357.</a:t>
            </a:r>
          </a:p>
          <a:p>
            <a:pPr>
              <a:lnSpc>
                <a:spcPct val="80000"/>
              </a:lnSpc>
              <a:defRPr/>
            </a:pPr>
            <a:r>
              <a:rPr lang="en-US" sz="2800" dirty="0">
                <a:latin typeface="Times New Roman" pitchFamily="18" charset="0"/>
              </a:rPr>
              <a:t>	</a:t>
            </a:r>
            <a:r>
              <a:rPr lang="en-US" sz="2800" dirty="0" err="1">
                <a:latin typeface="Times New Roman" pitchFamily="18" charset="0"/>
              </a:rPr>
              <a:t>Berstein</a:t>
            </a:r>
            <a:r>
              <a:rPr lang="en-US" sz="2800" dirty="0">
                <a:latin typeface="Times New Roman" pitchFamily="18" charset="0"/>
              </a:rPr>
              <a:t>, B. &amp; </a:t>
            </a:r>
            <a:r>
              <a:rPr lang="en-US" sz="2800" dirty="0" err="1">
                <a:latin typeface="Times New Roman" pitchFamily="18" charset="0"/>
              </a:rPr>
              <a:t>Hartsell</a:t>
            </a:r>
            <a:r>
              <a:rPr lang="en-US" sz="2800" dirty="0">
                <a:latin typeface="Times New Roman" pitchFamily="18" charset="0"/>
              </a:rPr>
              <a:t>, T.  (2000).  </a:t>
            </a:r>
            <a:r>
              <a:rPr lang="en-US" sz="2800" u="sng" dirty="0">
                <a:latin typeface="Times New Roman" pitchFamily="18" charset="0"/>
              </a:rPr>
              <a:t>The portable ethicist for mental health professionals: An A-Z guide for responsible practice</a:t>
            </a:r>
            <a:r>
              <a:rPr lang="en-US" sz="2800" dirty="0">
                <a:latin typeface="Times New Roman" pitchFamily="18" charset="0"/>
              </a:rPr>
              <a:t>.  John Wiley &amp; Sons: New York, NY.</a:t>
            </a:r>
          </a:p>
          <a:p>
            <a:pPr>
              <a:lnSpc>
                <a:spcPct val="80000"/>
              </a:lnSpc>
              <a:defRPr/>
            </a:pPr>
            <a:r>
              <a:rPr lang="en-US" sz="2800" dirty="0">
                <a:latin typeface="Times New Roman" pitchFamily="18" charset="0"/>
              </a:rPr>
              <a:t>	</a:t>
            </a:r>
            <a:r>
              <a:rPr lang="en-US" sz="2800" dirty="0" err="1">
                <a:latin typeface="Times New Roman" pitchFamily="18" charset="0"/>
              </a:rPr>
              <a:t>Bierig</a:t>
            </a:r>
            <a:r>
              <a:rPr lang="en-US" sz="2800" dirty="0">
                <a:latin typeface="Times New Roman" pitchFamily="18" charset="0"/>
              </a:rPr>
              <a:t>, J. R.  (1983).  </a:t>
            </a:r>
            <a:r>
              <a:rPr lang="en-US" sz="2800" u="sng" dirty="0">
                <a:latin typeface="Times New Roman" pitchFamily="18" charset="0"/>
              </a:rPr>
              <a:t>Whatever happened to professional self regulation? </a:t>
            </a:r>
            <a:r>
              <a:rPr lang="en-US" sz="2800" i="1" dirty="0">
                <a:latin typeface="Times New Roman" pitchFamily="18" charset="0"/>
              </a:rPr>
              <a:t>American Bar Association Journal</a:t>
            </a:r>
            <a:r>
              <a:rPr lang="en-US" sz="2800" dirty="0">
                <a:latin typeface="Times New Roman" pitchFamily="18" charset="0"/>
              </a:rPr>
              <a:t>, 69, 616-619.</a:t>
            </a:r>
          </a:p>
          <a:p>
            <a:pPr>
              <a:lnSpc>
                <a:spcPct val="80000"/>
              </a:lnSpc>
              <a:defRPr/>
            </a:pPr>
            <a:r>
              <a:rPr lang="en-US" sz="2800" dirty="0">
                <a:latin typeface="Times New Roman" pitchFamily="18" charset="0"/>
              </a:rPr>
              <a:t>	</a:t>
            </a:r>
            <a:r>
              <a:rPr lang="en-US" sz="2800" dirty="0" err="1">
                <a:latin typeface="Times New Roman" pitchFamily="18" charset="0"/>
              </a:rPr>
              <a:t>Biggs,D.A</a:t>
            </a:r>
            <a:r>
              <a:rPr lang="en-US" sz="2800" dirty="0">
                <a:latin typeface="Times New Roman" pitchFamily="18" charset="0"/>
              </a:rPr>
              <a:t>., </a:t>
            </a:r>
            <a:r>
              <a:rPr lang="en-US" sz="2800" dirty="0" err="1">
                <a:latin typeface="Times New Roman" pitchFamily="18" charset="0"/>
              </a:rPr>
              <a:t>Blocher,D.H</a:t>
            </a:r>
            <a:r>
              <a:rPr lang="en-US" sz="2800" dirty="0">
                <a:latin typeface="Times New Roman" pitchFamily="18" charset="0"/>
              </a:rPr>
              <a:t>. (1987).  </a:t>
            </a:r>
            <a:r>
              <a:rPr lang="en-US" sz="2800" u="sng" dirty="0">
                <a:latin typeface="Times New Roman" pitchFamily="18" charset="0"/>
              </a:rPr>
              <a:t>Foundations of ethical counseling</a:t>
            </a:r>
            <a:r>
              <a:rPr lang="en-US" sz="2800" dirty="0">
                <a:latin typeface="Times New Roman" pitchFamily="18" charset="0"/>
              </a:rPr>
              <a:t>.  New York: Springer.</a:t>
            </a:r>
          </a:p>
          <a:p>
            <a:endParaRPr lang="en-US" dirty="0"/>
          </a:p>
        </p:txBody>
      </p:sp>
      <p:sp>
        <p:nvSpPr>
          <p:cNvPr id="3" name="Title 2"/>
          <p:cNvSpPr>
            <a:spLocks noGrp="1"/>
          </p:cNvSpPr>
          <p:nvPr>
            <p:ph type="title"/>
          </p:nvPr>
        </p:nvSpPr>
        <p:spPr/>
        <p:txBody>
          <a:bodyPr/>
          <a:lstStyle/>
          <a:p>
            <a:pPr algn="ctr"/>
            <a:r>
              <a:rPr lang="en-US" altLang="en-US" sz="4400" dirty="0">
                <a:solidFill>
                  <a:schemeClr val="tx1"/>
                </a:solidFill>
                <a:effectLst/>
                <a:latin typeface="Times New Roman" pitchFamily="18" charset="0"/>
              </a:rPr>
              <a:t>Bibliography</a:t>
            </a:r>
            <a:endParaRPr lang="en-US" dirty="0"/>
          </a:p>
        </p:txBody>
      </p:sp>
    </p:spTree>
    <p:extLst>
      <p:ext uri="{BB962C8B-B14F-4D97-AF65-F5344CB8AC3E}">
        <p14:creationId xmlns:p14="http://schemas.microsoft.com/office/powerpoint/2010/main" val="1266733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altLang="en-US" sz="2400" u="sng" dirty="0">
                <a:latin typeface="Times New Roman" pitchFamily="18" charset="0"/>
              </a:rPr>
              <a:t>Questions to Consider Regarding Gift Giving</a:t>
            </a:r>
          </a:p>
          <a:p>
            <a:endParaRPr lang="en-US" altLang="en-US" sz="700" dirty="0">
              <a:latin typeface="Times New Roman" pitchFamily="18" charset="0"/>
            </a:endParaRPr>
          </a:p>
          <a:p>
            <a:r>
              <a:rPr lang="en-US" altLang="en-US" sz="2400" dirty="0">
                <a:latin typeface="Times New Roman" pitchFamily="18" charset="0"/>
              </a:rPr>
              <a:t>What will accepting (or not accepting) this gift do to the dignity and worth of the other person?</a:t>
            </a:r>
          </a:p>
          <a:p>
            <a:r>
              <a:rPr lang="en-US" altLang="en-US" sz="2400" dirty="0">
                <a:latin typeface="Times New Roman" pitchFamily="18" charset="0"/>
              </a:rPr>
              <a:t>Is there potential for exploitation?</a:t>
            </a:r>
          </a:p>
          <a:p>
            <a:r>
              <a:rPr lang="en-US" altLang="en-US" sz="2400" dirty="0">
                <a:latin typeface="Times New Roman" pitchFamily="18" charset="0"/>
              </a:rPr>
              <a:t>Would this be considered boundary crossing?</a:t>
            </a:r>
          </a:p>
          <a:p>
            <a:r>
              <a:rPr lang="en-US" altLang="en-US" sz="2400" dirty="0">
                <a:latin typeface="Times New Roman" pitchFamily="18" charset="0"/>
              </a:rPr>
              <a:t>Do I have any approach-avoidance conflict within me?</a:t>
            </a:r>
          </a:p>
          <a:p>
            <a:r>
              <a:rPr lang="en-US" altLang="en-US" sz="2400" dirty="0">
                <a:latin typeface="Times New Roman" pitchFamily="18" charset="0"/>
              </a:rPr>
              <a:t>What are the meanings behind accepting this gift?</a:t>
            </a:r>
          </a:p>
          <a:p>
            <a:endParaRPr lang="en-US" dirty="0"/>
          </a:p>
        </p:txBody>
      </p:sp>
      <p:sp>
        <p:nvSpPr>
          <p:cNvPr id="3" name="Title 2"/>
          <p:cNvSpPr>
            <a:spLocks noGrp="1"/>
          </p:cNvSpPr>
          <p:nvPr>
            <p:ph type="title"/>
          </p:nvPr>
        </p:nvSpPr>
        <p:spPr/>
        <p:txBody>
          <a:bodyPr>
            <a:normAutofit/>
          </a:bodyPr>
          <a:lstStyle/>
          <a:p>
            <a:pPr algn="ctr"/>
            <a:r>
              <a:rPr lang="en-US" altLang="en-US" sz="3200" u="sng" dirty="0" smtClean="0">
                <a:solidFill>
                  <a:schemeClr val="tx1"/>
                </a:solidFill>
                <a:effectLst/>
                <a:latin typeface="Times New Roman" pitchFamily="18" charset="0"/>
              </a:rPr>
              <a:t>Ethical Issues: Receiving Gifts From Clients</a:t>
            </a:r>
            <a:br>
              <a:rPr lang="en-US" altLang="en-US" sz="3200" u="sng" dirty="0" smtClean="0">
                <a:solidFill>
                  <a:schemeClr val="tx1"/>
                </a:solidFill>
                <a:effectLst/>
                <a:latin typeface="Times New Roman" pitchFamily="18" charset="0"/>
              </a:rPr>
            </a:br>
            <a:r>
              <a:rPr lang="en-US" altLang="en-US" sz="3200" u="sng" dirty="0" smtClean="0">
                <a:solidFill>
                  <a:schemeClr val="tx1"/>
                </a:solidFill>
                <a:effectLst/>
                <a:latin typeface="Times New Roman" pitchFamily="18" charset="0"/>
              </a:rPr>
              <a:t>(</a:t>
            </a:r>
            <a:r>
              <a:rPr lang="en-US" altLang="en-US" sz="3200" u="sng" dirty="0" err="1" smtClean="0">
                <a:solidFill>
                  <a:schemeClr val="tx1"/>
                </a:solidFill>
                <a:effectLst/>
                <a:latin typeface="Times New Roman" pitchFamily="18" charset="0"/>
              </a:rPr>
              <a:t>Gerig,M</a:t>
            </a:r>
            <a:r>
              <a:rPr lang="en-US" altLang="en-US" sz="3200" u="sng" dirty="0" smtClean="0">
                <a:solidFill>
                  <a:schemeClr val="tx1"/>
                </a:solidFill>
                <a:effectLst/>
                <a:latin typeface="Times New Roman" pitchFamily="18" charset="0"/>
              </a:rPr>
              <a:t>.-July 2004)</a:t>
            </a:r>
            <a:endParaRPr lang="en-US" sz="3200" dirty="0"/>
          </a:p>
        </p:txBody>
      </p:sp>
    </p:spTree>
    <p:extLst>
      <p:ext uri="{BB962C8B-B14F-4D97-AF65-F5344CB8AC3E}">
        <p14:creationId xmlns:p14="http://schemas.microsoft.com/office/powerpoint/2010/main" val="3341700154"/>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nSpc>
                <a:spcPct val="80000"/>
              </a:lnSpc>
              <a:defRPr/>
            </a:pPr>
            <a:r>
              <a:rPr lang="en-US" sz="2800" dirty="0" smtClean="0">
                <a:latin typeface="Times New Roman" pitchFamily="18" charset="0"/>
              </a:rPr>
              <a:t>          Borders</a:t>
            </a:r>
            <a:r>
              <a:rPr lang="en-US" sz="2800" dirty="0">
                <a:latin typeface="Times New Roman" pitchFamily="18" charset="0"/>
              </a:rPr>
              <a:t>, L. D. (1989c, August).  </a:t>
            </a:r>
            <a:r>
              <a:rPr lang="en-US" sz="2800" i="1" dirty="0">
                <a:latin typeface="Times New Roman" pitchFamily="18" charset="0"/>
              </a:rPr>
              <a:t>Learning to think like a supervisor.  </a:t>
            </a:r>
            <a:r>
              <a:rPr lang="en-US" sz="2800" dirty="0">
                <a:latin typeface="Times New Roman" pitchFamily="18" charset="0"/>
              </a:rPr>
              <a:t>Paper presented at the annual meeting of the American Psychological Association, New Orleans.</a:t>
            </a:r>
          </a:p>
          <a:p>
            <a:pPr>
              <a:lnSpc>
                <a:spcPct val="80000"/>
              </a:lnSpc>
              <a:defRPr/>
            </a:pPr>
            <a:r>
              <a:rPr lang="en-US" sz="2800" dirty="0">
                <a:latin typeface="Times New Roman" pitchFamily="18" charset="0"/>
              </a:rPr>
              <a:t>	Borders, L. D. (1989e).  </a:t>
            </a:r>
            <a:r>
              <a:rPr lang="en-US" sz="2800" u="sng" dirty="0">
                <a:latin typeface="Times New Roman" pitchFamily="18" charset="0"/>
              </a:rPr>
              <a:t>[review of </a:t>
            </a:r>
            <a:r>
              <a:rPr lang="en-US" sz="2800" i="1" u="sng" dirty="0">
                <a:latin typeface="Times New Roman" pitchFamily="18" charset="0"/>
              </a:rPr>
              <a:t>Supervising counselors and therapists: A developmental approach</a:t>
            </a:r>
            <a:r>
              <a:rPr lang="en-US" sz="2800" u="sng" dirty="0">
                <a:latin typeface="Times New Roman" pitchFamily="18" charset="0"/>
              </a:rPr>
              <a:t>]</a:t>
            </a:r>
            <a:r>
              <a:rPr lang="en-US" sz="2800" dirty="0">
                <a:latin typeface="Times New Roman" pitchFamily="18" charset="0"/>
              </a:rPr>
              <a:t>.  </a:t>
            </a:r>
            <a:r>
              <a:rPr lang="en-US" sz="2800" i="1" dirty="0">
                <a:latin typeface="Times New Roman" pitchFamily="18" charset="0"/>
              </a:rPr>
              <a:t>The Clinical Supervisor</a:t>
            </a:r>
            <a:r>
              <a:rPr lang="en-US" sz="2800" dirty="0">
                <a:latin typeface="Times New Roman" pitchFamily="18" charset="0"/>
              </a:rPr>
              <a:t>, 7, 161-166.</a:t>
            </a:r>
          </a:p>
          <a:p>
            <a:pPr>
              <a:lnSpc>
                <a:spcPct val="80000"/>
              </a:lnSpc>
              <a:defRPr/>
            </a:pPr>
            <a:r>
              <a:rPr lang="en-US" sz="2800" dirty="0">
                <a:latin typeface="Times New Roman" pitchFamily="18" charset="0"/>
              </a:rPr>
              <a:t>	Borders, L. D. &amp; </a:t>
            </a:r>
            <a:r>
              <a:rPr lang="en-US" sz="2800" dirty="0" err="1">
                <a:latin typeface="Times New Roman" pitchFamily="18" charset="0"/>
              </a:rPr>
              <a:t>Leddick</a:t>
            </a:r>
            <a:r>
              <a:rPr lang="en-US" sz="2800" dirty="0">
                <a:latin typeface="Times New Roman" pitchFamily="18" charset="0"/>
              </a:rPr>
              <a:t>, G. R. (1987).  </a:t>
            </a:r>
            <a:r>
              <a:rPr lang="en-US" sz="2800" i="1" u="sng" dirty="0">
                <a:latin typeface="Times New Roman" pitchFamily="18" charset="0"/>
              </a:rPr>
              <a:t>Handbook of counseling supervision</a:t>
            </a:r>
            <a:r>
              <a:rPr lang="en-US" sz="2800" dirty="0">
                <a:latin typeface="Times New Roman" pitchFamily="18" charset="0"/>
              </a:rPr>
              <a:t>.  Alexandria, VA: Association for Counselor Education and Supervision</a:t>
            </a:r>
          </a:p>
          <a:p>
            <a:pPr>
              <a:lnSpc>
                <a:spcPct val="80000"/>
              </a:lnSpc>
              <a:defRPr/>
            </a:pPr>
            <a:r>
              <a:rPr lang="en-US" sz="2800" dirty="0">
                <a:latin typeface="Times New Roman" pitchFamily="18" charset="0"/>
              </a:rPr>
              <a:t>	</a:t>
            </a:r>
            <a:r>
              <a:rPr lang="en-US" sz="2800" dirty="0" err="1">
                <a:latin typeface="Times New Roman" pitchFamily="18" charset="0"/>
              </a:rPr>
              <a:t>Borys</a:t>
            </a:r>
            <a:r>
              <a:rPr lang="en-US" sz="2800" dirty="0">
                <a:latin typeface="Times New Roman" pitchFamily="18" charset="0"/>
              </a:rPr>
              <a:t>, D.S. &amp; Pope, K.S. (1989).  </a:t>
            </a:r>
            <a:r>
              <a:rPr lang="en-US" sz="2800" u="sng" dirty="0">
                <a:latin typeface="Times New Roman" pitchFamily="18" charset="0"/>
              </a:rPr>
              <a:t>Dual relationships between therapist and client: a national study of psychologists, psychiatrists, and social workers</a:t>
            </a:r>
            <a:r>
              <a:rPr lang="en-US" sz="2800" dirty="0">
                <a:latin typeface="Times New Roman" pitchFamily="18" charset="0"/>
              </a:rPr>
              <a:t>.  </a:t>
            </a:r>
            <a:r>
              <a:rPr lang="en-US" sz="2800" i="1" dirty="0">
                <a:latin typeface="Times New Roman" pitchFamily="18" charset="0"/>
              </a:rPr>
              <a:t>Professional Psychology: Research and Practice</a:t>
            </a:r>
            <a:r>
              <a:rPr lang="en-US" sz="2800" dirty="0">
                <a:latin typeface="Times New Roman" pitchFamily="18" charset="0"/>
              </a:rPr>
              <a:t>, 20 (5), 283-293.</a:t>
            </a:r>
          </a:p>
          <a:p>
            <a:pPr>
              <a:lnSpc>
                <a:spcPct val="80000"/>
              </a:lnSpc>
              <a:defRPr/>
            </a:pPr>
            <a:r>
              <a:rPr lang="en-US" sz="2800" dirty="0">
                <a:latin typeface="Times New Roman" pitchFamily="18" charset="0"/>
              </a:rPr>
              <a:t>	</a:t>
            </a:r>
            <a:r>
              <a:rPr lang="en-US" sz="2800" dirty="0" err="1">
                <a:latin typeface="Times New Roman" pitchFamily="18" charset="0"/>
              </a:rPr>
              <a:t>Bowman,J.T</a:t>
            </a:r>
            <a:r>
              <a:rPr lang="en-US" sz="2800" dirty="0">
                <a:latin typeface="Times New Roman" pitchFamily="18" charset="0"/>
              </a:rPr>
              <a:t>., &amp; </a:t>
            </a:r>
            <a:r>
              <a:rPr lang="en-US" sz="2800" dirty="0" err="1">
                <a:latin typeface="Times New Roman" pitchFamily="18" charset="0"/>
              </a:rPr>
              <a:t>Reeves,T.C</a:t>
            </a:r>
            <a:r>
              <a:rPr lang="en-US" sz="2800" dirty="0">
                <a:latin typeface="Times New Roman" pitchFamily="18" charset="0"/>
              </a:rPr>
              <a:t>. (1987).  </a:t>
            </a:r>
            <a:r>
              <a:rPr lang="en-US" sz="2800" u="sng" dirty="0">
                <a:latin typeface="Times New Roman" pitchFamily="18" charset="0"/>
              </a:rPr>
              <a:t>Moral development and empathy in counseling</a:t>
            </a:r>
            <a:r>
              <a:rPr lang="en-US" sz="2800" dirty="0">
                <a:latin typeface="Times New Roman" pitchFamily="18" charset="0"/>
              </a:rPr>
              <a:t>.  </a:t>
            </a:r>
            <a:r>
              <a:rPr lang="en-US" sz="2800" i="1" dirty="0">
                <a:latin typeface="Times New Roman" pitchFamily="18" charset="0"/>
              </a:rPr>
              <a:t>Counselor Education and Supervision</a:t>
            </a:r>
            <a:r>
              <a:rPr lang="en-US" sz="2800" dirty="0">
                <a:latin typeface="Times New Roman" pitchFamily="18" charset="0"/>
              </a:rPr>
              <a:t>,26,293-298.</a:t>
            </a:r>
          </a:p>
          <a:p>
            <a:pPr>
              <a:lnSpc>
                <a:spcPct val="80000"/>
              </a:lnSpc>
              <a:defRPr/>
            </a:pPr>
            <a:r>
              <a:rPr lang="en-US" sz="2800" dirty="0">
                <a:latin typeface="Times New Roman" pitchFamily="18" charset="0"/>
              </a:rPr>
              <a:t>	</a:t>
            </a:r>
            <a:r>
              <a:rPr lang="en-US" sz="2800" dirty="0" err="1">
                <a:latin typeface="Times New Roman" pitchFamily="18" charset="0"/>
              </a:rPr>
              <a:t>Breggin</a:t>
            </a:r>
            <a:r>
              <a:rPr lang="en-US" sz="2800" dirty="0">
                <a:latin typeface="Times New Roman" pitchFamily="18" charset="0"/>
              </a:rPr>
              <a:t>, P.R. (1997).  </a:t>
            </a:r>
            <a:r>
              <a:rPr lang="en-US" sz="2800" u="sng" dirty="0">
                <a:latin typeface="Times New Roman" pitchFamily="18" charset="0"/>
              </a:rPr>
              <a:t>The heart of being helpful: Empathy and the creation of a healing presence</a:t>
            </a:r>
            <a:r>
              <a:rPr lang="en-US" sz="2800" dirty="0">
                <a:latin typeface="Times New Roman" pitchFamily="18" charset="0"/>
              </a:rPr>
              <a:t>.  New York, NY: Springer Publishing.</a:t>
            </a:r>
          </a:p>
          <a:p>
            <a:pPr>
              <a:lnSpc>
                <a:spcPct val="80000"/>
              </a:lnSpc>
              <a:defRPr/>
            </a:pPr>
            <a:r>
              <a:rPr lang="en-US" sz="2800" dirty="0">
                <a:latin typeface="Times New Roman" pitchFamily="18" charset="0"/>
              </a:rPr>
              <a:t>	</a:t>
            </a:r>
            <a:r>
              <a:rPr lang="en-US" sz="2800" dirty="0" err="1">
                <a:latin typeface="Times New Roman" pitchFamily="18" charset="0"/>
              </a:rPr>
              <a:t>Breggin,P.R</a:t>
            </a:r>
            <a:r>
              <a:rPr lang="en-US" sz="2800" dirty="0">
                <a:latin typeface="Times New Roman" pitchFamily="18" charset="0"/>
              </a:rPr>
              <a:t>.  (1998).  </a:t>
            </a:r>
            <a:r>
              <a:rPr lang="en-US" sz="2800" u="sng" dirty="0">
                <a:latin typeface="Times New Roman" pitchFamily="18" charset="0"/>
              </a:rPr>
              <a:t>Psychotherapy in emotional crises without resort to psychiatric medication.</a:t>
            </a:r>
            <a:r>
              <a:rPr lang="en-US" sz="2800" dirty="0">
                <a:latin typeface="Times New Roman" pitchFamily="18" charset="0"/>
              </a:rPr>
              <a:t>  </a:t>
            </a:r>
            <a:r>
              <a:rPr lang="en-US" sz="2800" i="1" dirty="0">
                <a:latin typeface="Times New Roman" pitchFamily="18" charset="0"/>
              </a:rPr>
              <a:t>The Humanistic Psychologist</a:t>
            </a:r>
            <a:r>
              <a:rPr lang="en-US" sz="2800" dirty="0">
                <a:latin typeface="Times New Roman" pitchFamily="18" charset="0"/>
              </a:rPr>
              <a:t>, 25,2-14</a:t>
            </a:r>
            <a:r>
              <a:rPr lang="en-US" sz="2800" dirty="0">
                <a:solidFill>
                  <a:schemeClr val="bg1">
                    <a:lumMod val="50000"/>
                  </a:schemeClr>
                </a:solidFill>
                <a:latin typeface="Times New Roman" pitchFamily="18" charset="0"/>
              </a:rPr>
              <a:t>.</a:t>
            </a:r>
          </a:p>
          <a:p>
            <a:endParaRPr lang="en-US" dirty="0"/>
          </a:p>
        </p:txBody>
      </p:sp>
      <p:sp>
        <p:nvSpPr>
          <p:cNvPr id="3" name="Title 2"/>
          <p:cNvSpPr>
            <a:spLocks noGrp="1"/>
          </p:cNvSpPr>
          <p:nvPr>
            <p:ph type="title"/>
          </p:nvPr>
        </p:nvSpPr>
        <p:spPr/>
        <p:txBody>
          <a:bodyPr/>
          <a:lstStyle/>
          <a:p>
            <a:pPr algn="ctr"/>
            <a:r>
              <a:rPr lang="en-US" altLang="en-US" sz="4400" dirty="0">
                <a:solidFill>
                  <a:schemeClr val="tx1"/>
                </a:solidFill>
                <a:effectLst/>
                <a:latin typeface="Times New Roman" pitchFamily="18" charset="0"/>
              </a:rPr>
              <a:t>Bibliography</a:t>
            </a:r>
            <a:endParaRPr lang="en-US" dirty="0"/>
          </a:p>
        </p:txBody>
      </p:sp>
    </p:spTree>
    <p:extLst>
      <p:ext uri="{BB962C8B-B14F-4D97-AF65-F5344CB8AC3E}">
        <p14:creationId xmlns:p14="http://schemas.microsoft.com/office/powerpoint/2010/main" val="354582178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nSpc>
                <a:spcPct val="80000"/>
              </a:lnSpc>
              <a:defRPr/>
            </a:pPr>
            <a:r>
              <a:rPr lang="en-US" sz="2800" dirty="0" smtClean="0">
                <a:latin typeface="Times New Roman" pitchFamily="18" charset="0"/>
              </a:rPr>
              <a:t>           </a:t>
            </a:r>
            <a:r>
              <a:rPr lang="en-US" sz="2800" dirty="0" err="1" smtClean="0">
                <a:latin typeface="Times New Roman" pitchFamily="18" charset="0"/>
              </a:rPr>
              <a:t>Breggin</a:t>
            </a:r>
            <a:r>
              <a:rPr lang="en-US" sz="2800" dirty="0">
                <a:latin typeface="Times New Roman" pitchFamily="18" charset="0"/>
              </a:rPr>
              <a:t>, P.R.  (2000).  </a:t>
            </a:r>
            <a:r>
              <a:rPr lang="en-US" sz="2800" u="sng" dirty="0">
                <a:latin typeface="Times New Roman" pitchFamily="18" charset="0"/>
              </a:rPr>
              <a:t>A dangerous assignment</a:t>
            </a:r>
            <a:r>
              <a:rPr lang="en-US" sz="2800" dirty="0">
                <a:latin typeface="Times New Roman" pitchFamily="18" charset="0"/>
              </a:rPr>
              <a:t>. In H. Rosenthal &amp; A. Ellis (Eds.) </a:t>
            </a:r>
            <a:r>
              <a:rPr lang="en-US" sz="2800" i="1" dirty="0">
                <a:latin typeface="Times New Roman" pitchFamily="18" charset="0"/>
              </a:rPr>
              <a:t>Favorite counseling and therapy homework assignments: Leading therapists share their most creative strategies </a:t>
            </a:r>
            <a:r>
              <a:rPr lang="en-US" sz="2800" dirty="0">
                <a:latin typeface="Times New Roman" pitchFamily="18" charset="0"/>
              </a:rPr>
              <a:t>(pp.58-59).  Philadelphia, PA: Brunner-Rutledge.</a:t>
            </a:r>
          </a:p>
          <a:p>
            <a:pPr>
              <a:lnSpc>
                <a:spcPct val="80000"/>
              </a:lnSpc>
              <a:defRPr/>
            </a:pPr>
            <a:r>
              <a:rPr lang="en-US" sz="2800" dirty="0">
                <a:latin typeface="Times New Roman" pitchFamily="18" charset="0"/>
              </a:rPr>
              <a:t>	</a:t>
            </a:r>
            <a:r>
              <a:rPr lang="en-US" sz="2800" dirty="0" err="1">
                <a:latin typeface="Times New Roman" pitchFamily="18" charset="0"/>
              </a:rPr>
              <a:t>Breggin</a:t>
            </a:r>
            <a:r>
              <a:rPr lang="en-US" sz="2800" dirty="0">
                <a:latin typeface="Times New Roman" pitchFamily="18" charset="0"/>
              </a:rPr>
              <a:t>, P.R.  (2008).  </a:t>
            </a:r>
            <a:r>
              <a:rPr lang="en-US" sz="2800" u="sng" dirty="0">
                <a:latin typeface="Times New Roman" pitchFamily="18" charset="0"/>
              </a:rPr>
              <a:t>Practical applications: 22 guidelines for counseling and psychotherapy</a:t>
            </a:r>
            <a:r>
              <a:rPr lang="en-US" sz="2800" dirty="0">
                <a:latin typeface="Times New Roman" pitchFamily="18" charset="0"/>
              </a:rPr>
              <a:t>.  </a:t>
            </a:r>
            <a:r>
              <a:rPr lang="en-US" sz="2800" i="1" dirty="0">
                <a:latin typeface="Times New Roman" pitchFamily="18" charset="0"/>
              </a:rPr>
              <a:t>Ethical Human Psychology and Psychiatry</a:t>
            </a:r>
            <a:r>
              <a:rPr lang="en-US" sz="2800" dirty="0">
                <a:latin typeface="Times New Roman" pitchFamily="18" charset="0"/>
              </a:rPr>
              <a:t>, 10(1), 43-57.</a:t>
            </a:r>
          </a:p>
          <a:p>
            <a:pPr>
              <a:lnSpc>
                <a:spcPct val="80000"/>
              </a:lnSpc>
              <a:defRPr/>
            </a:pPr>
            <a:r>
              <a:rPr lang="en-US" sz="2800" dirty="0">
                <a:latin typeface="Times New Roman" pitchFamily="18" charset="0"/>
              </a:rPr>
              <a:t>	</a:t>
            </a:r>
            <a:r>
              <a:rPr lang="en-US" sz="2800" dirty="0" err="1">
                <a:latin typeface="Times New Roman" pitchFamily="18" charset="0"/>
              </a:rPr>
              <a:t>Breggin</a:t>
            </a:r>
            <a:r>
              <a:rPr lang="en-US" sz="2800" dirty="0">
                <a:latin typeface="Times New Roman" pitchFamily="18" charset="0"/>
              </a:rPr>
              <a:t>, P.R., </a:t>
            </a:r>
            <a:r>
              <a:rPr lang="en-US" sz="2800" dirty="0" err="1">
                <a:latin typeface="Times New Roman" pitchFamily="18" charset="0"/>
              </a:rPr>
              <a:t>Bvreggin</a:t>
            </a:r>
            <a:r>
              <a:rPr lang="en-US" sz="2800" dirty="0">
                <a:latin typeface="Times New Roman" pitchFamily="18" charset="0"/>
              </a:rPr>
              <a:t>, G., </a:t>
            </a:r>
            <a:r>
              <a:rPr lang="en-US" sz="2800" dirty="0" err="1">
                <a:latin typeface="Times New Roman" pitchFamily="18" charset="0"/>
              </a:rPr>
              <a:t>Bremak</a:t>
            </a:r>
            <a:r>
              <a:rPr lang="en-US" sz="2800" dirty="0">
                <a:latin typeface="Times New Roman" pitchFamily="18" charset="0"/>
              </a:rPr>
              <a:t>, F. (</a:t>
            </a:r>
            <a:r>
              <a:rPr lang="en-US" sz="2800" dirty="0" err="1">
                <a:latin typeface="Times New Roman" pitchFamily="18" charset="0"/>
              </a:rPr>
              <a:t>Eds</a:t>
            </a:r>
            <a:r>
              <a:rPr lang="en-US" sz="2800" dirty="0">
                <a:latin typeface="Times New Roman" pitchFamily="18" charset="0"/>
              </a:rPr>
              <a:t>).  (2002).  </a:t>
            </a:r>
            <a:r>
              <a:rPr lang="en-US" sz="2800" u="sng" dirty="0">
                <a:latin typeface="Times New Roman" pitchFamily="18" charset="0"/>
              </a:rPr>
              <a:t>Dimensions of empathic therapy</a:t>
            </a:r>
            <a:r>
              <a:rPr lang="en-US" sz="2800" dirty="0">
                <a:latin typeface="Times New Roman" pitchFamily="18" charset="0"/>
              </a:rPr>
              <a:t>.  New York: Springer Publishing.</a:t>
            </a:r>
          </a:p>
          <a:p>
            <a:pPr>
              <a:lnSpc>
                <a:spcPct val="80000"/>
              </a:lnSpc>
              <a:defRPr/>
            </a:pPr>
            <a:r>
              <a:rPr lang="en-US" sz="2800" dirty="0">
                <a:latin typeface="Times New Roman" pitchFamily="18" charset="0"/>
              </a:rPr>
              <a:t>	</a:t>
            </a:r>
            <a:r>
              <a:rPr lang="en-US" sz="2800" dirty="0" err="1">
                <a:latin typeface="Times New Roman" pitchFamily="18" charset="0"/>
              </a:rPr>
              <a:t>Breggin</a:t>
            </a:r>
            <a:r>
              <a:rPr lang="en-US" sz="2800" dirty="0">
                <a:latin typeface="Times New Roman" pitchFamily="18" charset="0"/>
              </a:rPr>
              <a:t>, P.R. &amp; Stern, E.M.  (Eds.)  (1996).  </a:t>
            </a:r>
            <a:r>
              <a:rPr lang="en-US" sz="2800" u="sng" dirty="0">
                <a:latin typeface="Times New Roman" pitchFamily="18" charset="0"/>
              </a:rPr>
              <a:t>Psychosocial approaches to deeply disturbed persons</a:t>
            </a:r>
            <a:r>
              <a:rPr lang="en-US" sz="2800" dirty="0">
                <a:latin typeface="Times New Roman" pitchFamily="18" charset="0"/>
              </a:rPr>
              <a:t>.  New York: Hayworth Press.</a:t>
            </a:r>
          </a:p>
          <a:p>
            <a:pPr>
              <a:lnSpc>
                <a:spcPct val="80000"/>
              </a:lnSpc>
              <a:defRPr/>
            </a:pPr>
            <a:r>
              <a:rPr lang="en-US" sz="2800" dirty="0">
                <a:latin typeface="Times New Roman" pitchFamily="18" charset="0"/>
              </a:rPr>
              <a:t>	</a:t>
            </a:r>
            <a:r>
              <a:rPr lang="en-US" sz="2800" dirty="0" err="1">
                <a:latin typeface="Times New Roman" pitchFamily="18" charset="0"/>
              </a:rPr>
              <a:t>Christopher,J.C</a:t>
            </a:r>
            <a:r>
              <a:rPr lang="en-US" sz="2800" dirty="0">
                <a:latin typeface="Times New Roman" pitchFamily="18" charset="0"/>
              </a:rPr>
              <a:t>.  (1996).  </a:t>
            </a:r>
            <a:r>
              <a:rPr lang="en-US" sz="2800" u="sng" dirty="0">
                <a:latin typeface="Times New Roman" pitchFamily="18" charset="0"/>
              </a:rPr>
              <a:t>Counseling’s inescapable moral visions</a:t>
            </a:r>
            <a:r>
              <a:rPr lang="en-US" sz="2800" dirty="0">
                <a:latin typeface="Times New Roman" pitchFamily="18" charset="0"/>
              </a:rPr>
              <a:t>.  </a:t>
            </a:r>
            <a:r>
              <a:rPr lang="en-US" sz="2800" i="1" dirty="0">
                <a:latin typeface="Times New Roman" pitchFamily="18" charset="0"/>
              </a:rPr>
              <a:t>Journal of Counseling and Development</a:t>
            </a:r>
            <a:r>
              <a:rPr lang="en-US" sz="2800" dirty="0">
                <a:latin typeface="Times New Roman" pitchFamily="18" charset="0"/>
              </a:rPr>
              <a:t>, 75, 17-25.</a:t>
            </a:r>
          </a:p>
          <a:p>
            <a:pPr>
              <a:lnSpc>
                <a:spcPct val="80000"/>
              </a:lnSpc>
              <a:defRPr/>
            </a:pPr>
            <a:r>
              <a:rPr lang="en-US" sz="2800" dirty="0">
                <a:latin typeface="Times New Roman" pitchFamily="18" charset="0"/>
              </a:rPr>
              <a:t>	</a:t>
            </a:r>
            <a:r>
              <a:rPr lang="en-US" sz="2800" dirty="0" err="1">
                <a:latin typeface="Times New Roman" pitchFamily="18" charset="0"/>
              </a:rPr>
              <a:t>Cohen,E.D</a:t>
            </a:r>
            <a:r>
              <a:rPr lang="en-US" sz="2800" dirty="0">
                <a:latin typeface="Times New Roman" pitchFamily="18" charset="0"/>
              </a:rPr>
              <a:t>.,&amp; </a:t>
            </a:r>
            <a:r>
              <a:rPr lang="en-US" sz="2800" dirty="0" err="1">
                <a:latin typeface="Times New Roman" pitchFamily="18" charset="0"/>
              </a:rPr>
              <a:t>Cohen,C.S</a:t>
            </a:r>
            <a:r>
              <a:rPr lang="en-US" sz="2800" dirty="0">
                <a:latin typeface="Times New Roman" pitchFamily="18" charset="0"/>
              </a:rPr>
              <a:t>., (1996).  </a:t>
            </a:r>
            <a:r>
              <a:rPr lang="en-US" sz="2800" u="sng" dirty="0">
                <a:latin typeface="Times New Roman" pitchFamily="18" charset="0"/>
              </a:rPr>
              <a:t>The virtuous therapist: Ethical practice of counseling and psychotherapy</a:t>
            </a:r>
            <a:r>
              <a:rPr lang="en-US" sz="2800" dirty="0">
                <a:latin typeface="Times New Roman" pitchFamily="18" charset="0"/>
              </a:rPr>
              <a:t>.  </a:t>
            </a:r>
            <a:r>
              <a:rPr lang="en-US" sz="2800" dirty="0" err="1">
                <a:latin typeface="Times New Roman" pitchFamily="18" charset="0"/>
              </a:rPr>
              <a:t>Belmont,CA</a:t>
            </a:r>
            <a:r>
              <a:rPr lang="en-US" sz="2800" dirty="0">
                <a:latin typeface="Times New Roman" pitchFamily="18" charset="0"/>
              </a:rPr>
              <a:t>: Wadsworth.</a:t>
            </a:r>
          </a:p>
          <a:p>
            <a:pPr>
              <a:lnSpc>
                <a:spcPct val="80000"/>
              </a:lnSpc>
              <a:defRPr/>
            </a:pPr>
            <a:r>
              <a:rPr lang="en-US" sz="2800" dirty="0">
                <a:latin typeface="Times New Roman" pitchFamily="18" charset="0"/>
              </a:rPr>
              <a:t>	</a:t>
            </a:r>
            <a:r>
              <a:rPr lang="en-US" sz="2800" dirty="0" err="1">
                <a:latin typeface="Times New Roman" pitchFamily="18" charset="0"/>
              </a:rPr>
              <a:t>Consoli,A</a:t>
            </a:r>
            <a:r>
              <a:rPr lang="en-US" sz="2800" dirty="0">
                <a:latin typeface="Times New Roman" pitchFamily="18" charset="0"/>
              </a:rPr>
              <a:t>., &amp; </a:t>
            </a:r>
            <a:r>
              <a:rPr lang="en-US" sz="2800" dirty="0" err="1">
                <a:latin typeface="Times New Roman" pitchFamily="18" charset="0"/>
              </a:rPr>
              <a:t>Williams,L</a:t>
            </a:r>
            <a:r>
              <a:rPr lang="en-US" sz="2800" dirty="0">
                <a:latin typeface="Times New Roman" pitchFamily="18" charset="0"/>
              </a:rPr>
              <a:t>.  (1999).  </a:t>
            </a:r>
            <a:r>
              <a:rPr lang="en-US" sz="2800" u="sng" dirty="0">
                <a:latin typeface="Times New Roman" pitchFamily="18" charset="0"/>
              </a:rPr>
              <a:t>Commonalities in values among mental health counselors</a:t>
            </a:r>
            <a:r>
              <a:rPr lang="en-US" sz="2800" dirty="0">
                <a:latin typeface="Times New Roman" pitchFamily="18" charset="0"/>
              </a:rPr>
              <a:t>.  </a:t>
            </a:r>
            <a:r>
              <a:rPr lang="en-US" sz="2800" i="1" dirty="0">
                <a:latin typeface="Times New Roman" pitchFamily="18" charset="0"/>
              </a:rPr>
              <a:t>Counseling and Values</a:t>
            </a:r>
            <a:r>
              <a:rPr lang="en-US" sz="2800" dirty="0">
                <a:latin typeface="Times New Roman" pitchFamily="18" charset="0"/>
              </a:rPr>
              <a:t>,43,106-115.</a:t>
            </a:r>
          </a:p>
          <a:p>
            <a:pPr>
              <a:lnSpc>
                <a:spcPct val="80000"/>
              </a:lnSpc>
              <a:defRPr/>
            </a:pPr>
            <a:r>
              <a:rPr lang="en-US" sz="2800" dirty="0">
                <a:latin typeface="Times New Roman" pitchFamily="18" charset="0"/>
              </a:rPr>
              <a:t>	</a:t>
            </a:r>
            <a:r>
              <a:rPr lang="en-US" sz="2800" dirty="0" err="1">
                <a:latin typeface="Times New Roman" pitchFamily="18" charset="0"/>
              </a:rPr>
              <a:t>Cooper,C.C</a:t>
            </a:r>
            <a:r>
              <a:rPr lang="en-US" sz="2800" dirty="0">
                <a:latin typeface="Times New Roman" pitchFamily="18" charset="0"/>
              </a:rPr>
              <a:t>.,&amp; </a:t>
            </a:r>
            <a:r>
              <a:rPr lang="en-US" sz="2800" dirty="0" err="1">
                <a:latin typeface="Times New Roman" pitchFamily="18" charset="0"/>
              </a:rPr>
              <a:t>Gottlieb,M.C</a:t>
            </a:r>
            <a:r>
              <a:rPr lang="en-US" sz="2800" dirty="0">
                <a:latin typeface="Times New Roman" pitchFamily="18" charset="0"/>
              </a:rPr>
              <a:t>.  (2000).  </a:t>
            </a:r>
            <a:r>
              <a:rPr lang="en-US" sz="2800" u="sng" dirty="0">
                <a:latin typeface="Times New Roman" pitchFamily="18" charset="0"/>
              </a:rPr>
              <a:t>Ethical issues with managed care: Challenges facing counseling psychology</a:t>
            </a:r>
            <a:r>
              <a:rPr lang="en-US" sz="2800" dirty="0">
                <a:latin typeface="Times New Roman" pitchFamily="18" charset="0"/>
              </a:rPr>
              <a:t>.  </a:t>
            </a:r>
            <a:r>
              <a:rPr lang="en-US" sz="2800" i="1" dirty="0">
                <a:latin typeface="Times New Roman" pitchFamily="18" charset="0"/>
              </a:rPr>
              <a:t>The Counseling Psychologist</a:t>
            </a:r>
            <a:r>
              <a:rPr lang="en-US" sz="2800" dirty="0">
                <a:latin typeface="Times New Roman" pitchFamily="18" charset="0"/>
              </a:rPr>
              <a:t>,28,179-236.</a:t>
            </a:r>
          </a:p>
          <a:p>
            <a:pPr>
              <a:lnSpc>
                <a:spcPct val="80000"/>
              </a:lnSpc>
              <a:defRPr/>
            </a:pPr>
            <a:r>
              <a:rPr lang="en-US" sz="2800" dirty="0">
                <a:latin typeface="Times New Roman" pitchFamily="18" charset="0"/>
              </a:rPr>
              <a:t>	Corey, G. (1986). </a:t>
            </a:r>
            <a:r>
              <a:rPr lang="en-US" sz="2800" u="sng" dirty="0">
                <a:latin typeface="Times New Roman" pitchFamily="18" charset="0"/>
              </a:rPr>
              <a:t>Theory and practice of counseling and psychotherapy </a:t>
            </a:r>
            <a:r>
              <a:rPr lang="en-US" sz="2800" dirty="0">
                <a:latin typeface="Times New Roman" pitchFamily="18" charset="0"/>
              </a:rPr>
              <a:t>(3rd ed.). Brooks/Cole: Monterey, CA.</a:t>
            </a:r>
          </a:p>
          <a:p>
            <a:pPr>
              <a:lnSpc>
                <a:spcPct val="80000"/>
              </a:lnSpc>
              <a:defRPr/>
            </a:pPr>
            <a:r>
              <a:rPr lang="en-US" sz="2800" dirty="0">
                <a:latin typeface="Times New Roman" pitchFamily="18" charset="0"/>
              </a:rPr>
              <a:t>	Corey, G. , Corey, M.S., &amp; </a:t>
            </a:r>
            <a:r>
              <a:rPr lang="en-US" sz="2800" dirty="0" err="1">
                <a:latin typeface="Times New Roman" pitchFamily="18" charset="0"/>
              </a:rPr>
              <a:t>Callanan</a:t>
            </a:r>
            <a:r>
              <a:rPr lang="en-US" sz="2800" dirty="0">
                <a:latin typeface="Times New Roman" pitchFamily="18" charset="0"/>
              </a:rPr>
              <a:t>, P. (2003).  </a:t>
            </a:r>
            <a:r>
              <a:rPr lang="en-US" sz="2800" i="1" u="sng" dirty="0">
                <a:latin typeface="Times New Roman" pitchFamily="18" charset="0"/>
              </a:rPr>
              <a:t>Issues and ethics in the helping professions</a:t>
            </a:r>
            <a:r>
              <a:rPr lang="en-US" sz="2800" u="sng" dirty="0">
                <a:latin typeface="Times New Roman" pitchFamily="18" charset="0"/>
              </a:rPr>
              <a:t> </a:t>
            </a:r>
            <a:r>
              <a:rPr lang="en-US" sz="2800" dirty="0">
                <a:latin typeface="Times New Roman" pitchFamily="18" charset="0"/>
              </a:rPr>
              <a:t>(6th ed.). Brooks/Cole: Pacific Grove, CA.</a:t>
            </a:r>
          </a:p>
          <a:p>
            <a:pPr>
              <a:lnSpc>
                <a:spcPct val="80000"/>
              </a:lnSpc>
              <a:defRPr/>
            </a:pPr>
            <a:r>
              <a:rPr lang="en-US" sz="2800" dirty="0">
                <a:latin typeface="Times New Roman" pitchFamily="18" charset="0"/>
              </a:rPr>
              <a:t>	Cormier, L.S., &amp; Bernard J. M. (1982).  </a:t>
            </a:r>
            <a:r>
              <a:rPr lang="en-US" sz="2800" u="sng" dirty="0">
                <a:latin typeface="Times New Roman" pitchFamily="18" charset="0"/>
              </a:rPr>
              <a:t>Ethical and legal responsibilities of clinical supervisors.</a:t>
            </a:r>
            <a:r>
              <a:rPr lang="en-US" sz="2800" dirty="0">
                <a:latin typeface="Times New Roman" pitchFamily="18" charset="0"/>
              </a:rPr>
              <a:t>  </a:t>
            </a:r>
            <a:r>
              <a:rPr lang="en-US" sz="2800" i="1" dirty="0">
                <a:latin typeface="Times New Roman" pitchFamily="18" charset="0"/>
              </a:rPr>
              <a:t>Personnel and Guidance Journal</a:t>
            </a:r>
            <a:r>
              <a:rPr lang="en-US" sz="2800" dirty="0">
                <a:latin typeface="Times New Roman" pitchFamily="18" charset="0"/>
              </a:rPr>
              <a:t>, 60, 486-491.</a:t>
            </a:r>
          </a:p>
          <a:p>
            <a:pPr>
              <a:lnSpc>
                <a:spcPct val="80000"/>
              </a:lnSpc>
              <a:defRPr/>
            </a:pPr>
            <a:endParaRPr lang="en-US" sz="2800" dirty="0">
              <a:latin typeface="Times New Roman" pitchFamily="18" charset="0"/>
            </a:endParaRPr>
          </a:p>
          <a:p>
            <a:endParaRPr lang="en-US" dirty="0"/>
          </a:p>
        </p:txBody>
      </p:sp>
      <p:sp>
        <p:nvSpPr>
          <p:cNvPr id="3" name="Title 2"/>
          <p:cNvSpPr>
            <a:spLocks noGrp="1"/>
          </p:cNvSpPr>
          <p:nvPr>
            <p:ph type="title"/>
          </p:nvPr>
        </p:nvSpPr>
        <p:spPr/>
        <p:txBody>
          <a:bodyPr/>
          <a:lstStyle/>
          <a:p>
            <a:pPr algn="ctr"/>
            <a:r>
              <a:rPr lang="en-US" altLang="en-US" sz="4400" dirty="0">
                <a:solidFill>
                  <a:schemeClr val="tx1"/>
                </a:solidFill>
                <a:effectLst/>
                <a:latin typeface="Times New Roman" pitchFamily="18" charset="0"/>
              </a:rPr>
              <a:t>Bibliography</a:t>
            </a:r>
            <a:endParaRPr lang="en-US" dirty="0"/>
          </a:p>
        </p:txBody>
      </p:sp>
    </p:spTree>
    <p:extLst>
      <p:ext uri="{BB962C8B-B14F-4D97-AF65-F5344CB8AC3E}">
        <p14:creationId xmlns:p14="http://schemas.microsoft.com/office/powerpoint/2010/main" val="153107958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nSpc>
                <a:spcPct val="80000"/>
              </a:lnSpc>
              <a:defRPr/>
            </a:pPr>
            <a:r>
              <a:rPr lang="en-US" sz="2800" dirty="0" smtClean="0">
                <a:latin typeface="Times New Roman" pitchFamily="18" charset="0"/>
              </a:rPr>
              <a:t>           </a:t>
            </a:r>
            <a:r>
              <a:rPr lang="en-US" sz="2800" dirty="0" err="1" smtClean="0">
                <a:latin typeface="Times New Roman" pitchFamily="18" charset="0"/>
              </a:rPr>
              <a:t>D’Andrea,M</a:t>
            </a:r>
            <a:r>
              <a:rPr lang="en-US" sz="2800" dirty="0">
                <a:latin typeface="Times New Roman" pitchFamily="18" charset="0"/>
              </a:rPr>
              <a:t>.  (2000).  </a:t>
            </a:r>
            <a:r>
              <a:rPr lang="en-US" sz="2800" u="sng" dirty="0">
                <a:latin typeface="Times New Roman" pitchFamily="18" charset="0"/>
              </a:rPr>
              <a:t>Postmodernism, constructivism, and </a:t>
            </a:r>
            <a:r>
              <a:rPr lang="en-US" sz="2800" u="sng" dirty="0" err="1">
                <a:latin typeface="Times New Roman" pitchFamily="18" charset="0"/>
              </a:rPr>
              <a:t>multicuturalism</a:t>
            </a:r>
            <a:r>
              <a:rPr lang="en-US" sz="2800" u="sng" dirty="0">
                <a:latin typeface="Times New Roman" pitchFamily="18" charset="0"/>
              </a:rPr>
              <a:t>: Three forces reshaping and     expanding our thoughts and counseling</a:t>
            </a:r>
            <a:r>
              <a:rPr lang="en-US" sz="2800" dirty="0">
                <a:latin typeface="Times New Roman" pitchFamily="18" charset="0"/>
              </a:rPr>
              <a:t>.  </a:t>
            </a:r>
            <a:r>
              <a:rPr lang="en-US" sz="2800" i="1" dirty="0">
                <a:latin typeface="Times New Roman" pitchFamily="18" charset="0"/>
              </a:rPr>
              <a:t>Journal of Mental Health Counseling</a:t>
            </a:r>
            <a:r>
              <a:rPr lang="en-US" sz="2800" dirty="0">
                <a:latin typeface="Times New Roman" pitchFamily="18" charset="0"/>
              </a:rPr>
              <a:t>,22,1-16.</a:t>
            </a:r>
          </a:p>
          <a:p>
            <a:pPr>
              <a:lnSpc>
                <a:spcPct val="80000"/>
              </a:lnSpc>
              <a:defRPr/>
            </a:pPr>
            <a:r>
              <a:rPr lang="en-US" sz="2800" dirty="0">
                <a:latin typeface="Times New Roman" pitchFamily="18" charset="0"/>
              </a:rPr>
              <a:t>	</a:t>
            </a:r>
            <a:r>
              <a:rPr lang="en-US" sz="2800" dirty="0" err="1">
                <a:latin typeface="Times New Roman" pitchFamily="18" charset="0"/>
              </a:rPr>
              <a:t>Daniels,J.A</a:t>
            </a:r>
            <a:r>
              <a:rPr lang="en-US" sz="2800" dirty="0">
                <a:latin typeface="Times New Roman" pitchFamily="18" charset="0"/>
              </a:rPr>
              <a:t>.  (Winter 2001).  </a:t>
            </a:r>
            <a:r>
              <a:rPr lang="en-US" sz="2800" u="sng" dirty="0">
                <a:latin typeface="Times New Roman" pitchFamily="18" charset="0"/>
              </a:rPr>
              <a:t>Managed care, ethics, and counseling</a:t>
            </a:r>
            <a:r>
              <a:rPr lang="en-US" sz="2800" dirty="0">
                <a:latin typeface="Times New Roman" pitchFamily="18" charset="0"/>
              </a:rPr>
              <a:t>.  </a:t>
            </a:r>
            <a:r>
              <a:rPr lang="en-US" sz="2800" i="1" dirty="0">
                <a:latin typeface="Times New Roman" pitchFamily="18" charset="0"/>
              </a:rPr>
              <a:t>Journal of Counseling &amp; Development</a:t>
            </a:r>
            <a:r>
              <a:rPr lang="en-US" sz="2800" dirty="0">
                <a:latin typeface="Times New Roman" pitchFamily="18" charset="0"/>
              </a:rPr>
              <a:t>,79,119-122.</a:t>
            </a:r>
          </a:p>
          <a:p>
            <a:pPr>
              <a:lnSpc>
                <a:spcPct val="80000"/>
              </a:lnSpc>
              <a:defRPr/>
            </a:pPr>
            <a:r>
              <a:rPr lang="en-US" sz="2800" dirty="0">
                <a:latin typeface="Times New Roman" pitchFamily="18" charset="0"/>
              </a:rPr>
              <a:t>	Davis, A.H., </a:t>
            </a:r>
            <a:r>
              <a:rPr lang="en-US" sz="2800" dirty="0" err="1">
                <a:latin typeface="Times New Roman" pitchFamily="18" charset="0"/>
              </a:rPr>
              <a:t>Savicki</a:t>
            </a:r>
            <a:r>
              <a:rPr lang="en-US" sz="2800" dirty="0">
                <a:latin typeface="Times New Roman" pitchFamily="18" charset="0"/>
              </a:rPr>
              <a:t>, V, Cooley, E.J., &amp; Firth, J. L.  (1989).  </a:t>
            </a:r>
            <a:r>
              <a:rPr lang="en-US" sz="2800" u="sng" dirty="0">
                <a:latin typeface="Times New Roman" pitchFamily="18" charset="0"/>
              </a:rPr>
              <a:t>Burnout and counselor practitioner expectations of supervision</a:t>
            </a:r>
            <a:r>
              <a:rPr lang="en-US" sz="2800" dirty="0">
                <a:latin typeface="Times New Roman" pitchFamily="18" charset="0"/>
              </a:rPr>
              <a:t>.  </a:t>
            </a:r>
            <a:r>
              <a:rPr lang="en-US" sz="2800" i="1" dirty="0">
                <a:latin typeface="Times New Roman" pitchFamily="18" charset="0"/>
              </a:rPr>
              <a:t>Counselor Education and Supervision</a:t>
            </a:r>
            <a:r>
              <a:rPr lang="en-US" sz="2800" dirty="0">
                <a:latin typeface="Times New Roman" pitchFamily="18" charset="0"/>
              </a:rPr>
              <a:t>, 28 (3), 234-241.</a:t>
            </a:r>
          </a:p>
          <a:p>
            <a:pPr>
              <a:lnSpc>
                <a:spcPct val="80000"/>
              </a:lnSpc>
              <a:defRPr/>
            </a:pPr>
            <a:r>
              <a:rPr lang="en-US" sz="2800" dirty="0">
                <a:latin typeface="Times New Roman" pitchFamily="18" charset="0"/>
              </a:rPr>
              <a:t>	</a:t>
            </a:r>
            <a:r>
              <a:rPr lang="en-US" sz="2800" dirty="0" err="1">
                <a:latin typeface="Times New Roman" pitchFamily="18" charset="0"/>
              </a:rPr>
              <a:t>DeKraai</a:t>
            </a:r>
            <a:r>
              <a:rPr lang="en-US" sz="2800" dirty="0">
                <a:latin typeface="Times New Roman" pitchFamily="18" charset="0"/>
              </a:rPr>
              <a:t>, M. B &amp; Sales, B. D. (1982).  </a:t>
            </a:r>
            <a:r>
              <a:rPr lang="en-US" sz="2800" u="sng" dirty="0">
                <a:latin typeface="Times New Roman" pitchFamily="18" charset="0"/>
              </a:rPr>
              <a:t>Privileged communication of psychologists</a:t>
            </a:r>
            <a:r>
              <a:rPr lang="en-US" sz="2800" dirty="0">
                <a:latin typeface="Times New Roman" pitchFamily="18" charset="0"/>
              </a:rPr>
              <a:t>.  </a:t>
            </a:r>
            <a:r>
              <a:rPr lang="en-US" sz="2800" i="1" dirty="0">
                <a:latin typeface="Times New Roman" pitchFamily="18" charset="0"/>
              </a:rPr>
              <a:t>Professional Psychology</a:t>
            </a:r>
            <a:r>
              <a:rPr lang="en-US" sz="2800" dirty="0">
                <a:latin typeface="Times New Roman" pitchFamily="18" charset="0"/>
              </a:rPr>
              <a:t>, 13 (3), 372-388.</a:t>
            </a:r>
          </a:p>
          <a:p>
            <a:pPr>
              <a:lnSpc>
                <a:spcPct val="80000"/>
              </a:lnSpc>
              <a:defRPr/>
            </a:pPr>
            <a:r>
              <a:rPr lang="en-US" sz="2800" dirty="0">
                <a:latin typeface="Times New Roman" pitchFamily="18" charset="0"/>
              </a:rPr>
              <a:t>	</a:t>
            </a:r>
            <a:r>
              <a:rPr lang="en-US" sz="2800" dirty="0" err="1">
                <a:latin typeface="Times New Roman" pitchFamily="18" charset="0"/>
              </a:rPr>
              <a:t>Denkowski</a:t>
            </a:r>
            <a:r>
              <a:rPr lang="en-US" sz="2800" dirty="0">
                <a:latin typeface="Times New Roman" pitchFamily="18" charset="0"/>
              </a:rPr>
              <a:t>. K,M. &amp; </a:t>
            </a:r>
            <a:r>
              <a:rPr lang="en-US" sz="2800" dirty="0" err="1">
                <a:latin typeface="Times New Roman" pitchFamily="18" charset="0"/>
              </a:rPr>
              <a:t>Denkowski</a:t>
            </a:r>
            <a:r>
              <a:rPr lang="en-US" sz="2800" dirty="0">
                <a:latin typeface="Times New Roman" pitchFamily="18" charset="0"/>
              </a:rPr>
              <a:t>, G.C. (1982).  </a:t>
            </a:r>
            <a:r>
              <a:rPr lang="en-US" sz="2800" u="sng" dirty="0">
                <a:latin typeface="Times New Roman" pitchFamily="18" charset="0"/>
              </a:rPr>
              <a:t>Client-counselor confidentiality: an update of rationale, legal status, and implications</a:t>
            </a:r>
            <a:r>
              <a:rPr lang="en-US" sz="2800" dirty="0">
                <a:latin typeface="Times New Roman" pitchFamily="18" charset="0"/>
              </a:rPr>
              <a:t>.  </a:t>
            </a:r>
            <a:r>
              <a:rPr lang="en-US" sz="2800" i="1" dirty="0">
                <a:latin typeface="Times New Roman" pitchFamily="18" charset="0"/>
              </a:rPr>
              <a:t>Personnel and Guidance Journal</a:t>
            </a:r>
            <a:r>
              <a:rPr lang="en-US" sz="2800" dirty="0">
                <a:latin typeface="Times New Roman" pitchFamily="18" charset="0"/>
              </a:rPr>
              <a:t>, 60 (6), 371-375.</a:t>
            </a:r>
          </a:p>
          <a:p>
            <a:pPr>
              <a:lnSpc>
                <a:spcPct val="80000"/>
              </a:lnSpc>
              <a:defRPr/>
            </a:pPr>
            <a:r>
              <a:rPr lang="en-US" sz="2800" dirty="0">
                <a:latin typeface="Times New Roman" pitchFamily="18" charset="0"/>
              </a:rPr>
              <a:t>	Denton, W.H. (1989).  </a:t>
            </a:r>
            <a:r>
              <a:rPr lang="en-US" sz="2800" u="sng" dirty="0">
                <a:latin typeface="Times New Roman" pitchFamily="18" charset="0"/>
              </a:rPr>
              <a:t>DSM III-R and the family therapist: Ethical considerations</a:t>
            </a:r>
            <a:r>
              <a:rPr lang="en-US" sz="2800" dirty="0">
                <a:latin typeface="Times New Roman" pitchFamily="18" charset="0"/>
              </a:rPr>
              <a:t>.  </a:t>
            </a:r>
            <a:r>
              <a:rPr lang="en-US" sz="2800" i="1" dirty="0">
                <a:latin typeface="Times New Roman" pitchFamily="18" charset="0"/>
              </a:rPr>
              <a:t>Journal of Marital and Family Therapy</a:t>
            </a:r>
            <a:r>
              <a:rPr lang="en-US" sz="2800" dirty="0">
                <a:latin typeface="Times New Roman" pitchFamily="18" charset="0"/>
              </a:rPr>
              <a:t>, 15(4), 267-378.</a:t>
            </a:r>
          </a:p>
          <a:p>
            <a:pPr>
              <a:lnSpc>
                <a:spcPct val="80000"/>
              </a:lnSpc>
              <a:defRPr/>
            </a:pPr>
            <a:r>
              <a:rPr lang="en-US" sz="2800" dirty="0">
                <a:latin typeface="Times New Roman" pitchFamily="18" charset="0"/>
              </a:rPr>
              <a:t>	Deutsch, C.J. (1984).  </a:t>
            </a:r>
            <a:r>
              <a:rPr lang="en-US" sz="2800" u="sng" dirty="0">
                <a:latin typeface="Times New Roman" pitchFamily="18" charset="0"/>
              </a:rPr>
              <a:t>Self reported sources of stress among psychotherapists</a:t>
            </a:r>
            <a:r>
              <a:rPr lang="en-US" sz="2800" dirty="0">
                <a:latin typeface="Times New Roman" pitchFamily="18" charset="0"/>
              </a:rPr>
              <a:t>.  </a:t>
            </a:r>
            <a:r>
              <a:rPr lang="en-US" sz="2800" i="1" dirty="0">
                <a:latin typeface="Times New Roman" pitchFamily="18" charset="0"/>
              </a:rPr>
              <a:t>Professional Psychology: Research and Practice</a:t>
            </a:r>
            <a:r>
              <a:rPr lang="en-US" sz="2800" dirty="0">
                <a:latin typeface="Times New Roman" pitchFamily="18" charset="0"/>
              </a:rPr>
              <a:t>, 125 (6), 833-845.</a:t>
            </a:r>
          </a:p>
          <a:p>
            <a:pPr>
              <a:lnSpc>
                <a:spcPct val="80000"/>
              </a:lnSpc>
              <a:defRPr/>
            </a:pPr>
            <a:r>
              <a:rPr lang="en-US" sz="2800" dirty="0">
                <a:latin typeface="Times New Roman" pitchFamily="18" charset="0"/>
              </a:rPr>
              <a:t>	</a:t>
            </a:r>
            <a:r>
              <a:rPr lang="en-US" sz="2800" dirty="0" err="1">
                <a:latin typeface="Times New Roman" pitchFamily="18" charset="0"/>
              </a:rPr>
              <a:t>Draguns</a:t>
            </a:r>
            <a:r>
              <a:rPr lang="en-US" sz="2800" dirty="0">
                <a:latin typeface="Times New Roman" pitchFamily="18" charset="0"/>
              </a:rPr>
              <a:t>, J. G. (1989).  </a:t>
            </a:r>
            <a:r>
              <a:rPr lang="en-US" sz="2800" u="sng" dirty="0">
                <a:latin typeface="Times New Roman" pitchFamily="18" charset="0"/>
              </a:rPr>
              <a:t>Dilemmas and choices in cross-cultural counseling: The universal versus sculpturally distinctive</a:t>
            </a:r>
            <a:r>
              <a:rPr lang="en-US" sz="2800" dirty="0">
                <a:latin typeface="Times New Roman" pitchFamily="18" charset="0"/>
              </a:rPr>
              <a:t>.  I P. Pedersen, J. </a:t>
            </a:r>
            <a:r>
              <a:rPr lang="en-US" sz="2800" dirty="0" err="1">
                <a:latin typeface="Times New Roman" pitchFamily="18" charset="0"/>
              </a:rPr>
              <a:t>Draguns</a:t>
            </a:r>
            <a:r>
              <a:rPr lang="en-US" sz="2800" dirty="0">
                <a:latin typeface="Times New Roman" pitchFamily="18" charset="0"/>
              </a:rPr>
              <a:t>, W. </a:t>
            </a:r>
            <a:r>
              <a:rPr lang="en-US" sz="2800" dirty="0" err="1">
                <a:latin typeface="Times New Roman" pitchFamily="18" charset="0"/>
              </a:rPr>
              <a:t>Lonner</a:t>
            </a:r>
            <a:r>
              <a:rPr lang="en-US" sz="2800" dirty="0">
                <a:latin typeface="Times New Roman" pitchFamily="18" charset="0"/>
              </a:rPr>
              <a:t>, and J. Trimble (Eds.)  </a:t>
            </a:r>
            <a:r>
              <a:rPr lang="en-US" sz="2800" i="1" dirty="0">
                <a:latin typeface="Times New Roman" pitchFamily="18" charset="0"/>
              </a:rPr>
              <a:t>Counseling across cultures </a:t>
            </a:r>
            <a:r>
              <a:rPr lang="en-US" sz="2800" dirty="0">
                <a:latin typeface="Times New Roman" pitchFamily="18" charset="0"/>
              </a:rPr>
              <a:t>(3rd edition). (pp. 3-22)  Honolulu: University of Hawaii Press.</a:t>
            </a:r>
          </a:p>
          <a:p>
            <a:pPr>
              <a:lnSpc>
                <a:spcPct val="80000"/>
              </a:lnSpc>
              <a:defRPr/>
            </a:pPr>
            <a:r>
              <a:rPr lang="en-US" sz="2800" dirty="0">
                <a:latin typeface="Times New Roman" pitchFamily="18" charset="0"/>
              </a:rPr>
              <a:t>	</a:t>
            </a:r>
            <a:r>
              <a:rPr lang="en-US" sz="2800" dirty="0" err="1">
                <a:latin typeface="Times New Roman" pitchFamily="18" charset="0"/>
              </a:rPr>
              <a:t>Drew,J,Stoeckle,J.D</a:t>
            </a:r>
            <a:r>
              <a:rPr lang="en-US" sz="2800" dirty="0">
                <a:latin typeface="Times New Roman" pitchFamily="18" charset="0"/>
              </a:rPr>
              <a:t>., &amp; </a:t>
            </a:r>
            <a:r>
              <a:rPr lang="en-US" sz="2800" dirty="0" err="1">
                <a:latin typeface="Times New Roman" pitchFamily="18" charset="0"/>
              </a:rPr>
              <a:t>Billinger,J.A</a:t>
            </a:r>
            <a:r>
              <a:rPr lang="en-US" sz="2800" dirty="0">
                <a:latin typeface="Times New Roman" pitchFamily="18" charset="0"/>
              </a:rPr>
              <a:t>.  (1983).  </a:t>
            </a:r>
            <a:r>
              <a:rPr lang="en-US" sz="2800" u="sng" dirty="0">
                <a:latin typeface="Times New Roman" pitchFamily="18" charset="0"/>
              </a:rPr>
              <a:t>Tips, status, and sacrifice: Gift giving in the doctor-patient relationship</a:t>
            </a:r>
            <a:r>
              <a:rPr lang="en-US" sz="2800" dirty="0">
                <a:latin typeface="Times New Roman" pitchFamily="18" charset="0"/>
              </a:rPr>
              <a:t>.  </a:t>
            </a:r>
            <a:r>
              <a:rPr lang="en-US" sz="2800" i="1" dirty="0">
                <a:latin typeface="Times New Roman" pitchFamily="18" charset="0"/>
              </a:rPr>
              <a:t>Social Science and Medicine</a:t>
            </a:r>
            <a:r>
              <a:rPr lang="en-US" sz="2800" dirty="0">
                <a:latin typeface="Times New Roman" pitchFamily="18" charset="0"/>
              </a:rPr>
              <a:t>,17-399-404.</a:t>
            </a:r>
          </a:p>
          <a:p>
            <a:pPr>
              <a:lnSpc>
                <a:spcPct val="80000"/>
              </a:lnSpc>
              <a:defRPr/>
            </a:pPr>
            <a:r>
              <a:rPr lang="en-US" sz="2800" dirty="0">
                <a:latin typeface="Times New Roman" pitchFamily="18" charset="0"/>
              </a:rPr>
              <a:t>	Egan, G. (1990).  </a:t>
            </a:r>
            <a:r>
              <a:rPr lang="en-US" sz="2800" u="sng" dirty="0">
                <a:latin typeface="Times New Roman" pitchFamily="18" charset="0"/>
              </a:rPr>
              <a:t>The skilled helper: A systematic approach to effective helping </a:t>
            </a:r>
            <a:r>
              <a:rPr lang="en-US" sz="2800" dirty="0">
                <a:latin typeface="Times New Roman" pitchFamily="18" charset="0"/>
              </a:rPr>
              <a:t>(4th ed.)  Brooks/Cole Publishing: Pacific Grove , CA.</a:t>
            </a:r>
          </a:p>
          <a:p>
            <a:pPr>
              <a:lnSpc>
                <a:spcPct val="80000"/>
              </a:lnSpc>
              <a:defRPr/>
            </a:pPr>
            <a:r>
              <a:rPr lang="en-US" sz="2800" dirty="0">
                <a:latin typeface="Times New Roman" pitchFamily="18" charset="0"/>
              </a:rPr>
              <a:t>	Engel, J.R. (2004).  </a:t>
            </a:r>
            <a:r>
              <a:rPr lang="en-US" sz="2800" u="sng" dirty="0">
                <a:latin typeface="Times New Roman" pitchFamily="18" charset="0"/>
              </a:rPr>
              <a:t>A covenant model of global ethics</a:t>
            </a:r>
            <a:r>
              <a:rPr lang="en-US" sz="2800" dirty="0">
                <a:latin typeface="Times New Roman" pitchFamily="18" charset="0"/>
              </a:rPr>
              <a:t>.  </a:t>
            </a:r>
            <a:r>
              <a:rPr lang="en-US" sz="2800" i="1" dirty="0">
                <a:latin typeface="Times New Roman" pitchFamily="18" charset="0"/>
              </a:rPr>
              <a:t>Worldviews: Environment, Culture, Religion</a:t>
            </a:r>
            <a:r>
              <a:rPr lang="en-US" sz="2800" dirty="0">
                <a:latin typeface="Times New Roman" pitchFamily="18" charset="0"/>
              </a:rPr>
              <a:t>, 8, 29-46.</a:t>
            </a:r>
          </a:p>
          <a:p>
            <a:pPr>
              <a:lnSpc>
                <a:spcPct val="80000"/>
              </a:lnSpc>
              <a:buNone/>
              <a:defRPr/>
            </a:pPr>
            <a:r>
              <a:rPr lang="en-US" sz="1200" dirty="0">
                <a:solidFill>
                  <a:schemeClr val="bg1">
                    <a:lumMod val="50000"/>
                  </a:schemeClr>
                </a:solidFill>
              </a:rPr>
              <a:t>	</a:t>
            </a:r>
          </a:p>
          <a:p>
            <a:endParaRPr lang="en-US" dirty="0"/>
          </a:p>
        </p:txBody>
      </p:sp>
      <p:sp>
        <p:nvSpPr>
          <p:cNvPr id="3" name="Title 2"/>
          <p:cNvSpPr>
            <a:spLocks noGrp="1"/>
          </p:cNvSpPr>
          <p:nvPr>
            <p:ph type="title"/>
          </p:nvPr>
        </p:nvSpPr>
        <p:spPr/>
        <p:txBody>
          <a:bodyPr/>
          <a:lstStyle/>
          <a:p>
            <a:pPr algn="ctr"/>
            <a:r>
              <a:rPr lang="en-US" altLang="en-US" sz="4400" dirty="0" err="1" smtClean="0">
                <a:solidFill>
                  <a:schemeClr val="tx1"/>
                </a:solidFill>
                <a:effectLst/>
                <a:latin typeface="Times New Roman" pitchFamily="18" charset="0"/>
              </a:rPr>
              <a:t>Bibliography</a:t>
            </a:r>
            <a:r>
              <a:rPr lang="en-US" altLang="en-US" sz="4400" dirty="0" err="1">
                <a:solidFill>
                  <a:schemeClr val="tx1"/>
                </a:solidFill>
                <a:effectLst/>
                <a:latin typeface="Times New Roman" pitchFamily="18" charset="0"/>
              </a:rPr>
              <a:t>Bibliography</a:t>
            </a:r>
            <a:endParaRPr lang="en-US" dirty="0"/>
          </a:p>
        </p:txBody>
      </p:sp>
    </p:spTree>
    <p:extLst>
      <p:ext uri="{BB962C8B-B14F-4D97-AF65-F5344CB8AC3E}">
        <p14:creationId xmlns:p14="http://schemas.microsoft.com/office/powerpoint/2010/main" val="50856318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nSpc>
                <a:spcPct val="80000"/>
              </a:lnSpc>
              <a:defRPr/>
            </a:pPr>
            <a:r>
              <a:rPr lang="en-US" sz="2800" dirty="0" smtClean="0">
                <a:latin typeface="Times New Roman" pitchFamily="18" charset="0"/>
              </a:rPr>
              <a:t>            Ethics </a:t>
            </a:r>
            <a:r>
              <a:rPr lang="en-US" sz="2800" dirty="0">
                <a:latin typeface="Times New Roman" pitchFamily="18" charset="0"/>
              </a:rPr>
              <a:t>Committee of the American Psychological Association.  (1986). </a:t>
            </a:r>
            <a:r>
              <a:rPr lang="en-US" sz="2800" u="sng" dirty="0">
                <a:latin typeface="Times New Roman" pitchFamily="18" charset="0"/>
              </a:rPr>
              <a:t>Report of the ethics committee: 1985</a:t>
            </a:r>
            <a:r>
              <a:rPr lang="en-US" sz="2800" dirty="0">
                <a:latin typeface="Times New Roman" pitchFamily="18" charset="0"/>
              </a:rPr>
              <a:t>.  </a:t>
            </a:r>
            <a:r>
              <a:rPr lang="en-US" sz="2800" i="1" dirty="0">
                <a:latin typeface="Times New Roman" pitchFamily="18" charset="0"/>
              </a:rPr>
              <a:t>American Psychologist</a:t>
            </a:r>
            <a:r>
              <a:rPr lang="en-US" sz="2800" dirty="0">
                <a:latin typeface="Times New Roman" pitchFamily="18" charset="0"/>
              </a:rPr>
              <a:t>, 41, 694-697.</a:t>
            </a:r>
          </a:p>
          <a:p>
            <a:pPr>
              <a:lnSpc>
                <a:spcPct val="80000"/>
              </a:lnSpc>
              <a:defRPr/>
            </a:pPr>
            <a:r>
              <a:rPr lang="en-US" sz="2800" dirty="0">
                <a:latin typeface="Times New Roman" pitchFamily="18" charset="0"/>
              </a:rPr>
              <a:t>	Ethics Committee of the American Psychological Association.  (1988).  </a:t>
            </a:r>
            <a:r>
              <a:rPr lang="en-US" sz="2800" u="sng" dirty="0">
                <a:latin typeface="Times New Roman" pitchFamily="18" charset="0"/>
              </a:rPr>
              <a:t>Trends in tics cases, common pitfalls, and published resources</a:t>
            </a:r>
            <a:r>
              <a:rPr lang="en-US" sz="2800" dirty="0">
                <a:latin typeface="Times New Roman" pitchFamily="18" charset="0"/>
              </a:rPr>
              <a:t>. </a:t>
            </a:r>
            <a:r>
              <a:rPr lang="en-US" sz="2800" i="1" dirty="0">
                <a:latin typeface="Times New Roman" pitchFamily="18" charset="0"/>
              </a:rPr>
              <a:t>American Psychologist</a:t>
            </a:r>
            <a:r>
              <a:rPr lang="en-US" sz="2800" dirty="0">
                <a:latin typeface="Times New Roman" pitchFamily="18" charset="0"/>
              </a:rPr>
              <a:t>, 43, 564-572.</a:t>
            </a:r>
          </a:p>
          <a:p>
            <a:pPr>
              <a:lnSpc>
                <a:spcPct val="80000"/>
              </a:lnSpc>
              <a:defRPr/>
            </a:pPr>
            <a:r>
              <a:rPr lang="en-US" sz="2800" dirty="0">
                <a:latin typeface="Times New Roman" pitchFamily="18" charset="0"/>
              </a:rPr>
              <a:t>	</a:t>
            </a:r>
            <a:r>
              <a:rPr lang="en-US" sz="2800" dirty="0" err="1">
                <a:latin typeface="Times New Roman" pitchFamily="18" charset="0"/>
              </a:rPr>
              <a:t>Fancher,R</a:t>
            </a:r>
            <a:r>
              <a:rPr lang="en-US" sz="2800" dirty="0">
                <a:latin typeface="Times New Roman" pitchFamily="18" charset="0"/>
              </a:rPr>
              <a:t>. (1995).  </a:t>
            </a:r>
            <a:r>
              <a:rPr lang="en-US" sz="2800" u="sng" dirty="0">
                <a:latin typeface="Times New Roman" pitchFamily="18" charset="0"/>
              </a:rPr>
              <a:t>Cultures of healing: Correcting the image of American mental health care</a:t>
            </a:r>
            <a:r>
              <a:rPr lang="en-US" sz="2800" dirty="0">
                <a:latin typeface="Times New Roman" pitchFamily="18" charset="0"/>
              </a:rPr>
              <a:t>.  New York: Freeman.</a:t>
            </a:r>
          </a:p>
          <a:p>
            <a:pPr>
              <a:lnSpc>
                <a:spcPct val="80000"/>
              </a:lnSpc>
              <a:defRPr/>
            </a:pPr>
            <a:r>
              <a:rPr lang="en-US" sz="2800" dirty="0">
                <a:latin typeface="Times New Roman" pitchFamily="18" charset="0"/>
              </a:rPr>
              <a:t>	</a:t>
            </a:r>
            <a:r>
              <a:rPr lang="en-US" sz="2800" dirty="0" err="1">
                <a:latin typeface="Times New Roman" pitchFamily="18" charset="0"/>
              </a:rPr>
              <a:t>Foster,D</a:t>
            </a:r>
            <a:r>
              <a:rPr lang="en-US" sz="2800" dirty="0">
                <a:latin typeface="Times New Roman" pitchFamily="18" charset="0"/>
              </a:rPr>
              <a:t>. &amp; Black, T.G. (April 2007).  </a:t>
            </a:r>
            <a:r>
              <a:rPr lang="en-US" sz="2800" u="sng" dirty="0">
                <a:latin typeface="Times New Roman" pitchFamily="18" charset="0"/>
              </a:rPr>
              <a:t>An integral approach to counseling ethics</a:t>
            </a:r>
            <a:r>
              <a:rPr lang="en-US" sz="2800" dirty="0">
                <a:latin typeface="Times New Roman" pitchFamily="18" charset="0"/>
              </a:rPr>
              <a:t>.  </a:t>
            </a:r>
            <a:r>
              <a:rPr lang="en-US" sz="2800" i="1" dirty="0">
                <a:latin typeface="Times New Roman" pitchFamily="18" charset="0"/>
              </a:rPr>
              <a:t>Counseling and Values</a:t>
            </a:r>
            <a:r>
              <a:rPr lang="en-US" sz="2800" dirty="0">
                <a:latin typeface="Times New Roman" pitchFamily="18" charset="0"/>
              </a:rPr>
              <a:t>, 51, 221-234.</a:t>
            </a:r>
          </a:p>
          <a:p>
            <a:pPr>
              <a:lnSpc>
                <a:spcPct val="80000"/>
              </a:lnSpc>
              <a:defRPr/>
            </a:pPr>
            <a:r>
              <a:rPr lang="en-US" sz="2800" dirty="0">
                <a:latin typeface="Times New Roman" pitchFamily="18" charset="0"/>
              </a:rPr>
              <a:t>	</a:t>
            </a:r>
            <a:r>
              <a:rPr lang="en-US" sz="2800" dirty="0" err="1">
                <a:latin typeface="Times New Roman" pitchFamily="18" charset="0"/>
              </a:rPr>
              <a:t>Fulero</a:t>
            </a:r>
            <a:r>
              <a:rPr lang="en-US" sz="2800" dirty="0">
                <a:latin typeface="Times New Roman" pitchFamily="18" charset="0"/>
              </a:rPr>
              <a:t>, S.M. &amp; Wilbert, J.R. (1988).  </a:t>
            </a:r>
            <a:r>
              <a:rPr lang="en-US" sz="2800" u="sng" dirty="0">
                <a:latin typeface="Times New Roman" pitchFamily="18" charset="0"/>
              </a:rPr>
              <a:t>Record keeping practices of clinical and counseling psychologists: A survey of practitioners</a:t>
            </a:r>
            <a:r>
              <a:rPr lang="en-US" sz="2800" dirty="0">
                <a:latin typeface="Times New Roman" pitchFamily="18" charset="0"/>
              </a:rPr>
              <a:t>.  </a:t>
            </a:r>
            <a:r>
              <a:rPr lang="en-US" sz="2800" i="1" dirty="0">
                <a:latin typeface="Times New Roman" pitchFamily="18" charset="0"/>
              </a:rPr>
              <a:t>Professional Psychology: Research and Practice,</a:t>
            </a:r>
            <a:r>
              <a:rPr lang="en-US" sz="2800" dirty="0">
                <a:latin typeface="Times New Roman" pitchFamily="18" charset="0"/>
              </a:rPr>
              <a:t> 19 (6), 658-660.</a:t>
            </a:r>
          </a:p>
          <a:p>
            <a:pPr>
              <a:lnSpc>
                <a:spcPct val="80000"/>
              </a:lnSpc>
              <a:defRPr/>
            </a:pPr>
            <a:r>
              <a:rPr lang="en-US" sz="2800" dirty="0">
                <a:latin typeface="Times New Roman" pitchFamily="18" charset="0"/>
              </a:rPr>
              <a:t>	</a:t>
            </a:r>
            <a:r>
              <a:rPr lang="en-US" sz="2800" dirty="0" err="1">
                <a:latin typeface="Times New Roman" pitchFamily="18" charset="0"/>
              </a:rPr>
              <a:t>Gelso</a:t>
            </a:r>
            <a:r>
              <a:rPr lang="en-US" sz="2800" dirty="0">
                <a:latin typeface="Times New Roman" pitchFamily="18" charset="0"/>
              </a:rPr>
              <a:t>, C.J. &amp; Carter, J.A. (1985).  </a:t>
            </a:r>
            <a:r>
              <a:rPr lang="en-US" sz="2800" u="sng" dirty="0">
                <a:latin typeface="Times New Roman" pitchFamily="18" charset="0"/>
              </a:rPr>
              <a:t>The relationship in counseling and psychotherapy: Components, consequences, and theoretical antecedents</a:t>
            </a:r>
            <a:r>
              <a:rPr lang="en-US" sz="2800" dirty="0">
                <a:latin typeface="Times New Roman" pitchFamily="18" charset="0"/>
              </a:rPr>
              <a:t>.  </a:t>
            </a:r>
            <a:r>
              <a:rPr lang="en-US" sz="2800" i="1" dirty="0">
                <a:latin typeface="Times New Roman" pitchFamily="18" charset="0"/>
              </a:rPr>
              <a:t>The Counseling Psychologist</a:t>
            </a:r>
            <a:r>
              <a:rPr lang="en-US" sz="2800" dirty="0">
                <a:latin typeface="Times New Roman" pitchFamily="18" charset="0"/>
              </a:rPr>
              <a:t>, 13(2), 155-243.</a:t>
            </a:r>
          </a:p>
          <a:p>
            <a:pPr>
              <a:lnSpc>
                <a:spcPct val="80000"/>
              </a:lnSpc>
              <a:defRPr/>
            </a:pPr>
            <a:r>
              <a:rPr lang="en-US" sz="2800" dirty="0">
                <a:latin typeface="Times New Roman" pitchFamily="18" charset="0"/>
              </a:rPr>
              <a:t>	</a:t>
            </a:r>
            <a:r>
              <a:rPr lang="en-US" sz="2800" dirty="0" err="1">
                <a:latin typeface="Times New Roman" pitchFamily="18" charset="0"/>
              </a:rPr>
              <a:t>Gerig,M.S</a:t>
            </a:r>
            <a:r>
              <a:rPr lang="en-US" sz="2800" dirty="0">
                <a:latin typeface="Times New Roman" pitchFamily="18" charset="0"/>
              </a:rPr>
              <a:t>.  (July 2004).  </a:t>
            </a:r>
            <a:r>
              <a:rPr lang="en-US" sz="2800" u="sng" dirty="0">
                <a:latin typeface="Times New Roman" pitchFamily="18" charset="0"/>
              </a:rPr>
              <a:t>Receiving gifts from clients: Ethical and therapeutic issues</a:t>
            </a:r>
            <a:r>
              <a:rPr lang="en-US" sz="2800" dirty="0">
                <a:latin typeface="Times New Roman" pitchFamily="18" charset="0"/>
              </a:rPr>
              <a:t>.  </a:t>
            </a:r>
            <a:r>
              <a:rPr lang="en-US" sz="2800" i="1" dirty="0">
                <a:latin typeface="Times New Roman" pitchFamily="18" charset="0"/>
              </a:rPr>
              <a:t>Journal of Mental Health Counseling</a:t>
            </a:r>
            <a:r>
              <a:rPr lang="en-US" sz="2800" dirty="0">
                <a:latin typeface="Times New Roman" pitchFamily="18" charset="0"/>
              </a:rPr>
              <a:t>,26(3), 199-310.</a:t>
            </a:r>
          </a:p>
          <a:p>
            <a:pPr>
              <a:lnSpc>
                <a:spcPct val="80000"/>
              </a:lnSpc>
              <a:defRPr/>
            </a:pPr>
            <a:r>
              <a:rPr lang="en-US" sz="2800" dirty="0">
                <a:latin typeface="Times New Roman" pitchFamily="18" charset="0"/>
              </a:rPr>
              <a:t>	Goodyear, R.K. &amp; </a:t>
            </a:r>
            <a:r>
              <a:rPr lang="en-US" sz="2800" dirty="0" err="1">
                <a:latin typeface="Times New Roman" pitchFamily="18" charset="0"/>
              </a:rPr>
              <a:t>Sinnett</a:t>
            </a:r>
            <a:r>
              <a:rPr lang="en-US" sz="2800" dirty="0">
                <a:latin typeface="Times New Roman" pitchFamily="18" charset="0"/>
              </a:rPr>
              <a:t>, E. R. (1984).  </a:t>
            </a:r>
            <a:r>
              <a:rPr lang="en-US" sz="2800" u="sng" dirty="0">
                <a:latin typeface="Times New Roman" pitchFamily="18" charset="0"/>
              </a:rPr>
              <a:t>Current and emerging ethical issues for counseling psychologists</a:t>
            </a:r>
            <a:r>
              <a:rPr lang="en-US" sz="2800" dirty="0">
                <a:latin typeface="Times New Roman" pitchFamily="18" charset="0"/>
              </a:rPr>
              <a:t>.  </a:t>
            </a:r>
            <a:r>
              <a:rPr lang="en-US" sz="2800" i="1" dirty="0">
                <a:latin typeface="Times New Roman" pitchFamily="18" charset="0"/>
              </a:rPr>
              <a:t>The Counseling Psychologist</a:t>
            </a:r>
            <a:r>
              <a:rPr lang="en-US" sz="2800" dirty="0">
                <a:latin typeface="Times New Roman" pitchFamily="18" charset="0"/>
              </a:rPr>
              <a:t>, 12 (3), 87-98.</a:t>
            </a:r>
          </a:p>
          <a:p>
            <a:pPr>
              <a:lnSpc>
                <a:spcPct val="80000"/>
              </a:lnSpc>
              <a:defRPr/>
            </a:pPr>
            <a:r>
              <a:rPr lang="en-US" sz="2800" dirty="0">
                <a:latin typeface="Times New Roman" pitchFamily="18" charset="0"/>
              </a:rPr>
              <a:t>	Green, S.L. &amp; Hansen, J.C. (1986).  </a:t>
            </a:r>
            <a:r>
              <a:rPr lang="en-US" sz="2800" u="sng" dirty="0">
                <a:latin typeface="Times New Roman" pitchFamily="18" charset="0"/>
              </a:rPr>
              <a:t>Ethical dilemmas in family therapy</a:t>
            </a:r>
            <a:r>
              <a:rPr lang="en-US" sz="2800" dirty="0">
                <a:latin typeface="Times New Roman" pitchFamily="18" charset="0"/>
              </a:rPr>
              <a:t>.  </a:t>
            </a:r>
            <a:r>
              <a:rPr lang="en-US" sz="2800" i="1" dirty="0">
                <a:latin typeface="Times New Roman" pitchFamily="18" charset="0"/>
              </a:rPr>
              <a:t>Journal of Marital and Family Therapy</a:t>
            </a:r>
            <a:r>
              <a:rPr lang="en-US" sz="2800" dirty="0">
                <a:latin typeface="Times New Roman" pitchFamily="18" charset="0"/>
              </a:rPr>
              <a:t>, 12, 225-230.</a:t>
            </a:r>
          </a:p>
          <a:p>
            <a:pPr>
              <a:lnSpc>
                <a:spcPct val="80000"/>
              </a:lnSpc>
              <a:defRPr/>
            </a:pPr>
            <a:r>
              <a:rPr lang="en-US" sz="2800" dirty="0">
                <a:latin typeface="Times New Roman" pitchFamily="18" charset="0"/>
              </a:rPr>
              <a:t>	Green, S.L. &amp; Hansen, J.C. (1989).  </a:t>
            </a:r>
            <a:r>
              <a:rPr lang="en-US" sz="2800" u="sng" dirty="0">
                <a:latin typeface="Times New Roman" pitchFamily="18" charset="0"/>
              </a:rPr>
              <a:t>Ethical dilemmas in family therapy</a:t>
            </a:r>
            <a:r>
              <a:rPr lang="en-US" sz="2800" dirty="0">
                <a:latin typeface="Times New Roman" pitchFamily="18" charset="0"/>
              </a:rPr>
              <a:t>.  </a:t>
            </a:r>
            <a:r>
              <a:rPr lang="en-US" sz="2800" i="1" dirty="0">
                <a:latin typeface="Times New Roman" pitchFamily="18" charset="0"/>
              </a:rPr>
              <a:t>Journal of Marital and Family Therapy</a:t>
            </a:r>
            <a:r>
              <a:rPr lang="en-US" sz="2800" dirty="0">
                <a:latin typeface="Times New Roman" pitchFamily="18" charset="0"/>
              </a:rPr>
              <a:t>, 15, 149-158.</a:t>
            </a:r>
          </a:p>
          <a:p>
            <a:pPr>
              <a:lnSpc>
                <a:spcPct val="80000"/>
              </a:lnSpc>
              <a:defRPr/>
            </a:pPr>
            <a:r>
              <a:rPr lang="en-US" sz="2800" dirty="0">
                <a:latin typeface="Times New Roman" pitchFamily="18" charset="0"/>
              </a:rPr>
              <a:t>	Haas, L.J., </a:t>
            </a:r>
            <a:r>
              <a:rPr lang="en-US" sz="2800" dirty="0" err="1">
                <a:latin typeface="Times New Roman" pitchFamily="18" charset="0"/>
              </a:rPr>
              <a:t>Malouf</a:t>
            </a:r>
            <a:r>
              <a:rPr lang="en-US" sz="2800" dirty="0">
                <a:latin typeface="Times New Roman" pitchFamily="18" charset="0"/>
              </a:rPr>
              <a:t>, J.L., &amp; </a:t>
            </a:r>
            <a:r>
              <a:rPr lang="en-US" sz="2800" dirty="0" err="1">
                <a:latin typeface="Times New Roman" pitchFamily="18" charset="0"/>
              </a:rPr>
              <a:t>Mayerson</a:t>
            </a:r>
            <a:r>
              <a:rPr lang="en-US" sz="2800" dirty="0">
                <a:latin typeface="Times New Roman" pitchFamily="18" charset="0"/>
              </a:rPr>
              <a:t>, N.H. (1986).  </a:t>
            </a:r>
            <a:r>
              <a:rPr lang="en-US" sz="2800" u="sng" dirty="0">
                <a:latin typeface="Times New Roman" pitchFamily="18" charset="0"/>
              </a:rPr>
              <a:t>Ethical dilemmas in psychological practice: Results of a national survey</a:t>
            </a:r>
            <a:r>
              <a:rPr lang="en-US" sz="2800" dirty="0">
                <a:latin typeface="Times New Roman" pitchFamily="18" charset="0"/>
              </a:rPr>
              <a:t>.  </a:t>
            </a:r>
            <a:r>
              <a:rPr lang="en-US" sz="2800" i="1" dirty="0">
                <a:latin typeface="Times New Roman" pitchFamily="18" charset="0"/>
              </a:rPr>
              <a:t>Professional Psychology: Research and Practice</a:t>
            </a:r>
            <a:r>
              <a:rPr lang="en-US" sz="2800" dirty="0">
                <a:latin typeface="Times New Roman" pitchFamily="18" charset="0"/>
              </a:rPr>
              <a:t>, 17, 316-321.</a:t>
            </a:r>
          </a:p>
          <a:p>
            <a:endParaRPr lang="en-US" dirty="0"/>
          </a:p>
        </p:txBody>
      </p:sp>
      <p:sp>
        <p:nvSpPr>
          <p:cNvPr id="3" name="Title 2"/>
          <p:cNvSpPr>
            <a:spLocks noGrp="1"/>
          </p:cNvSpPr>
          <p:nvPr>
            <p:ph type="title"/>
          </p:nvPr>
        </p:nvSpPr>
        <p:spPr/>
        <p:txBody>
          <a:bodyPr/>
          <a:lstStyle/>
          <a:p>
            <a:pPr algn="ctr"/>
            <a:r>
              <a:rPr lang="en-US" altLang="en-US" sz="4400" dirty="0">
                <a:solidFill>
                  <a:schemeClr val="tx1"/>
                </a:solidFill>
                <a:effectLst/>
                <a:latin typeface="Times New Roman" pitchFamily="18" charset="0"/>
              </a:rPr>
              <a:t>Bibliography</a:t>
            </a:r>
            <a:endParaRPr lang="en-US" dirty="0"/>
          </a:p>
        </p:txBody>
      </p:sp>
    </p:spTree>
    <p:extLst>
      <p:ext uri="{BB962C8B-B14F-4D97-AF65-F5344CB8AC3E}">
        <p14:creationId xmlns:p14="http://schemas.microsoft.com/office/powerpoint/2010/main" val="400080117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nSpc>
                <a:spcPct val="80000"/>
              </a:lnSpc>
              <a:defRPr/>
            </a:pPr>
            <a:r>
              <a:rPr lang="en-US" sz="2800" dirty="0" smtClean="0">
                <a:solidFill>
                  <a:srgbClr val="000000"/>
                </a:solidFill>
                <a:latin typeface="Times New Roman" pitchFamily="18" charset="0"/>
              </a:rPr>
              <a:t>           Hall</a:t>
            </a:r>
            <a:r>
              <a:rPr lang="en-US" sz="2800" dirty="0">
                <a:solidFill>
                  <a:srgbClr val="000000"/>
                </a:solidFill>
                <a:latin typeface="Times New Roman" pitchFamily="18" charset="0"/>
              </a:rPr>
              <a:t>, J. E., (1988a).  </a:t>
            </a:r>
            <a:r>
              <a:rPr lang="en-US" sz="2800" u="sng" dirty="0">
                <a:solidFill>
                  <a:srgbClr val="000000"/>
                </a:solidFill>
                <a:latin typeface="Times New Roman" pitchFamily="18" charset="0"/>
              </a:rPr>
              <a:t>Protection in supervision</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Register Report</a:t>
            </a:r>
            <a:r>
              <a:rPr lang="en-US" sz="2800" dirty="0">
                <a:solidFill>
                  <a:srgbClr val="000000"/>
                </a:solidFill>
                <a:latin typeface="Times New Roman" pitchFamily="18" charset="0"/>
              </a:rPr>
              <a:t>, 14, 3-4.</a:t>
            </a:r>
          </a:p>
          <a:p>
            <a:pPr>
              <a:lnSpc>
                <a:spcPct val="80000"/>
              </a:lnSpc>
              <a:defRPr/>
            </a:pPr>
            <a:r>
              <a:rPr lang="en-US" sz="2800" dirty="0">
                <a:solidFill>
                  <a:srgbClr val="000000"/>
                </a:solidFill>
                <a:latin typeface="Times New Roman" pitchFamily="18" charset="0"/>
              </a:rPr>
              <a:t>	Hall, J. E. (1988 b).  </a:t>
            </a:r>
            <a:r>
              <a:rPr lang="en-US" sz="2800" u="sng" dirty="0">
                <a:solidFill>
                  <a:srgbClr val="000000"/>
                </a:solidFill>
                <a:latin typeface="Times New Roman" pitchFamily="18" charset="0"/>
              </a:rPr>
              <a:t>Dual relationships in supervision</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Register Report</a:t>
            </a:r>
            <a:r>
              <a:rPr lang="en-US" sz="2800" dirty="0">
                <a:solidFill>
                  <a:srgbClr val="000000"/>
                </a:solidFill>
                <a:latin typeface="Times New Roman" pitchFamily="18" charset="0"/>
              </a:rPr>
              <a:t>, 15, 5-6.</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Handelsman</a:t>
            </a:r>
            <a:r>
              <a:rPr lang="en-US" sz="2800" dirty="0">
                <a:solidFill>
                  <a:srgbClr val="000000"/>
                </a:solidFill>
                <a:latin typeface="Times New Roman" pitchFamily="18" charset="0"/>
              </a:rPr>
              <a:t>, M.M.  (1987).  </a:t>
            </a:r>
            <a:r>
              <a:rPr lang="en-US" sz="2800" u="sng" dirty="0">
                <a:solidFill>
                  <a:srgbClr val="000000"/>
                </a:solidFill>
                <a:latin typeface="Times New Roman" pitchFamily="18" charset="0"/>
              </a:rPr>
              <a:t>Confidentiality: The ethical baby in the legal bathwater.  </a:t>
            </a:r>
            <a:r>
              <a:rPr lang="en-US" sz="2800" i="1" dirty="0">
                <a:solidFill>
                  <a:srgbClr val="000000"/>
                </a:solidFill>
                <a:latin typeface="Times New Roman" pitchFamily="18" charset="0"/>
              </a:rPr>
              <a:t>Journal of Applied Rehabilitation Counseling</a:t>
            </a:r>
            <a:r>
              <a:rPr lang="en-US" sz="2800" dirty="0">
                <a:solidFill>
                  <a:srgbClr val="000000"/>
                </a:solidFill>
                <a:latin typeface="Times New Roman" pitchFamily="18" charset="0"/>
              </a:rPr>
              <a:t>, 18 (4), 33-34.</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Handelsman</a:t>
            </a:r>
            <a:r>
              <a:rPr lang="en-US" sz="2800" dirty="0">
                <a:solidFill>
                  <a:srgbClr val="000000"/>
                </a:solidFill>
                <a:latin typeface="Times New Roman" pitchFamily="18" charset="0"/>
              </a:rPr>
              <a:t>, M.M., Kemper, M.B., </a:t>
            </a:r>
            <a:r>
              <a:rPr lang="en-US" sz="2800" dirty="0" err="1">
                <a:solidFill>
                  <a:srgbClr val="000000"/>
                </a:solidFill>
                <a:latin typeface="Times New Roman" pitchFamily="18" charset="0"/>
              </a:rPr>
              <a:t>Kesson</a:t>
            </a:r>
            <a:r>
              <a:rPr lang="en-US" sz="2800" dirty="0">
                <a:solidFill>
                  <a:srgbClr val="000000"/>
                </a:solidFill>
                <a:latin typeface="Times New Roman" pitchFamily="18" charset="0"/>
              </a:rPr>
              <a:t>-Craig, P., McLain, J.,&amp; </a:t>
            </a:r>
            <a:r>
              <a:rPr lang="en-US" sz="2800" dirty="0" err="1">
                <a:solidFill>
                  <a:srgbClr val="000000"/>
                </a:solidFill>
                <a:latin typeface="Times New Roman" pitchFamily="18" charset="0"/>
              </a:rPr>
              <a:t>Johnsrud</a:t>
            </a:r>
            <a:r>
              <a:rPr lang="en-US" sz="2800" dirty="0">
                <a:solidFill>
                  <a:srgbClr val="000000"/>
                </a:solidFill>
                <a:latin typeface="Times New Roman" pitchFamily="18" charset="0"/>
              </a:rPr>
              <a:t>, C.    (1986).  </a:t>
            </a:r>
            <a:r>
              <a:rPr lang="en-US" sz="2800" u="sng" dirty="0">
                <a:solidFill>
                  <a:srgbClr val="000000"/>
                </a:solidFill>
                <a:latin typeface="Times New Roman" pitchFamily="18" charset="0"/>
              </a:rPr>
              <a:t>Use, content, and readability of written informed consent forms for treatment</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Professional Psychology: Research and Practice</a:t>
            </a:r>
            <a:r>
              <a:rPr lang="en-US" sz="2800" dirty="0">
                <a:solidFill>
                  <a:srgbClr val="000000"/>
                </a:solidFill>
                <a:latin typeface="Times New Roman" pitchFamily="18" charset="0"/>
              </a:rPr>
              <a:t>, 17 (6), 514-518.</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Hansen,J.T</a:t>
            </a:r>
            <a:r>
              <a:rPr lang="en-US" sz="2800" dirty="0">
                <a:solidFill>
                  <a:srgbClr val="000000"/>
                </a:solidFill>
                <a:latin typeface="Times New Roman" pitchFamily="18" charset="0"/>
              </a:rPr>
              <a:t>. (2002).  </a:t>
            </a:r>
            <a:r>
              <a:rPr lang="en-US" sz="2800" u="sng" dirty="0">
                <a:solidFill>
                  <a:srgbClr val="000000"/>
                </a:solidFill>
                <a:latin typeface="Times New Roman" pitchFamily="18" charset="0"/>
              </a:rPr>
              <a:t>Postmodern implications for theoretical integration of counseling approaches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Journal of Counseling and Development</a:t>
            </a:r>
            <a:r>
              <a:rPr lang="en-US" sz="2800" dirty="0">
                <a:solidFill>
                  <a:srgbClr val="000000"/>
                </a:solidFill>
                <a:latin typeface="Times New Roman" pitchFamily="18" charset="0"/>
              </a:rPr>
              <a:t>,80,315-321.</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Hansen,J.T</a:t>
            </a:r>
            <a:r>
              <a:rPr lang="en-US" sz="2800" dirty="0">
                <a:solidFill>
                  <a:srgbClr val="000000"/>
                </a:solidFill>
                <a:latin typeface="Times New Roman" pitchFamily="18" charset="0"/>
              </a:rPr>
              <a:t>.  (2005). </a:t>
            </a:r>
            <a:r>
              <a:rPr lang="en-US" sz="2800" u="sng" dirty="0">
                <a:solidFill>
                  <a:srgbClr val="000000"/>
                </a:solidFill>
                <a:latin typeface="Times New Roman" pitchFamily="18" charset="0"/>
              </a:rPr>
              <a:t>The devaluation of inner subjective experiences by the counseling profession: A plea to reclaim the essence of the profession</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Journal of Counseling and Development,</a:t>
            </a:r>
            <a:r>
              <a:rPr lang="en-US" sz="2800" dirty="0">
                <a:solidFill>
                  <a:srgbClr val="000000"/>
                </a:solidFill>
                <a:latin typeface="Times New Roman" pitchFamily="18" charset="0"/>
              </a:rPr>
              <a:t>83,406-415.</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Hansen,J.T</a:t>
            </a:r>
            <a:r>
              <a:rPr lang="en-US" sz="2800" dirty="0">
                <a:solidFill>
                  <a:srgbClr val="000000"/>
                </a:solidFill>
                <a:latin typeface="Times New Roman" pitchFamily="18" charset="0"/>
              </a:rPr>
              <a:t>. (Jan.2006).  </a:t>
            </a:r>
            <a:r>
              <a:rPr lang="en-US" sz="2800" u="sng" dirty="0">
                <a:solidFill>
                  <a:srgbClr val="000000"/>
                </a:solidFill>
                <a:latin typeface="Times New Roman" pitchFamily="18" charset="0"/>
              </a:rPr>
              <a:t>Is the best practices movement consistent with the values of the counseling profession?: A critical analysis of the best practices ideology</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Counseling and Values</a:t>
            </a:r>
            <a:r>
              <a:rPr lang="en-US" sz="2800" dirty="0">
                <a:solidFill>
                  <a:srgbClr val="000000"/>
                </a:solidFill>
                <a:latin typeface="Times New Roman" pitchFamily="18" charset="0"/>
              </a:rPr>
              <a:t>,50, 154-160.</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Herlihy</a:t>
            </a:r>
            <a:r>
              <a:rPr lang="en-US" sz="2800" dirty="0">
                <a:solidFill>
                  <a:srgbClr val="000000"/>
                </a:solidFill>
                <a:latin typeface="Times New Roman" pitchFamily="18" charset="0"/>
              </a:rPr>
              <a:t>, B. &amp; Corey, G.  (2006).  </a:t>
            </a:r>
            <a:r>
              <a:rPr lang="en-US" sz="2800" u="sng" dirty="0">
                <a:solidFill>
                  <a:srgbClr val="000000"/>
                </a:solidFill>
                <a:latin typeface="Times New Roman" pitchFamily="18" charset="0"/>
              </a:rPr>
              <a:t>ACA ethical standards casebook</a:t>
            </a:r>
            <a:r>
              <a:rPr lang="en-US" sz="2800" dirty="0">
                <a:solidFill>
                  <a:srgbClr val="000000"/>
                </a:solidFill>
                <a:latin typeface="Times New Roman" pitchFamily="18" charset="0"/>
              </a:rPr>
              <a:t>.  (6th edition).   American Counseling Association: Alexandria, VA.</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Herlihy</a:t>
            </a:r>
            <a:r>
              <a:rPr lang="en-US" sz="2800" dirty="0">
                <a:solidFill>
                  <a:srgbClr val="000000"/>
                </a:solidFill>
                <a:latin typeface="Times New Roman" pitchFamily="18" charset="0"/>
              </a:rPr>
              <a:t>, B. &amp; Corey, G.  (1997).  </a:t>
            </a:r>
            <a:r>
              <a:rPr lang="en-US" sz="2800" u="sng" dirty="0">
                <a:solidFill>
                  <a:srgbClr val="000000"/>
                </a:solidFill>
                <a:latin typeface="Times New Roman" pitchFamily="18" charset="0"/>
              </a:rPr>
              <a:t>Boundary issues in counseling: Multiple roles and responsibilities</a:t>
            </a:r>
            <a:r>
              <a:rPr lang="en-US" sz="2800" dirty="0">
                <a:solidFill>
                  <a:srgbClr val="000000"/>
                </a:solidFill>
                <a:latin typeface="Times New Roman" pitchFamily="18" charset="0"/>
              </a:rPr>
              <a:t>.  American Counseling Association: Alexandria, VA.</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Herhily,B</a:t>
            </a:r>
            <a:r>
              <a:rPr lang="en-US" sz="2800" dirty="0">
                <a:solidFill>
                  <a:srgbClr val="000000"/>
                </a:solidFill>
                <a:latin typeface="Times New Roman" pitchFamily="18" charset="0"/>
              </a:rPr>
              <a:t>., &amp; </a:t>
            </a:r>
            <a:r>
              <a:rPr lang="en-US" sz="2800" dirty="0" err="1">
                <a:solidFill>
                  <a:srgbClr val="000000"/>
                </a:solidFill>
                <a:latin typeface="Times New Roman" pitchFamily="18" charset="0"/>
              </a:rPr>
              <a:t>Remley,T.F</a:t>
            </a:r>
            <a:r>
              <a:rPr lang="en-US" sz="2800" dirty="0">
                <a:solidFill>
                  <a:srgbClr val="000000"/>
                </a:solidFill>
                <a:latin typeface="Times New Roman" pitchFamily="18" charset="0"/>
              </a:rPr>
              <a:t>., Jr.  (1995).  </a:t>
            </a:r>
            <a:r>
              <a:rPr lang="en-US" sz="2800" u="sng" dirty="0">
                <a:solidFill>
                  <a:srgbClr val="000000"/>
                </a:solidFill>
                <a:latin typeface="Times New Roman" pitchFamily="18" charset="0"/>
              </a:rPr>
              <a:t>Unified ethical standards: a challenge for professionalism</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Journal of Counseling and Development</a:t>
            </a:r>
            <a:r>
              <a:rPr lang="en-US" sz="2800" dirty="0">
                <a:solidFill>
                  <a:srgbClr val="000000"/>
                </a:solidFill>
                <a:latin typeface="Times New Roman" pitchFamily="18" charset="0"/>
              </a:rPr>
              <a:t>,74, 130-133.</a:t>
            </a:r>
          </a:p>
          <a:p>
            <a:pPr>
              <a:lnSpc>
                <a:spcPct val="80000"/>
              </a:lnSpc>
              <a:defRPr/>
            </a:pPr>
            <a:r>
              <a:rPr lang="en-US" sz="2800" dirty="0">
                <a:solidFill>
                  <a:srgbClr val="000000"/>
                </a:solidFill>
                <a:latin typeface="Times New Roman" pitchFamily="18" charset="0"/>
              </a:rPr>
              <a:t>	Hill, A.L.  </a:t>
            </a:r>
            <a:r>
              <a:rPr lang="en-US" sz="2800" u="sng" dirty="0">
                <a:solidFill>
                  <a:srgbClr val="000000"/>
                </a:solidFill>
                <a:latin typeface="Times New Roman" pitchFamily="18" charset="0"/>
              </a:rPr>
              <a:t>Ethical analysis in counseling: A case for narrative ethics, moral visions, and virtue ethics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Counseling and Values</a:t>
            </a:r>
            <a:r>
              <a:rPr lang="en-US" sz="2800" dirty="0">
                <a:solidFill>
                  <a:srgbClr val="000000"/>
                </a:solidFill>
                <a:latin typeface="Times New Roman" pitchFamily="18" charset="0"/>
              </a:rPr>
              <a:t>, 48, 131-148.</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Hillerbrand,E</a:t>
            </a:r>
            <a:r>
              <a:rPr lang="en-US" sz="2800" dirty="0">
                <a:solidFill>
                  <a:srgbClr val="000000"/>
                </a:solidFill>
                <a:latin typeface="Times New Roman" pitchFamily="18" charset="0"/>
              </a:rPr>
              <a:t>., &amp; Stone, G.L.  (1986).  </a:t>
            </a:r>
            <a:r>
              <a:rPr lang="en-US" sz="2800" u="sng" dirty="0">
                <a:solidFill>
                  <a:srgbClr val="000000"/>
                </a:solidFill>
                <a:latin typeface="Times New Roman" pitchFamily="18" charset="0"/>
              </a:rPr>
              <a:t>Ethics and clients: A challenging mixture for counselors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Journal of Counseling and Development</a:t>
            </a:r>
            <a:r>
              <a:rPr lang="en-US" sz="2800" dirty="0">
                <a:solidFill>
                  <a:srgbClr val="000000"/>
                </a:solidFill>
                <a:latin typeface="Times New Roman" pitchFamily="18" charset="0"/>
              </a:rPr>
              <a:t>, 64 (7), 240-245.</a:t>
            </a:r>
          </a:p>
          <a:p>
            <a:endParaRPr lang="en-US" dirty="0"/>
          </a:p>
        </p:txBody>
      </p:sp>
      <p:sp>
        <p:nvSpPr>
          <p:cNvPr id="3" name="Title 2"/>
          <p:cNvSpPr>
            <a:spLocks noGrp="1"/>
          </p:cNvSpPr>
          <p:nvPr>
            <p:ph type="title"/>
          </p:nvPr>
        </p:nvSpPr>
        <p:spPr/>
        <p:txBody>
          <a:bodyPr/>
          <a:lstStyle/>
          <a:p>
            <a:pPr algn="ctr"/>
            <a:r>
              <a:rPr lang="en-US" altLang="en-US" sz="4400" dirty="0">
                <a:solidFill>
                  <a:schemeClr val="tx1"/>
                </a:solidFill>
                <a:effectLst/>
                <a:latin typeface="Times New Roman" pitchFamily="18" charset="0"/>
              </a:rPr>
              <a:t>Bibliography</a:t>
            </a:r>
            <a:endParaRPr lang="en-US" dirty="0"/>
          </a:p>
        </p:txBody>
      </p:sp>
    </p:spTree>
    <p:extLst>
      <p:ext uri="{BB962C8B-B14F-4D97-AF65-F5344CB8AC3E}">
        <p14:creationId xmlns:p14="http://schemas.microsoft.com/office/powerpoint/2010/main" val="14230199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nSpc>
                <a:spcPct val="80000"/>
              </a:lnSpc>
              <a:defRPr/>
            </a:pPr>
            <a:r>
              <a:rPr lang="en-US" sz="2800" dirty="0"/>
              <a:t> </a:t>
            </a:r>
            <a:r>
              <a:rPr lang="en-US" sz="2800" dirty="0" smtClean="0"/>
              <a:t>       </a:t>
            </a:r>
            <a:r>
              <a:rPr lang="en-US" sz="2800" dirty="0" smtClean="0">
                <a:solidFill>
                  <a:srgbClr val="000000"/>
                </a:solidFill>
                <a:latin typeface="Times New Roman" pitchFamily="18" charset="0"/>
              </a:rPr>
              <a:t>Ho</a:t>
            </a:r>
            <a:r>
              <a:rPr lang="en-US" sz="2800" dirty="0">
                <a:solidFill>
                  <a:srgbClr val="000000"/>
                </a:solidFill>
                <a:latin typeface="Times New Roman" pitchFamily="18" charset="0"/>
              </a:rPr>
              <a:t>, D.Y.F. (1985).  </a:t>
            </a:r>
            <a:r>
              <a:rPr lang="en-US" sz="2800" u="sng" dirty="0">
                <a:solidFill>
                  <a:srgbClr val="000000"/>
                </a:solidFill>
                <a:latin typeface="Times New Roman" pitchFamily="18" charset="0"/>
              </a:rPr>
              <a:t>Cultural values and professional issues in clinical psychology: Implications from the Hong-Kong experience</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American Psychologist</a:t>
            </a:r>
            <a:r>
              <a:rPr lang="en-US" sz="2800" dirty="0">
                <a:solidFill>
                  <a:srgbClr val="000000"/>
                </a:solidFill>
                <a:latin typeface="Times New Roman" pitchFamily="18" charset="0"/>
              </a:rPr>
              <a:t>, 40(11), 1212-1218.</a:t>
            </a:r>
          </a:p>
          <a:p>
            <a:pPr>
              <a:lnSpc>
                <a:spcPct val="80000"/>
              </a:lnSpc>
              <a:defRPr/>
            </a:pPr>
            <a:r>
              <a:rPr lang="en-US" sz="2800" dirty="0">
                <a:solidFill>
                  <a:srgbClr val="000000"/>
                </a:solidFill>
                <a:latin typeface="Times New Roman" pitchFamily="18" charset="0"/>
              </a:rPr>
              <a:t>	Ho, D.Y.F. (1988).  Asian psychology: A dialog on indigenization and beyond.  In A.C. </a:t>
            </a:r>
            <a:r>
              <a:rPr lang="en-US" sz="2800" dirty="0" err="1">
                <a:solidFill>
                  <a:srgbClr val="000000"/>
                </a:solidFill>
                <a:latin typeface="Times New Roman" pitchFamily="18" charset="0"/>
              </a:rPr>
              <a:t>Paranipe,D.Y.F</a:t>
            </a:r>
            <a:r>
              <a:rPr lang="en-US" sz="2800" dirty="0">
                <a:solidFill>
                  <a:srgbClr val="000000"/>
                </a:solidFill>
                <a:latin typeface="Times New Roman" pitchFamily="18" charset="0"/>
              </a:rPr>
              <a:t>.  Ho, and R.W. </a:t>
            </a:r>
            <a:r>
              <a:rPr lang="en-US" sz="2800" dirty="0" err="1">
                <a:solidFill>
                  <a:srgbClr val="000000"/>
                </a:solidFill>
                <a:latin typeface="Times New Roman" pitchFamily="18" charset="0"/>
              </a:rPr>
              <a:t>Rieber</a:t>
            </a:r>
            <a:r>
              <a:rPr lang="en-US" sz="2800" dirty="0">
                <a:solidFill>
                  <a:srgbClr val="000000"/>
                </a:solidFill>
                <a:latin typeface="Times New Roman" pitchFamily="18" charset="0"/>
              </a:rPr>
              <a:t> (Eds.)  </a:t>
            </a:r>
            <a:r>
              <a:rPr lang="en-US" sz="2800" i="1" dirty="0">
                <a:solidFill>
                  <a:srgbClr val="000000"/>
                </a:solidFill>
                <a:latin typeface="Times New Roman" pitchFamily="18" charset="0"/>
              </a:rPr>
              <a:t>Asian contributions to psychology</a:t>
            </a:r>
            <a:r>
              <a:rPr lang="en-US" sz="2800" dirty="0">
                <a:solidFill>
                  <a:srgbClr val="000000"/>
                </a:solidFill>
                <a:latin typeface="Times New Roman" pitchFamily="18" charset="0"/>
              </a:rPr>
              <a:t>, (pp.53-78).  </a:t>
            </a:r>
            <a:r>
              <a:rPr lang="en-US" sz="2800" dirty="0" err="1">
                <a:solidFill>
                  <a:srgbClr val="000000"/>
                </a:solidFill>
                <a:latin typeface="Times New Roman" pitchFamily="18" charset="0"/>
              </a:rPr>
              <a:t>Praeger</a:t>
            </a:r>
            <a:r>
              <a:rPr lang="en-US" sz="2800" dirty="0">
                <a:solidFill>
                  <a:srgbClr val="000000"/>
                </a:solidFill>
                <a:latin typeface="Times New Roman" pitchFamily="18" charset="0"/>
              </a:rPr>
              <a:t>: New York, NY.</a:t>
            </a:r>
          </a:p>
          <a:p>
            <a:pPr>
              <a:lnSpc>
                <a:spcPct val="80000"/>
              </a:lnSpc>
              <a:defRPr/>
            </a:pPr>
            <a:r>
              <a:rPr lang="en-US" sz="2800" dirty="0">
                <a:solidFill>
                  <a:srgbClr val="000000"/>
                </a:solidFill>
                <a:latin typeface="Times New Roman" pitchFamily="18" charset="0"/>
              </a:rPr>
              <a:t>	Holloway, E.L.  (1988a).  </a:t>
            </a:r>
            <a:r>
              <a:rPr lang="en-US" sz="2800" u="sng" dirty="0">
                <a:solidFill>
                  <a:srgbClr val="000000"/>
                </a:solidFill>
                <a:latin typeface="Times New Roman" pitchFamily="18" charset="0"/>
              </a:rPr>
              <a:t>Instruction beyond the facilitative conditions: A response to Biggs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Counselor Education and Supervision</a:t>
            </a:r>
            <a:r>
              <a:rPr lang="en-US" sz="2800" dirty="0">
                <a:solidFill>
                  <a:srgbClr val="000000"/>
                </a:solidFill>
                <a:latin typeface="Times New Roman" pitchFamily="18" charset="0"/>
              </a:rPr>
              <a:t>, 27, 252-258.</a:t>
            </a:r>
          </a:p>
          <a:p>
            <a:pPr>
              <a:lnSpc>
                <a:spcPct val="80000"/>
              </a:lnSpc>
              <a:defRPr/>
            </a:pPr>
            <a:r>
              <a:rPr lang="en-US" sz="2800" dirty="0">
                <a:solidFill>
                  <a:srgbClr val="000000"/>
                </a:solidFill>
                <a:latin typeface="Times New Roman" pitchFamily="18" charset="0"/>
              </a:rPr>
              <a:t>	Holloway, E.L. &amp; </a:t>
            </a:r>
            <a:r>
              <a:rPr lang="en-US" sz="2800" dirty="0" err="1">
                <a:solidFill>
                  <a:srgbClr val="000000"/>
                </a:solidFill>
                <a:latin typeface="Times New Roman" pitchFamily="18" charset="0"/>
              </a:rPr>
              <a:t>Hosford</a:t>
            </a:r>
            <a:r>
              <a:rPr lang="en-US" sz="2800" dirty="0">
                <a:solidFill>
                  <a:srgbClr val="000000"/>
                </a:solidFill>
                <a:latin typeface="Times New Roman" pitchFamily="18" charset="0"/>
              </a:rPr>
              <a:t>, R.E. (1983).  </a:t>
            </a:r>
            <a:r>
              <a:rPr lang="en-US" sz="2800" u="sng" dirty="0">
                <a:solidFill>
                  <a:srgbClr val="000000"/>
                </a:solidFill>
                <a:latin typeface="Times New Roman" pitchFamily="18" charset="0"/>
              </a:rPr>
              <a:t>Towards developing a prescriptive technology of counselor supervision</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The Counseling Psychologist</a:t>
            </a:r>
            <a:r>
              <a:rPr lang="en-US" sz="2800" dirty="0">
                <a:solidFill>
                  <a:srgbClr val="000000"/>
                </a:solidFill>
                <a:latin typeface="Times New Roman" pitchFamily="18" charset="0"/>
              </a:rPr>
              <a:t>, 11(1), 73-77.</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Jennings,L</a:t>
            </a:r>
            <a:r>
              <a:rPr lang="en-US" sz="2800" dirty="0">
                <a:solidFill>
                  <a:srgbClr val="000000"/>
                </a:solidFill>
                <a:latin typeface="Times New Roman" pitchFamily="18" charset="0"/>
              </a:rPr>
              <a:t>., &amp; </a:t>
            </a:r>
            <a:r>
              <a:rPr lang="en-US" sz="2800" dirty="0" err="1">
                <a:solidFill>
                  <a:srgbClr val="000000"/>
                </a:solidFill>
                <a:latin typeface="Times New Roman" pitchFamily="18" charset="0"/>
              </a:rPr>
              <a:t>Skovholt,T.M</a:t>
            </a:r>
            <a:r>
              <a:rPr lang="en-US" sz="2800" dirty="0">
                <a:solidFill>
                  <a:srgbClr val="000000"/>
                </a:solidFill>
                <a:latin typeface="Times New Roman" pitchFamily="18" charset="0"/>
              </a:rPr>
              <a:t>. (1999). </a:t>
            </a:r>
            <a:r>
              <a:rPr lang="en-US" sz="2800" u="sng" dirty="0">
                <a:solidFill>
                  <a:srgbClr val="000000"/>
                </a:solidFill>
                <a:latin typeface="Times New Roman" pitchFamily="18" charset="0"/>
              </a:rPr>
              <a:t>The </a:t>
            </a:r>
            <a:r>
              <a:rPr lang="en-US" sz="2800" u="sng" dirty="0" err="1">
                <a:solidFill>
                  <a:srgbClr val="000000"/>
                </a:solidFill>
                <a:latin typeface="Times New Roman" pitchFamily="18" charset="0"/>
              </a:rPr>
              <a:t>cognitive,emotional</a:t>
            </a:r>
            <a:r>
              <a:rPr lang="en-US" sz="2800" u="sng" dirty="0">
                <a:solidFill>
                  <a:srgbClr val="000000"/>
                </a:solidFill>
                <a:latin typeface="Times New Roman" pitchFamily="18" charset="0"/>
              </a:rPr>
              <a:t>, and relational characteristics of master therapists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Journal of Counseling Psychology</a:t>
            </a:r>
            <a:r>
              <a:rPr lang="en-US" sz="2800" dirty="0">
                <a:solidFill>
                  <a:srgbClr val="000000"/>
                </a:solidFill>
                <a:latin typeface="Times New Roman" pitchFamily="18" charset="0"/>
              </a:rPr>
              <a:t>,46,3-11.</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Jennings,L</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Sovereign,A,Bottorff,N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Penderson</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Mussell,M</a:t>
            </a:r>
            <a:r>
              <a:rPr lang="en-US" sz="2800" dirty="0">
                <a:solidFill>
                  <a:srgbClr val="000000"/>
                </a:solidFill>
                <a:latin typeface="Times New Roman" pitchFamily="18" charset="0"/>
              </a:rPr>
              <a:t>,,&amp; </a:t>
            </a:r>
            <a:r>
              <a:rPr lang="en-US" sz="2800" dirty="0" err="1">
                <a:solidFill>
                  <a:srgbClr val="000000"/>
                </a:solidFill>
                <a:latin typeface="Times New Roman" pitchFamily="18" charset="0"/>
              </a:rPr>
              <a:t>Vye,C</a:t>
            </a:r>
            <a:r>
              <a:rPr lang="en-US" sz="2800" dirty="0">
                <a:solidFill>
                  <a:srgbClr val="000000"/>
                </a:solidFill>
                <a:latin typeface="Times New Roman" pitchFamily="18" charset="0"/>
              </a:rPr>
              <a:t>.  (Jan.2005).  </a:t>
            </a:r>
            <a:r>
              <a:rPr lang="en-US" sz="2800" u="sng" dirty="0">
                <a:solidFill>
                  <a:srgbClr val="000000"/>
                </a:solidFill>
                <a:latin typeface="Times New Roman" pitchFamily="18" charset="0"/>
              </a:rPr>
              <a:t>Nine ethical values of master therapists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Journal of Mental Health Counseling</a:t>
            </a:r>
            <a:r>
              <a:rPr lang="en-US" sz="2800" dirty="0">
                <a:solidFill>
                  <a:srgbClr val="000000"/>
                </a:solidFill>
                <a:latin typeface="Times New Roman" pitchFamily="18" charset="0"/>
              </a:rPr>
              <a:t>, 27(1),32-47.</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Jesnen,J</a:t>
            </a:r>
            <a:r>
              <a:rPr lang="en-US" sz="2800" dirty="0">
                <a:solidFill>
                  <a:srgbClr val="000000"/>
                </a:solidFill>
                <a:latin typeface="Times New Roman" pitchFamily="18" charset="0"/>
              </a:rPr>
              <a:t>,&amp; </a:t>
            </a:r>
            <a:r>
              <a:rPr lang="en-US" sz="2800" dirty="0" err="1">
                <a:solidFill>
                  <a:srgbClr val="000000"/>
                </a:solidFill>
                <a:latin typeface="Times New Roman" pitchFamily="18" charset="0"/>
              </a:rPr>
              <a:t>Bergin,A</a:t>
            </a:r>
            <a:r>
              <a:rPr lang="en-US" sz="2800" dirty="0">
                <a:solidFill>
                  <a:srgbClr val="000000"/>
                </a:solidFill>
                <a:latin typeface="Times New Roman" pitchFamily="18" charset="0"/>
              </a:rPr>
              <a:t>.  (1988).  </a:t>
            </a:r>
            <a:r>
              <a:rPr lang="en-US" sz="2800" u="sng" dirty="0">
                <a:solidFill>
                  <a:srgbClr val="000000"/>
                </a:solidFill>
                <a:latin typeface="Times New Roman" pitchFamily="18" charset="0"/>
              </a:rPr>
              <a:t>Mental health values of professional therapists: A national interdisciplinary survey</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Professional Psychology: Research and Practice</a:t>
            </a:r>
            <a:r>
              <a:rPr lang="en-US" sz="2800" dirty="0">
                <a:solidFill>
                  <a:srgbClr val="000000"/>
                </a:solidFill>
                <a:latin typeface="Times New Roman" pitchFamily="18" charset="0"/>
              </a:rPr>
              <a:t>,19, 290-297.</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Kelly.E</a:t>
            </a:r>
            <a:r>
              <a:rPr lang="en-US" sz="2800" dirty="0">
                <a:solidFill>
                  <a:srgbClr val="000000"/>
                </a:solidFill>
                <a:latin typeface="Times New Roman" pitchFamily="18" charset="0"/>
              </a:rPr>
              <a:t>.,  (1995).  </a:t>
            </a:r>
            <a:r>
              <a:rPr lang="en-US" sz="2800" u="sng" dirty="0">
                <a:solidFill>
                  <a:srgbClr val="000000"/>
                </a:solidFill>
                <a:latin typeface="Times New Roman" pitchFamily="18" charset="0"/>
              </a:rPr>
              <a:t>Counselor values: A national survey</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Journal of Counseling and Development</a:t>
            </a:r>
            <a:r>
              <a:rPr lang="en-US" sz="2800" dirty="0">
                <a:solidFill>
                  <a:srgbClr val="000000"/>
                </a:solidFill>
                <a:latin typeface="Times New Roman" pitchFamily="18" charset="0"/>
              </a:rPr>
              <a:t>,73,648-653.</a:t>
            </a:r>
          </a:p>
          <a:p>
            <a:endParaRPr lang="en-US" dirty="0"/>
          </a:p>
        </p:txBody>
      </p:sp>
      <p:sp>
        <p:nvSpPr>
          <p:cNvPr id="3" name="Title 2"/>
          <p:cNvSpPr>
            <a:spLocks noGrp="1"/>
          </p:cNvSpPr>
          <p:nvPr>
            <p:ph type="title"/>
          </p:nvPr>
        </p:nvSpPr>
        <p:spPr/>
        <p:txBody>
          <a:bodyPr/>
          <a:lstStyle/>
          <a:p>
            <a:pPr algn="ctr"/>
            <a:r>
              <a:rPr lang="en-US" altLang="en-US" sz="4400" dirty="0">
                <a:solidFill>
                  <a:schemeClr val="tx1"/>
                </a:solidFill>
                <a:effectLst/>
                <a:latin typeface="Times New Roman" pitchFamily="18" charset="0"/>
              </a:rPr>
              <a:t>Bibliography</a:t>
            </a:r>
            <a:endParaRPr lang="en-US" dirty="0"/>
          </a:p>
        </p:txBody>
      </p:sp>
    </p:spTree>
    <p:extLst>
      <p:ext uri="{BB962C8B-B14F-4D97-AF65-F5344CB8AC3E}">
        <p14:creationId xmlns:p14="http://schemas.microsoft.com/office/powerpoint/2010/main" val="428170035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a:lnSpc>
                <a:spcPct val="80000"/>
              </a:lnSpc>
              <a:defRPr/>
            </a:pPr>
            <a:r>
              <a:rPr lang="en-US" sz="2800" dirty="0" smtClean="0">
                <a:solidFill>
                  <a:srgbClr val="000000"/>
                </a:solidFill>
                <a:latin typeface="Times New Roman" pitchFamily="18" charset="0"/>
              </a:rPr>
              <a:t>            </a:t>
            </a:r>
            <a:r>
              <a:rPr lang="en-US" sz="2800" dirty="0" err="1" smtClean="0">
                <a:solidFill>
                  <a:srgbClr val="000000"/>
                </a:solidFill>
                <a:latin typeface="Times New Roman" pitchFamily="18" charset="0"/>
              </a:rPr>
              <a:t>Kitchener,K</a:t>
            </a:r>
            <a:r>
              <a:rPr lang="en-US" sz="2800" dirty="0">
                <a:solidFill>
                  <a:srgbClr val="000000"/>
                </a:solidFill>
                <a:latin typeface="Times New Roman" pitchFamily="18" charset="0"/>
              </a:rPr>
              <a:t>.  (1984).  </a:t>
            </a:r>
            <a:r>
              <a:rPr lang="en-US" sz="2800" dirty="0" err="1">
                <a:solidFill>
                  <a:srgbClr val="000000"/>
                </a:solidFill>
                <a:latin typeface="Times New Roman" pitchFamily="18" charset="0"/>
              </a:rPr>
              <a:t>Intuitio</a:t>
            </a:r>
            <a:r>
              <a:rPr lang="en-US" sz="2800" dirty="0">
                <a:solidFill>
                  <a:srgbClr val="000000"/>
                </a:solidFill>
                <a:latin typeface="Times New Roman" pitchFamily="18" charset="0"/>
              </a:rPr>
              <a:t>, critical evaluation ad ethical principles: The foundation for </a:t>
            </a:r>
            <a:r>
              <a:rPr lang="en-US" sz="2800" dirty="0" err="1">
                <a:solidFill>
                  <a:srgbClr val="000000"/>
                </a:solidFill>
                <a:latin typeface="Times New Roman" pitchFamily="18" charset="0"/>
              </a:rPr>
              <a:t>etcal</a:t>
            </a:r>
            <a:r>
              <a:rPr lang="en-US" sz="2800" dirty="0">
                <a:solidFill>
                  <a:srgbClr val="000000"/>
                </a:solidFill>
                <a:latin typeface="Times New Roman" pitchFamily="18" charset="0"/>
              </a:rPr>
              <a:t> decisions in </a:t>
            </a:r>
            <a:r>
              <a:rPr lang="en-US" sz="2800" dirty="0" err="1">
                <a:solidFill>
                  <a:srgbClr val="000000"/>
                </a:solidFill>
                <a:latin typeface="Times New Roman" pitchFamily="18" charset="0"/>
              </a:rPr>
              <a:t>cousnlig</a:t>
            </a:r>
            <a:r>
              <a:rPr lang="en-US" sz="2800" dirty="0">
                <a:solidFill>
                  <a:srgbClr val="000000"/>
                </a:solidFill>
                <a:latin typeface="Times New Roman" pitchFamily="18" charset="0"/>
              </a:rPr>
              <a:t> psychology.  The </a:t>
            </a:r>
            <a:r>
              <a:rPr lang="en-US" sz="2800" dirty="0" err="1">
                <a:solidFill>
                  <a:srgbClr val="000000"/>
                </a:solidFill>
                <a:latin typeface="Times New Roman" pitchFamily="18" charset="0"/>
              </a:rPr>
              <a:t>Counsling</a:t>
            </a:r>
            <a:r>
              <a:rPr lang="en-US" sz="2800" dirty="0">
                <a:solidFill>
                  <a:srgbClr val="000000"/>
                </a:solidFill>
                <a:latin typeface="Times New Roman" pitchFamily="18" charset="0"/>
              </a:rPr>
              <a:t> Psychologist,12, 43-55.</a:t>
            </a:r>
          </a:p>
          <a:p>
            <a:pPr>
              <a:lnSpc>
                <a:spcPct val="80000"/>
              </a:lnSpc>
              <a:defRPr/>
            </a:pPr>
            <a:r>
              <a:rPr lang="en-US" sz="2800" dirty="0">
                <a:solidFill>
                  <a:srgbClr val="000000"/>
                </a:solidFill>
                <a:latin typeface="Times New Roman" pitchFamily="18" charset="0"/>
              </a:rPr>
              <a:t>	Keith-</a:t>
            </a:r>
            <a:r>
              <a:rPr lang="en-US" sz="2800" dirty="0" err="1">
                <a:solidFill>
                  <a:srgbClr val="000000"/>
                </a:solidFill>
                <a:latin typeface="Times New Roman" pitchFamily="18" charset="0"/>
              </a:rPr>
              <a:t>Speigel</a:t>
            </a:r>
            <a:r>
              <a:rPr lang="en-US" sz="2800" dirty="0">
                <a:solidFill>
                  <a:srgbClr val="000000"/>
                </a:solidFill>
                <a:latin typeface="Times New Roman" pitchFamily="18" charset="0"/>
              </a:rPr>
              <a:t>, P. (1977). </a:t>
            </a:r>
            <a:r>
              <a:rPr lang="en-US" sz="2800" u="sng" dirty="0">
                <a:solidFill>
                  <a:srgbClr val="000000"/>
                </a:solidFill>
                <a:latin typeface="Times New Roman" pitchFamily="18" charset="0"/>
              </a:rPr>
              <a:t>Violations of ethical principles due to ignorance or poor professional judgment versus willful disregard</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Professional Psychology</a:t>
            </a:r>
            <a:r>
              <a:rPr lang="en-US" sz="2800" dirty="0">
                <a:solidFill>
                  <a:srgbClr val="000000"/>
                </a:solidFill>
                <a:latin typeface="Times New Roman" pitchFamily="18" charset="0"/>
              </a:rPr>
              <a:t>, 8, 288-296.</a:t>
            </a:r>
          </a:p>
          <a:p>
            <a:pPr>
              <a:lnSpc>
                <a:spcPct val="80000"/>
              </a:lnSpc>
              <a:defRPr/>
            </a:pPr>
            <a:r>
              <a:rPr lang="en-US" sz="2800" dirty="0">
                <a:solidFill>
                  <a:srgbClr val="000000"/>
                </a:solidFill>
                <a:latin typeface="Times New Roman" pitchFamily="18" charset="0"/>
              </a:rPr>
              <a:t>	Keith-</a:t>
            </a:r>
            <a:r>
              <a:rPr lang="en-US" sz="2800" dirty="0" err="1">
                <a:solidFill>
                  <a:srgbClr val="000000"/>
                </a:solidFill>
                <a:latin typeface="Times New Roman" pitchFamily="18" charset="0"/>
              </a:rPr>
              <a:t>Speigel</a:t>
            </a:r>
            <a:r>
              <a:rPr lang="en-US" sz="2800" dirty="0">
                <a:solidFill>
                  <a:srgbClr val="000000"/>
                </a:solidFill>
                <a:latin typeface="Times New Roman" pitchFamily="18" charset="0"/>
              </a:rPr>
              <a:t>, P. &amp; </a:t>
            </a:r>
            <a:r>
              <a:rPr lang="en-US" sz="2800" dirty="0" err="1">
                <a:solidFill>
                  <a:srgbClr val="000000"/>
                </a:solidFill>
                <a:latin typeface="Times New Roman" pitchFamily="18" charset="0"/>
              </a:rPr>
              <a:t>Koocher</a:t>
            </a:r>
            <a:r>
              <a:rPr lang="en-US" sz="2800" dirty="0">
                <a:solidFill>
                  <a:srgbClr val="000000"/>
                </a:solidFill>
                <a:latin typeface="Times New Roman" pitchFamily="18" charset="0"/>
              </a:rPr>
              <a:t>, G.P. (1985). </a:t>
            </a:r>
            <a:r>
              <a:rPr lang="en-US" sz="2800" u="sng" dirty="0">
                <a:solidFill>
                  <a:srgbClr val="000000"/>
                </a:solidFill>
                <a:latin typeface="Times New Roman" pitchFamily="18" charset="0"/>
              </a:rPr>
              <a:t>Ethics in psychology: Professional standards and cases</a:t>
            </a:r>
            <a:r>
              <a:rPr lang="en-US" sz="2800" dirty="0">
                <a:solidFill>
                  <a:srgbClr val="000000"/>
                </a:solidFill>
                <a:latin typeface="Times New Roman" pitchFamily="18" charset="0"/>
              </a:rPr>
              <a:t>.  Random House: New York, NY.</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Kritzberg,N.I</a:t>
            </a:r>
            <a:r>
              <a:rPr lang="en-US" sz="2800" dirty="0">
                <a:solidFill>
                  <a:srgbClr val="000000"/>
                </a:solidFill>
                <a:latin typeface="Times New Roman" pitchFamily="18" charset="0"/>
              </a:rPr>
              <a:t>.  (1980).  </a:t>
            </a:r>
            <a:r>
              <a:rPr lang="en-US" sz="2800" u="sng" dirty="0">
                <a:solidFill>
                  <a:srgbClr val="000000"/>
                </a:solidFill>
                <a:latin typeface="Times New Roman" pitchFamily="18" charset="0"/>
              </a:rPr>
              <a:t>On patients’ gift giving</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Contemporary Psychoanalysis</a:t>
            </a:r>
            <a:r>
              <a:rPr lang="en-US" sz="2800" dirty="0">
                <a:solidFill>
                  <a:srgbClr val="000000"/>
                </a:solidFill>
                <a:latin typeface="Times New Roman" pitchFamily="18" charset="0"/>
              </a:rPr>
              <a:t>,16, 98-118.</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Loganbill</a:t>
            </a:r>
            <a:r>
              <a:rPr lang="en-US" sz="2800" dirty="0">
                <a:solidFill>
                  <a:srgbClr val="000000"/>
                </a:solidFill>
                <a:latin typeface="Times New Roman" pitchFamily="18" charset="0"/>
              </a:rPr>
              <a:t>, C., Hardy, E., &amp; Dilworth, U. (1982). </a:t>
            </a:r>
            <a:r>
              <a:rPr lang="en-US" sz="2800" u="sng" dirty="0">
                <a:solidFill>
                  <a:srgbClr val="000000"/>
                </a:solidFill>
                <a:latin typeface="Times New Roman" pitchFamily="18" charset="0"/>
              </a:rPr>
              <a:t>Supervision: A conceptual model</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The Counseling Psychologist</a:t>
            </a:r>
            <a:r>
              <a:rPr lang="en-US" sz="2800" dirty="0">
                <a:solidFill>
                  <a:srgbClr val="000000"/>
                </a:solidFill>
                <a:latin typeface="Times New Roman" pitchFamily="18" charset="0"/>
              </a:rPr>
              <a:t>, 10 (1), 4-42.</a:t>
            </a:r>
          </a:p>
          <a:p>
            <a:pPr>
              <a:lnSpc>
                <a:spcPct val="80000"/>
              </a:lnSpc>
              <a:defRPr/>
            </a:pPr>
            <a:r>
              <a:rPr lang="en-US" sz="2800" dirty="0">
                <a:solidFill>
                  <a:srgbClr val="000000"/>
                </a:solidFill>
                <a:latin typeface="Times New Roman" pitchFamily="18" charset="0"/>
              </a:rPr>
              <a:t>	Mead,M.A.,</a:t>
            </a:r>
            <a:r>
              <a:rPr lang="en-US" sz="2800" dirty="0" err="1">
                <a:solidFill>
                  <a:srgbClr val="000000"/>
                </a:solidFill>
                <a:latin typeface="Times New Roman" pitchFamily="18" charset="0"/>
              </a:rPr>
              <a:t>Hohenshul,T.H</a:t>
            </a:r>
            <a:r>
              <a:rPr lang="en-US" sz="2800" dirty="0">
                <a:solidFill>
                  <a:srgbClr val="000000"/>
                </a:solidFill>
                <a:latin typeface="Times New Roman" pitchFamily="18" charset="0"/>
              </a:rPr>
              <a:t>., &amp; </a:t>
            </a:r>
            <a:r>
              <a:rPr lang="en-US" sz="2800" dirty="0" err="1">
                <a:solidFill>
                  <a:srgbClr val="000000"/>
                </a:solidFill>
                <a:latin typeface="Times New Roman" pitchFamily="18" charset="0"/>
              </a:rPr>
              <a:t>Singh,K</a:t>
            </a:r>
            <a:r>
              <a:rPr lang="en-US" sz="2800" dirty="0">
                <a:solidFill>
                  <a:srgbClr val="000000"/>
                </a:solidFill>
                <a:latin typeface="Times New Roman" pitchFamily="18" charset="0"/>
              </a:rPr>
              <a:t>.  (1997).  </a:t>
            </a:r>
            <a:r>
              <a:rPr lang="en-US" sz="2800" u="sng" dirty="0">
                <a:solidFill>
                  <a:srgbClr val="000000"/>
                </a:solidFill>
                <a:latin typeface="Times New Roman" pitchFamily="18" charset="0"/>
              </a:rPr>
              <a:t>How the DSM system is used by clinical counselors: A national study</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Journal of Mental Health Counseling</a:t>
            </a:r>
            <a:r>
              <a:rPr lang="en-US" sz="2800" dirty="0">
                <a:solidFill>
                  <a:srgbClr val="000000"/>
                </a:solidFill>
                <a:latin typeface="Times New Roman" pitchFamily="18" charset="0"/>
              </a:rPr>
              <a:t>,19,383-401.</a:t>
            </a:r>
          </a:p>
          <a:p>
            <a:pPr>
              <a:lnSpc>
                <a:spcPct val="80000"/>
              </a:lnSpc>
              <a:defRPr/>
            </a:pPr>
            <a:r>
              <a:rPr lang="en-US" sz="2800" dirty="0">
                <a:solidFill>
                  <a:srgbClr val="000000"/>
                </a:solidFill>
                <a:latin typeface="Times New Roman" pitchFamily="18" charset="0"/>
              </a:rPr>
              <a:t>	Mitchell, R.  (2001) </a:t>
            </a:r>
            <a:r>
              <a:rPr lang="en-US" sz="2800" u="sng" dirty="0">
                <a:solidFill>
                  <a:srgbClr val="000000"/>
                </a:solidFill>
                <a:latin typeface="Times New Roman" pitchFamily="18" charset="0"/>
              </a:rPr>
              <a:t>Documentation in counseling records</a:t>
            </a:r>
            <a:r>
              <a:rPr lang="en-US" sz="2800" dirty="0">
                <a:solidFill>
                  <a:srgbClr val="000000"/>
                </a:solidFill>
                <a:latin typeface="Times New Roman" pitchFamily="18" charset="0"/>
              </a:rPr>
              <a:t>. (2nd edition).  American Counseling Association: Alexandria, VA.</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Murphy,M.J</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DeBernardo</a:t>
            </a:r>
            <a:r>
              <a:rPr lang="en-US" sz="2800" dirty="0">
                <a:solidFill>
                  <a:srgbClr val="000000"/>
                </a:solidFill>
                <a:latin typeface="Times New Roman" pitchFamily="18" charset="0"/>
              </a:rPr>
              <a:t>, C.R., &amp; </a:t>
            </a:r>
            <a:r>
              <a:rPr lang="en-US" sz="2800" dirty="0" err="1">
                <a:solidFill>
                  <a:srgbClr val="000000"/>
                </a:solidFill>
                <a:latin typeface="Times New Roman" pitchFamily="18" charset="0"/>
              </a:rPr>
              <a:t>Shoemaker,W.F</a:t>
            </a:r>
            <a:r>
              <a:rPr lang="en-US" sz="2800" dirty="0">
                <a:solidFill>
                  <a:srgbClr val="000000"/>
                </a:solidFill>
                <a:latin typeface="Times New Roman" pitchFamily="18" charset="0"/>
              </a:rPr>
              <a:t>.  (1998).  </a:t>
            </a:r>
            <a:r>
              <a:rPr lang="en-US" sz="2800" u="sng" dirty="0">
                <a:solidFill>
                  <a:srgbClr val="000000"/>
                </a:solidFill>
                <a:latin typeface="Times New Roman" pitchFamily="18" charset="0"/>
              </a:rPr>
              <a:t>Impact of managed care on independent practice and professional ethics: A survey of independent practitioners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Professional Psychology Research and Practice</a:t>
            </a:r>
            <a:r>
              <a:rPr lang="en-US" sz="2800" dirty="0">
                <a:solidFill>
                  <a:srgbClr val="000000"/>
                </a:solidFill>
                <a:latin typeface="Times New Roman" pitchFamily="18" charset="0"/>
              </a:rPr>
              <a:t>,29,43-51.</a:t>
            </a:r>
          </a:p>
          <a:p>
            <a:pPr>
              <a:lnSpc>
                <a:spcPct val="80000"/>
              </a:lnSpc>
              <a:defRPr/>
            </a:pPr>
            <a:r>
              <a:rPr lang="en-US" sz="2800" dirty="0">
                <a:solidFill>
                  <a:srgbClr val="000000"/>
                </a:solidFill>
                <a:latin typeface="Times New Roman" pitchFamily="18" charset="0"/>
              </a:rPr>
              <a:t>	National Board for Certified Counselors.  (1980).  </a:t>
            </a:r>
            <a:r>
              <a:rPr lang="en-US" sz="2800" u="sng" dirty="0">
                <a:solidFill>
                  <a:srgbClr val="000000"/>
                </a:solidFill>
                <a:latin typeface="Times New Roman" pitchFamily="18" charset="0"/>
              </a:rPr>
              <a:t>National board for certified counselors code of ethics</a:t>
            </a:r>
            <a:r>
              <a:rPr lang="en-US" sz="2800" dirty="0">
                <a:solidFill>
                  <a:srgbClr val="000000"/>
                </a:solidFill>
                <a:latin typeface="Times New Roman" pitchFamily="18" charset="0"/>
              </a:rPr>
              <a:t>.  Alexandria, VA.</a:t>
            </a:r>
          </a:p>
          <a:p>
            <a:pPr>
              <a:lnSpc>
                <a:spcPct val="80000"/>
              </a:lnSpc>
              <a:defRPr/>
            </a:pPr>
            <a:r>
              <a:rPr lang="en-US" sz="2800" dirty="0">
                <a:solidFill>
                  <a:srgbClr val="000000"/>
                </a:solidFill>
                <a:latin typeface="Times New Roman" pitchFamily="18" charset="0"/>
              </a:rPr>
              <a:t>	Patrick, K.D. (1989).  </a:t>
            </a:r>
            <a:r>
              <a:rPr lang="en-US" sz="2800" u="sng" dirty="0">
                <a:solidFill>
                  <a:srgbClr val="000000"/>
                </a:solidFill>
                <a:latin typeface="Times New Roman" pitchFamily="18" charset="0"/>
              </a:rPr>
              <a:t>Unique ethical dilemmas in counselor training</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Counselor Education and Supervision</a:t>
            </a:r>
            <a:r>
              <a:rPr lang="en-US" sz="2800" dirty="0">
                <a:solidFill>
                  <a:srgbClr val="000000"/>
                </a:solidFill>
                <a:latin typeface="Times New Roman" pitchFamily="18" charset="0"/>
              </a:rPr>
              <a:t>, 28, 337-341.</a:t>
            </a:r>
          </a:p>
          <a:p>
            <a:pPr>
              <a:lnSpc>
                <a:spcPct val="80000"/>
              </a:lnSpc>
              <a:defRPr/>
            </a:pPr>
            <a:r>
              <a:rPr lang="en-US" sz="2800" dirty="0">
                <a:solidFill>
                  <a:srgbClr val="000000"/>
                </a:solidFill>
                <a:latin typeface="Times New Roman" pitchFamily="18" charset="0"/>
              </a:rPr>
              <a:t>	Patterson, C.H. (1989).  </a:t>
            </a:r>
            <a:r>
              <a:rPr lang="en-US" sz="2800" u="sng" dirty="0">
                <a:solidFill>
                  <a:srgbClr val="000000"/>
                </a:solidFill>
                <a:latin typeface="Times New Roman" pitchFamily="18" charset="0"/>
              </a:rPr>
              <a:t>Values in counseling and psychotherapy</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Counseling and Values</a:t>
            </a:r>
            <a:r>
              <a:rPr lang="en-US" sz="2800" dirty="0">
                <a:solidFill>
                  <a:srgbClr val="000000"/>
                </a:solidFill>
                <a:latin typeface="Times New Roman" pitchFamily="18" charset="0"/>
              </a:rPr>
              <a:t>, 33, 164-176.</a:t>
            </a:r>
          </a:p>
          <a:p>
            <a:endParaRPr lang="en-US" dirty="0"/>
          </a:p>
        </p:txBody>
      </p:sp>
      <p:sp>
        <p:nvSpPr>
          <p:cNvPr id="3" name="Title 2"/>
          <p:cNvSpPr>
            <a:spLocks noGrp="1"/>
          </p:cNvSpPr>
          <p:nvPr>
            <p:ph type="title"/>
          </p:nvPr>
        </p:nvSpPr>
        <p:spPr/>
        <p:txBody>
          <a:bodyPr/>
          <a:lstStyle/>
          <a:p>
            <a:pPr algn="ctr"/>
            <a:r>
              <a:rPr lang="en-US" altLang="en-US" sz="4400" dirty="0">
                <a:solidFill>
                  <a:schemeClr val="tx1"/>
                </a:solidFill>
                <a:effectLst/>
                <a:latin typeface="Times New Roman" pitchFamily="18" charset="0"/>
              </a:rPr>
              <a:t>Bibliography</a:t>
            </a:r>
            <a:endParaRPr lang="en-US" dirty="0"/>
          </a:p>
        </p:txBody>
      </p:sp>
    </p:spTree>
    <p:extLst>
      <p:ext uri="{BB962C8B-B14F-4D97-AF65-F5344CB8AC3E}">
        <p14:creationId xmlns:p14="http://schemas.microsoft.com/office/powerpoint/2010/main" val="402371649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nSpc>
                <a:spcPct val="80000"/>
              </a:lnSpc>
              <a:defRPr/>
            </a:pPr>
            <a:r>
              <a:rPr lang="en-US" sz="2800" dirty="0" smtClean="0">
                <a:solidFill>
                  <a:srgbClr val="000000"/>
                </a:solidFill>
                <a:latin typeface="Times New Roman" pitchFamily="18" charset="0"/>
              </a:rPr>
              <a:t>         Piazza</a:t>
            </a:r>
            <a:r>
              <a:rPr lang="en-US" sz="2800" dirty="0">
                <a:solidFill>
                  <a:srgbClr val="000000"/>
                </a:solidFill>
                <a:latin typeface="Times New Roman" pitchFamily="18" charset="0"/>
              </a:rPr>
              <a:t>, J.J. &amp; </a:t>
            </a:r>
            <a:r>
              <a:rPr lang="en-US" sz="2800" dirty="0" err="1">
                <a:solidFill>
                  <a:srgbClr val="000000"/>
                </a:solidFill>
                <a:latin typeface="Times New Roman" pitchFamily="18" charset="0"/>
              </a:rPr>
              <a:t>Baruth</a:t>
            </a:r>
            <a:r>
              <a:rPr lang="en-US" sz="2800" dirty="0">
                <a:solidFill>
                  <a:srgbClr val="000000"/>
                </a:solidFill>
                <a:latin typeface="Times New Roman" pitchFamily="18" charset="0"/>
              </a:rPr>
              <a:t>, N.E. (1990).  </a:t>
            </a:r>
            <a:r>
              <a:rPr lang="en-US" sz="2800" u="sng" dirty="0">
                <a:solidFill>
                  <a:srgbClr val="000000"/>
                </a:solidFill>
                <a:latin typeface="Times New Roman" pitchFamily="18" charset="0"/>
              </a:rPr>
              <a:t>Client record guidelines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Journal of Counseling and Development,</a:t>
            </a:r>
            <a:r>
              <a:rPr lang="en-US" sz="2800" dirty="0">
                <a:solidFill>
                  <a:srgbClr val="000000"/>
                </a:solidFill>
                <a:latin typeface="Times New Roman" pitchFamily="18" charset="0"/>
              </a:rPr>
              <a:t> 68(3), 313-316.</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Ponterotto</a:t>
            </a:r>
            <a:r>
              <a:rPr lang="en-US" sz="2800" dirty="0">
                <a:solidFill>
                  <a:srgbClr val="000000"/>
                </a:solidFill>
                <a:latin typeface="Times New Roman" pitchFamily="18" charset="0"/>
              </a:rPr>
              <a:t>, J.G. &amp; Zander, T.A. (1984).  </a:t>
            </a:r>
            <a:r>
              <a:rPr lang="en-US" sz="2800" u="sng" dirty="0">
                <a:solidFill>
                  <a:srgbClr val="000000"/>
                </a:solidFill>
                <a:latin typeface="Times New Roman" pitchFamily="18" charset="0"/>
              </a:rPr>
              <a:t>A multimodal approach to counselor supervision</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Counselor Education and Supervision</a:t>
            </a:r>
            <a:r>
              <a:rPr lang="en-US" sz="2800" dirty="0">
                <a:solidFill>
                  <a:srgbClr val="000000"/>
                </a:solidFill>
                <a:latin typeface="Times New Roman" pitchFamily="18" charset="0"/>
              </a:rPr>
              <a:t>, 24, 40-50.</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Ponton,R.F</a:t>
            </a:r>
            <a:r>
              <a:rPr lang="en-US" sz="2800" dirty="0">
                <a:solidFill>
                  <a:srgbClr val="000000"/>
                </a:solidFill>
                <a:latin typeface="Times New Roman" pitchFamily="18" charset="0"/>
              </a:rPr>
              <a:t>. &amp; </a:t>
            </a:r>
            <a:r>
              <a:rPr lang="en-US" sz="2800" dirty="0" err="1">
                <a:solidFill>
                  <a:srgbClr val="000000"/>
                </a:solidFill>
                <a:latin typeface="Times New Roman" pitchFamily="18" charset="0"/>
              </a:rPr>
              <a:t>Duba</a:t>
            </a:r>
            <a:r>
              <a:rPr lang="en-US" sz="2800" dirty="0">
                <a:solidFill>
                  <a:srgbClr val="000000"/>
                </a:solidFill>
                <a:latin typeface="Times New Roman" pitchFamily="18" charset="0"/>
              </a:rPr>
              <a:t>, J.D. (Winter 2009).  </a:t>
            </a:r>
            <a:r>
              <a:rPr lang="en-US" sz="2800" u="sng" dirty="0">
                <a:solidFill>
                  <a:srgbClr val="000000"/>
                </a:solidFill>
                <a:latin typeface="Times New Roman" pitchFamily="18" charset="0"/>
              </a:rPr>
              <a:t>The ACA code of ethics: Articulating counseling’s professional covenant</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Journal of Counseling and Development</a:t>
            </a:r>
            <a:r>
              <a:rPr lang="en-US" sz="2800" dirty="0">
                <a:solidFill>
                  <a:srgbClr val="000000"/>
                </a:solidFill>
                <a:latin typeface="Times New Roman" pitchFamily="18" charset="0"/>
              </a:rPr>
              <a:t>, 87, 117-121.</a:t>
            </a:r>
          </a:p>
          <a:p>
            <a:pPr>
              <a:lnSpc>
                <a:spcPct val="80000"/>
              </a:lnSpc>
              <a:defRPr/>
            </a:pPr>
            <a:r>
              <a:rPr lang="en-US" sz="2800" dirty="0">
                <a:solidFill>
                  <a:srgbClr val="000000"/>
                </a:solidFill>
                <a:latin typeface="Times New Roman" pitchFamily="18" charset="0"/>
              </a:rPr>
              <a:t>	Pope, K.S., </a:t>
            </a:r>
            <a:r>
              <a:rPr lang="en-US" sz="2800" dirty="0" err="1">
                <a:solidFill>
                  <a:srgbClr val="000000"/>
                </a:solidFill>
                <a:latin typeface="Times New Roman" pitchFamily="18" charset="0"/>
              </a:rPr>
              <a:t>Tabachnick,B.G</a:t>
            </a:r>
            <a:r>
              <a:rPr lang="en-US" sz="2800" dirty="0">
                <a:solidFill>
                  <a:srgbClr val="000000"/>
                </a:solidFill>
                <a:latin typeface="Times New Roman" pitchFamily="18" charset="0"/>
              </a:rPr>
              <a:t>. &amp; Keith-</a:t>
            </a:r>
            <a:r>
              <a:rPr lang="en-US" sz="2800" dirty="0" err="1">
                <a:solidFill>
                  <a:srgbClr val="000000"/>
                </a:solidFill>
                <a:latin typeface="Times New Roman" pitchFamily="18" charset="0"/>
              </a:rPr>
              <a:t>Spiegel,P</a:t>
            </a:r>
            <a:r>
              <a:rPr lang="en-US" sz="2800" dirty="0">
                <a:solidFill>
                  <a:srgbClr val="000000"/>
                </a:solidFill>
                <a:latin typeface="Times New Roman" pitchFamily="18" charset="0"/>
              </a:rPr>
              <a:t>. (1988).  </a:t>
            </a:r>
            <a:r>
              <a:rPr lang="en-US" sz="2800" u="sng" dirty="0">
                <a:solidFill>
                  <a:srgbClr val="000000"/>
                </a:solidFill>
                <a:latin typeface="Times New Roman" pitchFamily="18" charset="0"/>
              </a:rPr>
              <a:t>Good and poor practices in psychotherapy: National survey of beliefs of psychologists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Professional Psychology: Research and Practice</a:t>
            </a:r>
            <a:r>
              <a:rPr lang="en-US" sz="2800" dirty="0">
                <a:solidFill>
                  <a:srgbClr val="000000"/>
                </a:solidFill>
                <a:latin typeface="Times New Roman" pitchFamily="18" charset="0"/>
              </a:rPr>
              <a:t>, 19, 547-552.</a:t>
            </a:r>
          </a:p>
          <a:p>
            <a:pPr>
              <a:lnSpc>
                <a:spcPct val="80000"/>
              </a:lnSpc>
              <a:defRPr/>
            </a:pPr>
            <a:r>
              <a:rPr lang="en-US" sz="2800" dirty="0">
                <a:solidFill>
                  <a:srgbClr val="000000"/>
                </a:solidFill>
                <a:latin typeface="Times New Roman" pitchFamily="18" charset="0"/>
              </a:rPr>
              <a:t>	Pope, K. &amp; Vasquez, M. (1998).  </a:t>
            </a:r>
            <a:r>
              <a:rPr lang="en-US" sz="2800" u="sng" dirty="0">
                <a:solidFill>
                  <a:srgbClr val="000000"/>
                </a:solidFill>
                <a:latin typeface="Times New Roman" pitchFamily="18" charset="0"/>
              </a:rPr>
              <a:t>Ethics in psychotherapy and counseling: A practical guide</a:t>
            </a:r>
            <a:r>
              <a:rPr lang="en-US" sz="2800" dirty="0">
                <a:solidFill>
                  <a:srgbClr val="000000"/>
                </a:solidFill>
                <a:latin typeface="Times New Roman" pitchFamily="18" charset="0"/>
              </a:rPr>
              <a:t>. (2nd edition).  </a:t>
            </a:r>
            <a:r>
              <a:rPr lang="en-US" sz="2800" dirty="0" err="1">
                <a:solidFill>
                  <a:srgbClr val="000000"/>
                </a:solidFill>
                <a:latin typeface="Times New Roman" pitchFamily="18" charset="0"/>
              </a:rPr>
              <a:t>Jossey</a:t>
            </a:r>
            <a:r>
              <a:rPr lang="en-US" sz="2800" dirty="0">
                <a:solidFill>
                  <a:srgbClr val="000000"/>
                </a:solidFill>
                <a:latin typeface="Times New Roman" pitchFamily="18" charset="0"/>
              </a:rPr>
              <a:t>-Bass: San Francisco, CA.</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Raquepaw</a:t>
            </a:r>
            <a:r>
              <a:rPr lang="en-US" sz="2800" dirty="0">
                <a:solidFill>
                  <a:srgbClr val="000000"/>
                </a:solidFill>
                <a:latin typeface="Times New Roman" pitchFamily="18" charset="0"/>
              </a:rPr>
              <a:t>, J.M., Miller, R.W.  (1989).  </a:t>
            </a:r>
            <a:r>
              <a:rPr lang="en-US" sz="2800" u="sng" dirty="0">
                <a:solidFill>
                  <a:srgbClr val="000000"/>
                </a:solidFill>
                <a:latin typeface="Times New Roman" pitchFamily="18" charset="0"/>
              </a:rPr>
              <a:t>Psychotherapist burnout: A componential analysis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Professional Psychology: Research and Practice</a:t>
            </a:r>
            <a:r>
              <a:rPr lang="en-US" sz="2800" dirty="0">
                <a:solidFill>
                  <a:srgbClr val="000000"/>
                </a:solidFill>
                <a:latin typeface="Times New Roman" pitchFamily="18" charset="0"/>
              </a:rPr>
              <a:t>, 20(1), 32-36.</a:t>
            </a:r>
          </a:p>
          <a:p>
            <a:pPr>
              <a:lnSpc>
                <a:spcPct val="80000"/>
              </a:lnSpc>
              <a:defRPr/>
            </a:pPr>
            <a:r>
              <a:rPr lang="en-US" sz="2800" dirty="0">
                <a:solidFill>
                  <a:srgbClr val="000000"/>
                </a:solidFill>
                <a:latin typeface="Times New Roman" pitchFamily="18" charset="0"/>
              </a:rPr>
              <a:t>	Reese, H. W. &amp; </a:t>
            </a:r>
            <a:r>
              <a:rPr lang="en-US" sz="2800" dirty="0" err="1">
                <a:solidFill>
                  <a:srgbClr val="000000"/>
                </a:solidFill>
                <a:latin typeface="Times New Roman" pitchFamily="18" charset="0"/>
              </a:rPr>
              <a:t>Fremouw</a:t>
            </a:r>
            <a:r>
              <a:rPr lang="en-US" sz="2800" dirty="0">
                <a:solidFill>
                  <a:srgbClr val="000000"/>
                </a:solidFill>
                <a:latin typeface="Times New Roman" pitchFamily="18" charset="0"/>
              </a:rPr>
              <a:t>, W. J. (1984).  </a:t>
            </a:r>
            <a:r>
              <a:rPr lang="en-US" sz="2800" u="sng" dirty="0">
                <a:solidFill>
                  <a:srgbClr val="000000"/>
                </a:solidFill>
                <a:latin typeface="Times New Roman" pitchFamily="18" charset="0"/>
              </a:rPr>
              <a:t>Normal and normative ethics in behavioral sciences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American Psychologist</a:t>
            </a:r>
            <a:r>
              <a:rPr lang="en-US" sz="2800" dirty="0">
                <a:solidFill>
                  <a:srgbClr val="000000"/>
                </a:solidFill>
                <a:latin typeface="Times New Roman" pitchFamily="18" charset="0"/>
              </a:rPr>
              <a:t>, 39, 86-876.</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Rest,J.R</a:t>
            </a:r>
            <a:r>
              <a:rPr lang="en-US" sz="2800" dirty="0">
                <a:solidFill>
                  <a:srgbClr val="000000"/>
                </a:solidFill>
                <a:latin typeface="Times New Roman" pitchFamily="18" charset="0"/>
              </a:rPr>
              <a:t>. (1984).  </a:t>
            </a:r>
            <a:r>
              <a:rPr lang="en-US" sz="2800" u="sng" dirty="0">
                <a:solidFill>
                  <a:srgbClr val="000000"/>
                </a:solidFill>
                <a:latin typeface="Times New Roman" pitchFamily="18" charset="0"/>
              </a:rPr>
              <a:t>Research on moral development: Implications for training counseling psychologists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The Counseling Psychologist</a:t>
            </a:r>
            <a:r>
              <a:rPr lang="en-US" sz="2800" dirty="0">
                <a:solidFill>
                  <a:srgbClr val="000000"/>
                </a:solidFill>
                <a:latin typeface="Times New Roman" pitchFamily="18" charset="0"/>
              </a:rPr>
              <a:t>,12,19-29.</a:t>
            </a:r>
          </a:p>
          <a:p>
            <a:pPr>
              <a:lnSpc>
                <a:spcPct val="80000"/>
              </a:lnSpc>
              <a:defRPr/>
            </a:pPr>
            <a:r>
              <a:rPr lang="en-US" sz="2800" dirty="0">
                <a:solidFill>
                  <a:srgbClr val="000000"/>
                </a:solidFill>
                <a:latin typeface="Times New Roman" pitchFamily="18" charset="0"/>
              </a:rPr>
              <a:t>	Richards, D.L. (1990).  </a:t>
            </a:r>
            <a:r>
              <a:rPr lang="en-US" sz="2800" u="sng" dirty="0">
                <a:solidFill>
                  <a:srgbClr val="000000"/>
                </a:solidFill>
                <a:latin typeface="Times New Roman" pitchFamily="18" charset="0"/>
              </a:rPr>
              <a:t>Building and managing your private practice</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American Association for Counseling and Development</a:t>
            </a:r>
            <a:r>
              <a:rPr lang="en-US" sz="2800" dirty="0">
                <a:solidFill>
                  <a:srgbClr val="000000"/>
                </a:solidFill>
                <a:latin typeface="Times New Roman" pitchFamily="18" charset="0"/>
              </a:rPr>
              <a:t>: Alexandria, VA. </a:t>
            </a:r>
          </a:p>
          <a:p>
            <a:endParaRPr lang="en-US" dirty="0"/>
          </a:p>
        </p:txBody>
      </p:sp>
      <p:sp>
        <p:nvSpPr>
          <p:cNvPr id="3" name="Title 2"/>
          <p:cNvSpPr>
            <a:spLocks noGrp="1"/>
          </p:cNvSpPr>
          <p:nvPr>
            <p:ph type="title"/>
          </p:nvPr>
        </p:nvSpPr>
        <p:spPr/>
        <p:txBody>
          <a:bodyPr/>
          <a:lstStyle/>
          <a:p>
            <a:pPr algn="ctr"/>
            <a:r>
              <a:rPr lang="en-US" altLang="en-US" sz="4400" dirty="0">
                <a:solidFill>
                  <a:schemeClr val="tx1"/>
                </a:solidFill>
                <a:effectLst/>
                <a:latin typeface="Times New Roman" pitchFamily="18" charset="0"/>
              </a:rPr>
              <a:t>Bibliography</a:t>
            </a:r>
            <a:endParaRPr lang="en-US" dirty="0"/>
          </a:p>
        </p:txBody>
      </p:sp>
    </p:spTree>
    <p:extLst>
      <p:ext uri="{BB962C8B-B14F-4D97-AF65-F5344CB8AC3E}">
        <p14:creationId xmlns:p14="http://schemas.microsoft.com/office/powerpoint/2010/main" val="64806406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nSpc>
                <a:spcPct val="80000"/>
              </a:lnSpc>
            </a:pPr>
            <a:r>
              <a:rPr lang="en-US" altLang="en-US" sz="2800" dirty="0" smtClean="0">
                <a:solidFill>
                  <a:srgbClr val="000000"/>
                </a:solidFill>
                <a:latin typeface="Times New Roman" pitchFamily="18" charset="0"/>
              </a:rPr>
              <a:t>          Roberts</a:t>
            </a:r>
            <a:r>
              <a:rPr lang="en-US" altLang="en-US" sz="2800" dirty="0">
                <a:solidFill>
                  <a:srgbClr val="000000"/>
                </a:solidFill>
                <a:latin typeface="Times New Roman" pitchFamily="18" charset="0"/>
              </a:rPr>
              <a:t>, G.T., </a:t>
            </a:r>
            <a:r>
              <a:rPr lang="en-US" altLang="en-US" sz="2800" dirty="0" err="1">
                <a:solidFill>
                  <a:srgbClr val="000000"/>
                </a:solidFill>
                <a:latin typeface="Times New Roman" pitchFamily="18" charset="0"/>
              </a:rPr>
              <a:t>Nurrell</a:t>
            </a:r>
            <a:r>
              <a:rPr lang="en-US" altLang="en-US" sz="2800" dirty="0">
                <a:solidFill>
                  <a:srgbClr val="000000"/>
                </a:solidFill>
                <a:latin typeface="Times New Roman" pitchFamily="18" charset="0"/>
              </a:rPr>
              <a:t> P. H., Rosenthal, H. (2008).  </a:t>
            </a:r>
            <a:r>
              <a:rPr lang="en-US" altLang="en-US" sz="2800" u="sng" dirty="0">
                <a:solidFill>
                  <a:srgbClr val="000000"/>
                </a:solidFill>
                <a:latin typeface="Times New Roman" pitchFamily="18" charset="0"/>
              </a:rPr>
              <a:t>Encyclopedia of counseling</a:t>
            </a:r>
            <a:r>
              <a:rPr lang="en-US" altLang="en-US" sz="2800" dirty="0">
                <a:solidFill>
                  <a:srgbClr val="000000"/>
                </a:solidFill>
                <a:latin typeface="Times New Roman" pitchFamily="18" charset="0"/>
              </a:rPr>
              <a:t>.  (third edition). Taylor &amp; Francis Group: New York, NY.</a:t>
            </a:r>
          </a:p>
          <a:p>
            <a:pPr>
              <a:lnSpc>
                <a:spcPct val="80000"/>
              </a:lnSpc>
            </a:pPr>
            <a:r>
              <a:rPr lang="en-US" altLang="en-US" sz="2800" dirty="0">
                <a:solidFill>
                  <a:srgbClr val="000000"/>
                </a:solidFill>
                <a:latin typeface="Times New Roman" pitchFamily="18" charset="0"/>
              </a:rPr>
              <a:t>	Saeki, C. &amp; </a:t>
            </a:r>
            <a:r>
              <a:rPr lang="en-US" altLang="en-US" sz="2800" dirty="0" err="1">
                <a:solidFill>
                  <a:srgbClr val="000000"/>
                </a:solidFill>
                <a:latin typeface="Times New Roman" pitchFamily="18" charset="0"/>
              </a:rPr>
              <a:t>Borow</a:t>
            </a:r>
            <a:r>
              <a:rPr lang="en-US" altLang="en-US" sz="2800" dirty="0">
                <a:solidFill>
                  <a:srgbClr val="000000"/>
                </a:solidFill>
                <a:latin typeface="Times New Roman" pitchFamily="18" charset="0"/>
              </a:rPr>
              <a:t>, H.  (1985).  </a:t>
            </a:r>
            <a:r>
              <a:rPr lang="en-US" altLang="en-US" sz="2800" u="sng" dirty="0">
                <a:solidFill>
                  <a:srgbClr val="000000"/>
                </a:solidFill>
                <a:latin typeface="Times New Roman" pitchFamily="18" charset="0"/>
              </a:rPr>
              <a:t>Counseling and psychotherapy: East and West</a:t>
            </a:r>
            <a:r>
              <a:rPr lang="en-US" altLang="en-US" sz="2800" dirty="0">
                <a:solidFill>
                  <a:srgbClr val="000000"/>
                </a:solidFill>
                <a:latin typeface="Times New Roman" pitchFamily="18" charset="0"/>
              </a:rPr>
              <a:t>.  In P. Pedersen (ed.) </a:t>
            </a:r>
            <a:r>
              <a:rPr lang="en-US" altLang="en-US" sz="2800" i="1" dirty="0">
                <a:solidFill>
                  <a:srgbClr val="000000"/>
                </a:solidFill>
                <a:latin typeface="Times New Roman" pitchFamily="18" charset="0"/>
              </a:rPr>
              <a:t>Handbook of cross-cultural counseling and therapy</a:t>
            </a:r>
            <a:r>
              <a:rPr lang="en-US" altLang="en-US" sz="2800" dirty="0">
                <a:solidFill>
                  <a:srgbClr val="000000"/>
                </a:solidFill>
                <a:latin typeface="Times New Roman" pitchFamily="18" charset="0"/>
              </a:rPr>
              <a:t>(pp.223-229).  Greenwood Press: Westport, CT.</a:t>
            </a:r>
          </a:p>
          <a:p>
            <a:pPr>
              <a:lnSpc>
                <a:spcPct val="80000"/>
              </a:lnSpc>
            </a:pPr>
            <a:r>
              <a:rPr lang="en-US" altLang="en-US" sz="2800" dirty="0">
                <a:solidFill>
                  <a:srgbClr val="000000"/>
                </a:solidFill>
                <a:latin typeface="Times New Roman" pitchFamily="18" charset="0"/>
              </a:rPr>
              <a:t>	</a:t>
            </a:r>
            <a:r>
              <a:rPr lang="en-US" altLang="en-US" sz="2800" dirty="0" err="1">
                <a:solidFill>
                  <a:srgbClr val="000000"/>
                </a:solidFill>
                <a:latin typeface="Times New Roman" pitchFamily="18" charset="0"/>
              </a:rPr>
              <a:t>Sansbury</a:t>
            </a:r>
            <a:r>
              <a:rPr lang="en-US" altLang="en-US" sz="2800" dirty="0">
                <a:solidFill>
                  <a:srgbClr val="000000"/>
                </a:solidFill>
                <a:latin typeface="Times New Roman" pitchFamily="18" charset="0"/>
              </a:rPr>
              <a:t>, D.L. (1982).  </a:t>
            </a:r>
            <a:r>
              <a:rPr lang="en-US" altLang="en-US" sz="2800" u="sng" dirty="0">
                <a:solidFill>
                  <a:srgbClr val="000000"/>
                </a:solidFill>
                <a:latin typeface="Times New Roman" pitchFamily="18" charset="0"/>
              </a:rPr>
              <a:t>Developmental supervision from a skill perspective</a:t>
            </a:r>
            <a:r>
              <a:rPr lang="en-US" altLang="en-US" sz="2800" dirty="0">
                <a:solidFill>
                  <a:srgbClr val="000000"/>
                </a:solidFill>
                <a:latin typeface="Times New Roman" pitchFamily="18" charset="0"/>
              </a:rPr>
              <a:t>.  </a:t>
            </a:r>
            <a:r>
              <a:rPr lang="en-US" altLang="en-US" sz="2800" i="1" dirty="0">
                <a:solidFill>
                  <a:srgbClr val="000000"/>
                </a:solidFill>
                <a:latin typeface="Times New Roman" pitchFamily="18" charset="0"/>
              </a:rPr>
              <a:t>The Counseling Psychologist</a:t>
            </a:r>
            <a:r>
              <a:rPr lang="en-US" altLang="en-US" sz="2800" dirty="0">
                <a:solidFill>
                  <a:srgbClr val="000000"/>
                </a:solidFill>
                <a:latin typeface="Times New Roman" pitchFamily="18" charset="0"/>
              </a:rPr>
              <a:t>, 10 (1), 53-57.</a:t>
            </a:r>
          </a:p>
          <a:p>
            <a:pPr>
              <a:lnSpc>
                <a:spcPct val="80000"/>
              </a:lnSpc>
            </a:pPr>
            <a:r>
              <a:rPr lang="en-US" altLang="en-US" sz="2800" dirty="0">
                <a:solidFill>
                  <a:srgbClr val="000000"/>
                </a:solidFill>
                <a:latin typeface="Times New Roman" pitchFamily="18" charset="0"/>
              </a:rPr>
              <a:t>	</a:t>
            </a:r>
            <a:r>
              <a:rPr lang="en-US" altLang="en-US" sz="2800" dirty="0" err="1">
                <a:solidFill>
                  <a:srgbClr val="000000"/>
                </a:solidFill>
                <a:latin typeface="Times New Roman" pitchFamily="18" charset="0"/>
              </a:rPr>
              <a:t>Schudson,M</a:t>
            </a:r>
            <a:r>
              <a:rPr lang="en-US" altLang="en-US" sz="2800" dirty="0">
                <a:solidFill>
                  <a:srgbClr val="000000"/>
                </a:solidFill>
                <a:latin typeface="Times New Roman" pitchFamily="18" charset="0"/>
              </a:rPr>
              <a:t>.  (1986,December).  </a:t>
            </a:r>
            <a:r>
              <a:rPr lang="en-US" altLang="en-US" sz="2800" u="sng" dirty="0">
                <a:solidFill>
                  <a:srgbClr val="000000"/>
                </a:solidFill>
                <a:latin typeface="Times New Roman" pitchFamily="18" charset="0"/>
              </a:rPr>
              <a:t>The giving of gifts</a:t>
            </a:r>
            <a:r>
              <a:rPr lang="en-US" altLang="en-US" sz="2800" dirty="0">
                <a:solidFill>
                  <a:srgbClr val="000000"/>
                </a:solidFill>
                <a:latin typeface="Times New Roman" pitchFamily="18" charset="0"/>
              </a:rPr>
              <a:t>. </a:t>
            </a:r>
            <a:r>
              <a:rPr lang="en-US" altLang="en-US" sz="2800" i="1" dirty="0">
                <a:solidFill>
                  <a:srgbClr val="000000"/>
                </a:solidFill>
                <a:latin typeface="Times New Roman" pitchFamily="18" charset="0"/>
              </a:rPr>
              <a:t>Psychology Today</a:t>
            </a:r>
            <a:r>
              <a:rPr lang="en-US" altLang="en-US" sz="2800" dirty="0">
                <a:solidFill>
                  <a:srgbClr val="000000"/>
                </a:solidFill>
                <a:latin typeface="Times New Roman" pitchFamily="18" charset="0"/>
              </a:rPr>
              <a:t>,20, 27-29.</a:t>
            </a:r>
          </a:p>
          <a:p>
            <a:pPr>
              <a:lnSpc>
                <a:spcPct val="80000"/>
              </a:lnSpc>
            </a:pPr>
            <a:r>
              <a:rPr lang="en-US" altLang="en-US" sz="2800" dirty="0">
                <a:solidFill>
                  <a:srgbClr val="000000"/>
                </a:solidFill>
                <a:latin typeface="Times New Roman" pitchFamily="18" charset="0"/>
              </a:rPr>
              <a:t>	</a:t>
            </a:r>
            <a:r>
              <a:rPr lang="en-US" altLang="en-US" sz="2800" dirty="0" err="1">
                <a:solidFill>
                  <a:srgbClr val="000000"/>
                </a:solidFill>
                <a:latin typeface="Times New Roman" pitchFamily="18" charset="0"/>
              </a:rPr>
              <a:t>Schutz</a:t>
            </a:r>
            <a:r>
              <a:rPr lang="en-US" altLang="en-US" sz="2800" dirty="0">
                <a:solidFill>
                  <a:srgbClr val="000000"/>
                </a:solidFill>
                <a:latin typeface="Times New Roman" pitchFamily="18" charset="0"/>
              </a:rPr>
              <a:t>, B.M. (1982).  </a:t>
            </a:r>
            <a:r>
              <a:rPr lang="en-US" altLang="en-US" sz="2800" u="sng" dirty="0">
                <a:solidFill>
                  <a:srgbClr val="000000"/>
                </a:solidFill>
                <a:latin typeface="Times New Roman" pitchFamily="18" charset="0"/>
              </a:rPr>
              <a:t>Legal liability in psychotherapy</a:t>
            </a:r>
            <a:r>
              <a:rPr lang="en-US" altLang="en-US" sz="2800" dirty="0">
                <a:solidFill>
                  <a:srgbClr val="000000"/>
                </a:solidFill>
                <a:latin typeface="Times New Roman" pitchFamily="18" charset="0"/>
              </a:rPr>
              <a:t>.  San Francisco, CA: </a:t>
            </a:r>
            <a:r>
              <a:rPr lang="en-US" altLang="en-US" sz="2800" dirty="0" err="1">
                <a:solidFill>
                  <a:srgbClr val="000000"/>
                </a:solidFill>
                <a:latin typeface="Times New Roman" pitchFamily="18" charset="0"/>
              </a:rPr>
              <a:t>Josey</a:t>
            </a:r>
            <a:r>
              <a:rPr lang="en-US" altLang="en-US" sz="2800" dirty="0">
                <a:solidFill>
                  <a:srgbClr val="000000"/>
                </a:solidFill>
                <a:latin typeface="Times New Roman" pitchFamily="18" charset="0"/>
              </a:rPr>
              <a:t>-Bass.</a:t>
            </a:r>
          </a:p>
          <a:p>
            <a:pPr>
              <a:lnSpc>
                <a:spcPct val="80000"/>
              </a:lnSpc>
            </a:pPr>
            <a:r>
              <a:rPr lang="en-US" altLang="en-US" sz="2800" dirty="0">
                <a:solidFill>
                  <a:srgbClr val="000000"/>
                </a:solidFill>
                <a:latin typeface="Times New Roman" pitchFamily="18" charset="0"/>
              </a:rPr>
              <a:t>	</a:t>
            </a:r>
            <a:r>
              <a:rPr lang="en-US" altLang="en-US" sz="2800" dirty="0" err="1">
                <a:solidFill>
                  <a:srgbClr val="000000"/>
                </a:solidFill>
                <a:latin typeface="Times New Roman" pitchFamily="18" charset="0"/>
              </a:rPr>
              <a:t>Skovholt,T.M</a:t>
            </a:r>
            <a:r>
              <a:rPr lang="en-US" altLang="en-US" sz="2800" dirty="0">
                <a:solidFill>
                  <a:srgbClr val="000000"/>
                </a:solidFill>
                <a:latin typeface="Times New Roman" pitchFamily="18" charset="0"/>
              </a:rPr>
              <a:t>. &amp; </a:t>
            </a:r>
            <a:r>
              <a:rPr lang="en-US" altLang="en-US" sz="2800" dirty="0" err="1">
                <a:solidFill>
                  <a:srgbClr val="000000"/>
                </a:solidFill>
                <a:latin typeface="Times New Roman" pitchFamily="18" charset="0"/>
              </a:rPr>
              <a:t>Ronsestad,M.H</a:t>
            </a:r>
            <a:r>
              <a:rPr lang="en-US" altLang="en-US" sz="2800" dirty="0">
                <a:solidFill>
                  <a:srgbClr val="000000"/>
                </a:solidFill>
                <a:latin typeface="Times New Roman" pitchFamily="18" charset="0"/>
              </a:rPr>
              <a:t>. (1995).  </a:t>
            </a:r>
            <a:r>
              <a:rPr lang="en-US" altLang="en-US" sz="2800" u="sng" dirty="0">
                <a:solidFill>
                  <a:srgbClr val="000000"/>
                </a:solidFill>
                <a:latin typeface="Times New Roman" pitchFamily="18" charset="0"/>
              </a:rPr>
              <a:t>The evolving professional </a:t>
            </a:r>
            <a:r>
              <a:rPr lang="en-US" altLang="en-US" sz="2800" u="sng" dirty="0" err="1">
                <a:solidFill>
                  <a:srgbClr val="000000"/>
                </a:solidFill>
                <a:latin typeface="Times New Roman" pitchFamily="18" charset="0"/>
              </a:rPr>
              <a:t>self:Stages</a:t>
            </a:r>
            <a:r>
              <a:rPr lang="en-US" altLang="en-US" sz="2800" u="sng" dirty="0">
                <a:solidFill>
                  <a:srgbClr val="000000"/>
                </a:solidFill>
                <a:latin typeface="Times New Roman" pitchFamily="18" charset="0"/>
              </a:rPr>
              <a:t> and themes in therapist and counselor development</a:t>
            </a:r>
            <a:r>
              <a:rPr lang="en-US" altLang="en-US" sz="2800" dirty="0">
                <a:solidFill>
                  <a:srgbClr val="000000"/>
                </a:solidFill>
                <a:latin typeface="Times New Roman" pitchFamily="18" charset="0"/>
              </a:rPr>
              <a:t>.  </a:t>
            </a:r>
            <a:r>
              <a:rPr lang="en-US" altLang="en-US" sz="2800" dirty="0" err="1">
                <a:solidFill>
                  <a:srgbClr val="000000"/>
                </a:solidFill>
                <a:latin typeface="Times New Roman" pitchFamily="18" charset="0"/>
              </a:rPr>
              <a:t>Chichester</a:t>
            </a:r>
            <a:r>
              <a:rPr lang="en-US" altLang="en-US" sz="2800" dirty="0">
                <a:solidFill>
                  <a:srgbClr val="000000"/>
                </a:solidFill>
                <a:latin typeface="Times New Roman" pitchFamily="18" charset="0"/>
              </a:rPr>
              <a:t>: John Wiley &amp; Sons.</a:t>
            </a:r>
          </a:p>
          <a:p>
            <a:pPr>
              <a:lnSpc>
                <a:spcPct val="80000"/>
              </a:lnSpc>
            </a:pPr>
            <a:r>
              <a:rPr lang="en-US" altLang="en-US" sz="2800" dirty="0">
                <a:solidFill>
                  <a:srgbClr val="000000"/>
                </a:solidFill>
                <a:latin typeface="Times New Roman" pitchFamily="18" charset="0"/>
              </a:rPr>
              <a:t>	</a:t>
            </a:r>
            <a:r>
              <a:rPr lang="en-US" altLang="en-US" sz="2800" dirty="0" err="1">
                <a:solidFill>
                  <a:srgbClr val="000000"/>
                </a:solidFill>
                <a:latin typeface="Times New Roman" pitchFamily="18" charset="0"/>
              </a:rPr>
              <a:t>Smith.T</a:t>
            </a:r>
            <a:r>
              <a:rPr lang="en-US" altLang="en-US" sz="2800" dirty="0">
                <a:solidFill>
                  <a:srgbClr val="000000"/>
                </a:solidFill>
                <a:latin typeface="Times New Roman" pitchFamily="18" charset="0"/>
              </a:rPr>
              <a:t>., McGuire,J.,</a:t>
            </a:r>
            <a:r>
              <a:rPr lang="en-US" altLang="en-US" sz="2800" dirty="0" err="1">
                <a:solidFill>
                  <a:srgbClr val="000000"/>
                </a:solidFill>
                <a:latin typeface="Times New Roman" pitchFamily="18" charset="0"/>
              </a:rPr>
              <a:t>Abbott,D</a:t>
            </a:r>
            <a:r>
              <a:rPr lang="en-US" altLang="en-US" sz="2800" dirty="0">
                <a:solidFill>
                  <a:srgbClr val="000000"/>
                </a:solidFill>
                <a:latin typeface="Times New Roman" pitchFamily="18" charset="0"/>
              </a:rPr>
              <a:t>., &amp;</a:t>
            </a:r>
            <a:r>
              <a:rPr lang="en-US" altLang="en-US" sz="2800" dirty="0" err="1">
                <a:solidFill>
                  <a:srgbClr val="000000"/>
                </a:solidFill>
                <a:latin typeface="Times New Roman" pitchFamily="18" charset="0"/>
              </a:rPr>
              <a:t>Blau,B</a:t>
            </a:r>
            <a:r>
              <a:rPr lang="en-US" altLang="en-US" sz="2800" dirty="0">
                <a:solidFill>
                  <a:srgbClr val="000000"/>
                </a:solidFill>
                <a:latin typeface="Times New Roman" pitchFamily="18" charset="0"/>
              </a:rPr>
              <a:t>.  (1991).  </a:t>
            </a:r>
            <a:r>
              <a:rPr lang="en-US" altLang="en-US" sz="2800" u="sng" dirty="0">
                <a:solidFill>
                  <a:srgbClr val="000000"/>
                </a:solidFill>
                <a:latin typeface="Times New Roman" pitchFamily="18" charset="0"/>
              </a:rPr>
              <a:t>Clinical ethical decision making: an investigation of the rationales used to justify doing less than one believes one should</a:t>
            </a:r>
            <a:r>
              <a:rPr lang="en-US" altLang="en-US" sz="2800" dirty="0">
                <a:solidFill>
                  <a:srgbClr val="000000"/>
                </a:solidFill>
                <a:latin typeface="Times New Roman" pitchFamily="18" charset="0"/>
              </a:rPr>
              <a:t>.  </a:t>
            </a:r>
            <a:r>
              <a:rPr lang="en-US" altLang="en-US" sz="2800" i="1" dirty="0">
                <a:solidFill>
                  <a:srgbClr val="000000"/>
                </a:solidFill>
                <a:latin typeface="Times New Roman" pitchFamily="18" charset="0"/>
              </a:rPr>
              <a:t>Professional Psychology: Research and Practice</a:t>
            </a:r>
            <a:r>
              <a:rPr lang="en-US" altLang="en-US" sz="2800" dirty="0">
                <a:solidFill>
                  <a:srgbClr val="000000"/>
                </a:solidFill>
                <a:latin typeface="Times New Roman" pitchFamily="18" charset="0"/>
              </a:rPr>
              <a:t>,22,235-239.</a:t>
            </a:r>
          </a:p>
          <a:p>
            <a:pPr>
              <a:lnSpc>
                <a:spcPct val="80000"/>
              </a:lnSpc>
            </a:pPr>
            <a:r>
              <a:rPr lang="en-US" altLang="en-US" sz="2800" dirty="0">
                <a:solidFill>
                  <a:srgbClr val="000000"/>
                </a:solidFill>
                <a:latin typeface="Times New Roman" pitchFamily="18" charset="0"/>
              </a:rPr>
              <a:t>	Snider, P.D. (1985). </a:t>
            </a:r>
            <a:r>
              <a:rPr lang="en-US" altLang="en-US" sz="2800" u="sng" dirty="0">
                <a:solidFill>
                  <a:srgbClr val="000000"/>
                </a:solidFill>
                <a:latin typeface="Times New Roman" pitchFamily="18" charset="0"/>
              </a:rPr>
              <a:t>The duty to warn: A potential issue of litigation for the counseling supervisor</a:t>
            </a:r>
            <a:r>
              <a:rPr lang="en-US" altLang="en-US" sz="2800" dirty="0">
                <a:solidFill>
                  <a:srgbClr val="000000"/>
                </a:solidFill>
                <a:latin typeface="Times New Roman" pitchFamily="18" charset="0"/>
              </a:rPr>
              <a:t>.  </a:t>
            </a:r>
            <a:r>
              <a:rPr lang="en-US" altLang="en-US" sz="2800" i="1" dirty="0">
                <a:solidFill>
                  <a:srgbClr val="000000"/>
                </a:solidFill>
                <a:latin typeface="Times New Roman" pitchFamily="18" charset="0"/>
              </a:rPr>
              <a:t>Counselor Education and Supervision</a:t>
            </a:r>
            <a:r>
              <a:rPr lang="en-US" altLang="en-US" sz="2800" dirty="0">
                <a:solidFill>
                  <a:srgbClr val="000000"/>
                </a:solidFill>
                <a:latin typeface="Times New Roman" pitchFamily="18" charset="0"/>
              </a:rPr>
              <a:t>, 25, 66-73.</a:t>
            </a:r>
          </a:p>
          <a:p>
            <a:pPr>
              <a:lnSpc>
                <a:spcPct val="80000"/>
              </a:lnSpc>
            </a:pPr>
            <a:r>
              <a:rPr lang="en-US" altLang="en-US" sz="2800" dirty="0">
                <a:solidFill>
                  <a:srgbClr val="000000"/>
                </a:solidFill>
                <a:latin typeface="Times New Roman" pitchFamily="18" charset="0"/>
              </a:rPr>
              <a:t>	</a:t>
            </a:r>
            <a:r>
              <a:rPr lang="en-US" altLang="en-US" sz="2800" dirty="0" err="1">
                <a:solidFill>
                  <a:srgbClr val="000000"/>
                </a:solidFill>
                <a:latin typeface="Times New Roman" pitchFamily="18" charset="0"/>
              </a:rPr>
              <a:t>Spandler,H</a:t>
            </a:r>
            <a:r>
              <a:rPr lang="en-US" altLang="en-US" sz="2800" dirty="0">
                <a:solidFill>
                  <a:srgbClr val="000000"/>
                </a:solidFill>
                <a:latin typeface="Times New Roman" pitchFamily="18" charset="0"/>
              </a:rPr>
              <a:t>., </a:t>
            </a:r>
            <a:r>
              <a:rPr lang="en-US" altLang="en-US" sz="2800" dirty="0" err="1">
                <a:solidFill>
                  <a:srgbClr val="000000"/>
                </a:solidFill>
                <a:latin typeface="Times New Roman" pitchFamily="18" charset="0"/>
              </a:rPr>
              <a:t>Burman,E</a:t>
            </a:r>
            <a:r>
              <a:rPr lang="en-US" altLang="en-US" sz="2800" dirty="0">
                <a:solidFill>
                  <a:srgbClr val="000000"/>
                </a:solidFill>
                <a:latin typeface="Times New Roman" pitchFamily="18" charset="0"/>
              </a:rPr>
              <a:t>., </a:t>
            </a:r>
            <a:r>
              <a:rPr lang="en-US" altLang="en-US" sz="2800" dirty="0" err="1">
                <a:solidFill>
                  <a:srgbClr val="000000"/>
                </a:solidFill>
                <a:latin typeface="Times New Roman" pitchFamily="18" charset="0"/>
              </a:rPr>
              <a:t>Goldberg,B</a:t>
            </a:r>
            <a:r>
              <a:rPr lang="en-US" altLang="en-US" sz="2800" dirty="0">
                <a:solidFill>
                  <a:srgbClr val="000000"/>
                </a:solidFill>
                <a:latin typeface="Times New Roman" pitchFamily="18" charset="0"/>
              </a:rPr>
              <a:t>, </a:t>
            </a:r>
            <a:r>
              <a:rPr lang="en-US" altLang="en-US" sz="2800" dirty="0" err="1">
                <a:solidFill>
                  <a:srgbClr val="000000"/>
                </a:solidFill>
                <a:latin typeface="Times New Roman" pitchFamily="18" charset="0"/>
              </a:rPr>
              <a:t>Margison,F</a:t>
            </a:r>
            <a:r>
              <a:rPr lang="en-US" altLang="en-US" sz="2800" dirty="0">
                <a:solidFill>
                  <a:srgbClr val="000000"/>
                </a:solidFill>
                <a:latin typeface="Times New Roman" pitchFamily="18" charset="0"/>
              </a:rPr>
              <a:t>., &amp; </a:t>
            </a:r>
            <a:r>
              <a:rPr lang="en-US" altLang="en-US" sz="2800" dirty="0" err="1">
                <a:solidFill>
                  <a:srgbClr val="000000"/>
                </a:solidFill>
                <a:latin typeface="Times New Roman" pitchFamily="18" charset="0"/>
              </a:rPr>
              <a:t>Amos,T</a:t>
            </a:r>
            <a:r>
              <a:rPr lang="en-US" altLang="en-US" sz="2800" dirty="0">
                <a:solidFill>
                  <a:srgbClr val="000000"/>
                </a:solidFill>
                <a:latin typeface="Times New Roman" pitchFamily="18" charset="0"/>
              </a:rPr>
              <a:t>.  (2000).  </a:t>
            </a:r>
            <a:r>
              <a:rPr lang="en-US" altLang="en-US" sz="2800" u="sng" dirty="0">
                <a:solidFill>
                  <a:srgbClr val="000000"/>
                </a:solidFill>
                <a:latin typeface="Times New Roman" pitchFamily="18" charset="0"/>
              </a:rPr>
              <a:t>A double-edged sword: Understanding gifts in psychotherapy</a:t>
            </a:r>
            <a:r>
              <a:rPr lang="en-US" altLang="en-US" sz="2800" dirty="0">
                <a:solidFill>
                  <a:srgbClr val="000000"/>
                </a:solidFill>
                <a:latin typeface="Times New Roman" pitchFamily="18" charset="0"/>
              </a:rPr>
              <a:t>.  </a:t>
            </a:r>
            <a:r>
              <a:rPr lang="en-US" altLang="en-US" sz="2800" i="1" dirty="0">
                <a:solidFill>
                  <a:srgbClr val="000000"/>
                </a:solidFill>
                <a:latin typeface="Times New Roman" pitchFamily="18" charset="0"/>
              </a:rPr>
              <a:t>European Journal of Psychotherapy, Counseling, and Health</a:t>
            </a:r>
            <a:r>
              <a:rPr lang="en-US" altLang="en-US" sz="2800" dirty="0">
                <a:solidFill>
                  <a:srgbClr val="000000"/>
                </a:solidFill>
                <a:latin typeface="Times New Roman" pitchFamily="18" charset="0"/>
              </a:rPr>
              <a:t>,3, 77-101.</a:t>
            </a:r>
          </a:p>
          <a:p>
            <a:pPr>
              <a:lnSpc>
                <a:spcPct val="80000"/>
              </a:lnSpc>
            </a:pPr>
            <a:r>
              <a:rPr lang="en-US" altLang="en-US" sz="2800" dirty="0">
                <a:solidFill>
                  <a:srgbClr val="000000"/>
                </a:solidFill>
                <a:latin typeface="Times New Roman" pitchFamily="18" charset="0"/>
              </a:rPr>
              <a:t>	</a:t>
            </a:r>
            <a:r>
              <a:rPr lang="en-US" altLang="en-US" sz="2800" dirty="0" err="1">
                <a:solidFill>
                  <a:srgbClr val="000000"/>
                </a:solidFill>
                <a:latin typeface="Times New Roman" pitchFamily="18" charset="0"/>
              </a:rPr>
              <a:t>Steinman.S.O</a:t>
            </a:r>
            <a:r>
              <a:rPr lang="en-US" altLang="en-US" sz="2800" dirty="0">
                <a:solidFill>
                  <a:srgbClr val="000000"/>
                </a:solidFill>
                <a:latin typeface="Times New Roman" pitchFamily="18" charset="0"/>
              </a:rPr>
              <a:t>., </a:t>
            </a:r>
            <a:r>
              <a:rPr lang="en-US" altLang="en-US" sz="2800" dirty="0" err="1">
                <a:solidFill>
                  <a:srgbClr val="000000"/>
                </a:solidFill>
                <a:latin typeface="Times New Roman" pitchFamily="18" charset="0"/>
              </a:rPr>
              <a:t>Richadson,N.E</a:t>
            </a:r>
            <a:r>
              <a:rPr lang="en-US" altLang="en-US" sz="2800" dirty="0">
                <a:solidFill>
                  <a:srgbClr val="000000"/>
                </a:solidFill>
                <a:latin typeface="Times New Roman" pitchFamily="18" charset="0"/>
              </a:rPr>
              <a:t>.,&amp; </a:t>
            </a:r>
            <a:r>
              <a:rPr lang="en-US" altLang="en-US" sz="2800" dirty="0" err="1">
                <a:solidFill>
                  <a:srgbClr val="000000"/>
                </a:solidFill>
                <a:latin typeface="Times New Roman" pitchFamily="18" charset="0"/>
              </a:rPr>
              <a:t>McEnroe,T</a:t>
            </a:r>
            <a:r>
              <a:rPr lang="en-US" altLang="en-US" sz="2800" dirty="0">
                <a:solidFill>
                  <a:srgbClr val="000000"/>
                </a:solidFill>
                <a:latin typeface="Times New Roman" pitchFamily="18" charset="0"/>
              </a:rPr>
              <a:t>.  (1998).  </a:t>
            </a:r>
            <a:r>
              <a:rPr lang="en-US" altLang="en-US" sz="2800" u="sng" dirty="0">
                <a:solidFill>
                  <a:srgbClr val="000000"/>
                </a:solidFill>
                <a:latin typeface="Times New Roman" pitchFamily="18" charset="0"/>
              </a:rPr>
              <a:t>The ethical decision making manual for helping professions</a:t>
            </a:r>
            <a:r>
              <a:rPr lang="en-US" altLang="en-US" sz="2800" dirty="0">
                <a:solidFill>
                  <a:srgbClr val="000000"/>
                </a:solidFill>
                <a:latin typeface="Times New Roman" pitchFamily="18" charset="0"/>
              </a:rPr>
              <a:t>.  Pacific </a:t>
            </a:r>
            <a:r>
              <a:rPr lang="en-US" altLang="en-US" sz="2800" dirty="0" err="1">
                <a:solidFill>
                  <a:srgbClr val="000000"/>
                </a:solidFill>
                <a:latin typeface="Times New Roman" pitchFamily="18" charset="0"/>
              </a:rPr>
              <a:t>Grove,CA</a:t>
            </a:r>
            <a:r>
              <a:rPr lang="en-US" altLang="en-US" sz="2800" dirty="0">
                <a:solidFill>
                  <a:srgbClr val="000000"/>
                </a:solidFill>
                <a:latin typeface="Times New Roman" pitchFamily="18" charset="0"/>
              </a:rPr>
              <a:t>: Brooks/Cole.</a:t>
            </a:r>
          </a:p>
          <a:p>
            <a:endParaRPr lang="en-US" dirty="0"/>
          </a:p>
        </p:txBody>
      </p:sp>
      <p:sp>
        <p:nvSpPr>
          <p:cNvPr id="3" name="Title 2"/>
          <p:cNvSpPr>
            <a:spLocks noGrp="1"/>
          </p:cNvSpPr>
          <p:nvPr>
            <p:ph type="title"/>
          </p:nvPr>
        </p:nvSpPr>
        <p:spPr/>
        <p:txBody>
          <a:bodyPr/>
          <a:lstStyle/>
          <a:p>
            <a:pPr algn="ctr"/>
            <a:r>
              <a:rPr lang="en-US" altLang="en-US" sz="4400" dirty="0">
                <a:solidFill>
                  <a:schemeClr val="tx1"/>
                </a:solidFill>
                <a:effectLst/>
                <a:latin typeface="Times New Roman" pitchFamily="18" charset="0"/>
              </a:rPr>
              <a:t>Bibliography</a:t>
            </a:r>
            <a:endParaRPr lang="en-US" dirty="0"/>
          </a:p>
        </p:txBody>
      </p:sp>
    </p:spTree>
    <p:extLst>
      <p:ext uri="{BB962C8B-B14F-4D97-AF65-F5344CB8AC3E}">
        <p14:creationId xmlns:p14="http://schemas.microsoft.com/office/powerpoint/2010/main" val="33260728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nSpc>
                <a:spcPct val="80000"/>
              </a:lnSpc>
              <a:defRPr/>
            </a:pPr>
            <a:r>
              <a:rPr lang="en-US" sz="2800" dirty="0" smtClean="0">
                <a:solidFill>
                  <a:srgbClr val="000000"/>
                </a:solidFill>
                <a:latin typeface="Times New Roman" pitchFamily="18" charset="0"/>
              </a:rPr>
              <a:t>         Sue</a:t>
            </a:r>
            <a:r>
              <a:rPr lang="en-US" sz="2800" dirty="0">
                <a:solidFill>
                  <a:srgbClr val="000000"/>
                </a:solidFill>
                <a:latin typeface="Times New Roman" pitchFamily="18" charset="0"/>
              </a:rPr>
              <a:t>, D.W. &amp; Sue, D. (1990).  </a:t>
            </a:r>
            <a:r>
              <a:rPr lang="en-US" sz="2800" u="sng" dirty="0">
                <a:solidFill>
                  <a:srgbClr val="000000"/>
                </a:solidFill>
                <a:latin typeface="Times New Roman" pitchFamily="18" charset="0"/>
              </a:rPr>
              <a:t>Counseling the culturally different: Theory and practice</a:t>
            </a:r>
            <a:r>
              <a:rPr lang="en-US" sz="2800" dirty="0">
                <a:solidFill>
                  <a:srgbClr val="000000"/>
                </a:solidFill>
                <a:latin typeface="Times New Roman" pitchFamily="18" charset="0"/>
              </a:rPr>
              <a:t>  (2nd ed.). Wiley: New York, NY.</a:t>
            </a:r>
          </a:p>
          <a:p>
            <a:pPr>
              <a:lnSpc>
                <a:spcPct val="80000"/>
              </a:lnSpc>
              <a:defRPr/>
            </a:pPr>
            <a:r>
              <a:rPr lang="en-US" sz="2800" dirty="0">
                <a:solidFill>
                  <a:srgbClr val="000000"/>
                </a:solidFill>
                <a:latin typeface="Times New Roman" pitchFamily="18" charset="0"/>
              </a:rPr>
              <a:t>	Tennyson, W.W. &amp; </a:t>
            </a:r>
            <a:r>
              <a:rPr lang="en-US" sz="2800" dirty="0" err="1">
                <a:solidFill>
                  <a:srgbClr val="000000"/>
                </a:solidFill>
                <a:latin typeface="Times New Roman" pitchFamily="18" charset="0"/>
              </a:rPr>
              <a:t>Strom,S.M</a:t>
            </a:r>
            <a:r>
              <a:rPr lang="en-US" sz="2800" dirty="0">
                <a:solidFill>
                  <a:srgbClr val="000000"/>
                </a:solidFill>
                <a:latin typeface="Times New Roman" pitchFamily="18" charset="0"/>
              </a:rPr>
              <a:t>. (1986).  </a:t>
            </a:r>
            <a:r>
              <a:rPr lang="en-US" sz="2800" u="sng" dirty="0">
                <a:solidFill>
                  <a:srgbClr val="000000"/>
                </a:solidFill>
                <a:latin typeface="Times New Roman" pitchFamily="18" charset="0"/>
              </a:rPr>
              <a:t>Beyond professional standards: Developing </a:t>
            </a:r>
            <a:r>
              <a:rPr lang="en-US" sz="2800" u="sng" dirty="0" err="1">
                <a:solidFill>
                  <a:srgbClr val="000000"/>
                </a:solidFill>
                <a:latin typeface="Times New Roman" pitchFamily="18" charset="0"/>
              </a:rPr>
              <a:t>responsibleness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Journal of Counseling and Development</a:t>
            </a:r>
            <a:r>
              <a:rPr lang="en-US" sz="2800" dirty="0">
                <a:solidFill>
                  <a:srgbClr val="000000"/>
                </a:solidFill>
                <a:latin typeface="Times New Roman" pitchFamily="18" charset="0"/>
              </a:rPr>
              <a:t>, 64, 298-302.</a:t>
            </a:r>
          </a:p>
          <a:p>
            <a:pPr>
              <a:lnSpc>
                <a:spcPct val="80000"/>
              </a:lnSpc>
              <a:defRPr/>
            </a:pPr>
            <a:r>
              <a:rPr lang="en-US" sz="2800" dirty="0">
                <a:solidFill>
                  <a:srgbClr val="000000"/>
                </a:solidFill>
                <a:latin typeface="Times New Roman" pitchFamily="18" charset="0"/>
              </a:rPr>
              <a:t>	Thompson, A. (1990).  </a:t>
            </a:r>
            <a:r>
              <a:rPr lang="en-US" sz="2800" u="sng" dirty="0">
                <a:solidFill>
                  <a:srgbClr val="000000"/>
                </a:solidFill>
                <a:latin typeface="Times New Roman" pitchFamily="18" charset="0"/>
              </a:rPr>
              <a:t>Guide to ethical practice in psychotherapy</a:t>
            </a:r>
            <a:r>
              <a:rPr lang="en-US" sz="2800" dirty="0">
                <a:solidFill>
                  <a:srgbClr val="000000"/>
                </a:solidFill>
                <a:latin typeface="Times New Roman" pitchFamily="18" charset="0"/>
              </a:rPr>
              <a:t>.  Wiley &amp; Sons: New York, NY.</a:t>
            </a:r>
          </a:p>
          <a:p>
            <a:pPr>
              <a:lnSpc>
                <a:spcPct val="80000"/>
              </a:lnSpc>
              <a:defRPr/>
            </a:pPr>
            <a:r>
              <a:rPr lang="en-US" sz="2800" dirty="0">
                <a:solidFill>
                  <a:srgbClr val="000000"/>
                </a:solidFill>
                <a:latin typeface="Times New Roman" pitchFamily="18" charset="0"/>
              </a:rPr>
              <a:t>	Watkins, C.E. (1983).  </a:t>
            </a:r>
            <a:r>
              <a:rPr lang="en-US" sz="2800" u="sng" dirty="0">
                <a:solidFill>
                  <a:srgbClr val="000000"/>
                </a:solidFill>
                <a:latin typeface="Times New Roman" pitchFamily="18" charset="0"/>
              </a:rPr>
              <a:t>Transference phenomena in the counseling situation</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Personnel and Guidance Journal</a:t>
            </a:r>
            <a:r>
              <a:rPr lang="en-US" sz="2800" dirty="0">
                <a:solidFill>
                  <a:srgbClr val="000000"/>
                </a:solidFill>
                <a:latin typeface="Times New Roman" pitchFamily="18" charset="0"/>
              </a:rPr>
              <a:t>, 6(4), 206-210.</a:t>
            </a:r>
          </a:p>
          <a:p>
            <a:pPr>
              <a:lnSpc>
                <a:spcPct val="80000"/>
              </a:lnSpc>
              <a:defRPr/>
            </a:pPr>
            <a:r>
              <a:rPr lang="en-US" sz="2800" dirty="0">
                <a:solidFill>
                  <a:srgbClr val="000000"/>
                </a:solidFill>
                <a:latin typeface="Times New Roman" pitchFamily="18" charset="0"/>
              </a:rPr>
              <a:t>	Watkins, C.E. (1985).  </a:t>
            </a:r>
            <a:r>
              <a:rPr lang="en-US" sz="2800" u="sng" dirty="0">
                <a:solidFill>
                  <a:srgbClr val="000000"/>
                </a:solidFill>
                <a:latin typeface="Times New Roman" pitchFamily="18" charset="0"/>
              </a:rPr>
              <a:t>Countertransference: Its impact on the counseling situation</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Journal of Counseling and Development</a:t>
            </a:r>
            <a:r>
              <a:rPr lang="en-US" sz="2800" dirty="0">
                <a:solidFill>
                  <a:srgbClr val="000000"/>
                </a:solidFill>
                <a:latin typeface="Times New Roman" pitchFamily="18" charset="0"/>
              </a:rPr>
              <a:t>, 63(6), 36-359.</a:t>
            </a:r>
          </a:p>
          <a:p>
            <a:pPr>
              <a:lnSpc>
                <a:spcPct val="80000"/>
              </a:lnSpc>
              <a:defRPr/>
            </a:pPr>
            <a:r>
              <a:rPr lang="en-US" sz="2800" dirty="0">
                <a:solidFill>
                  <a:srgbClr val="000000"/>
                </a:solidFill>
                <a:latin typeface="Times New Roman" pitchFamily="18" charset="0"/>
              </a:rPr>
              <a:t>	Wise, P.S., Lowery, S. &amp; </a:t>
            </a:r>
            <a:r>
              <a:rPr lang="en-US" sz="2800" dirty="0" err="1">
                <a:solidFill>
                  <a:srgbClr val="000000"/>
                </a:solidFill>
                <a:latin typeface="Times New Roman" pitchFamily="18" charset="0"/>
              </a:rPr>
              <a:t>Silverglade</a:t>
            </a:r>
            <a:r>
              <a:rPr lang="en-US" sz="2800" dirty="0">
                <a:solidFill>
                  <a:srgbClr val="000000"/>
                </a:solidFill>
                <a:latin typeface="Times New Roman" pitchFamily="18" charset="0"/>
              </a:rPr>
              <a:t>, L. (1989). </a:t>
            </a:r>
            <a:r>
              <a:rPr lang="en-US" sz="2800" u="sng" dirty="0">
                <a:solidFill>
                  <a:srgbClr val="000000"/>
                </a:solidFill>
                <a:latin typeface="Times New Roman" pitchFamily="18" charset="0"/>
              </a:rPr>
              <a:t>Personal counseling for counselors in training: Guidelines for supervisors</a:t>
            </a:r>
            <a:r>
              <a:rPr lang="en-US" sz="2800" dirty="0">
                <a:solidFill>
                  <a:srgbClr val="000000"/>
                </a:solidFill>
                <a:latin typeface="Times New Roman" pitchFamily="18" charset="0"/>
              </a:rPr>
              <a:t>.  </a:t>
            </a:r>
            <a:r>
              <a:rPr lang="en-US" sz="2800" i="1" dirty="0">
                <a:solidFill>
                  <a:srgbClr val="000000"/>
                </a:solidFill>
                <a:latin typeface="Times New Roman" pitchFamily="18" charset="0"/>
              </a:rPr>
              <a:t>Counselor Education and Supervision</a:t>
            </a:r>
            <a:r>
              <a:rPr lang="en-US" sz="2800" dirty="0">
                <a:solidFill>
                  <a:srgbClr val="000000"/>
                </a:solidFill>
                <a:latin typeface="Times New Roman" pitchFamily="18" charset="0"/>
              </a:rPr>
              <a:t>, 28, 326-336.</a:t>
            </a:r>
          </a:p>
          <a:p>
            <a:pPr>
              <a:lnSpc>
                <a:spcPct val="80000"/>
              </a:lnSpc>
              <a:defRPr/>
            </a:pPr>
            <a:r>
              <a:rPr lang="en-US" sz="2800" dirty="0">
                <a:solidFill>
                  <a:srgbClr val="000000"/>
                </a:solidFill>
                <a:latin typeface="Times New Roman" pitchFamily="18" charset="0"/>
              </a:rPr>
              <a:t>	Woody, R.H. and associates. (1984).  </a:t>
            </a:r>
            <a:r>
              <a:rPr lang="en-US" sz="2800" u="sng" dirty="0">
                <a:solidFill>
                  <a:srgbClr val="000000"/>
                </a:solidFill>
                <a:latin typeface="Times New Roman" pitchFamily="18" charset="0"/>
              </a:rPr>
              <a:t>The law and practice of human services</a:t>
            </a:r>
            <a:r>
              <a:rPr lang="en-US" sz="2800" dirty="0">
                <a:solidFill>
                  <a:srgbClr val="000000"/>
                </a:solidFill>
                <a:latin typeface="Times New Roman" pitchFamily="18" charset="0"/>
              </a:rPr>
              <a:t>.  San Francisco: </a:t>
            </a:r>
            <a:r>
              <a:rPr lang="en-US" sz="2800" dirty="0" err="1">
                <a:solidFill>
                  <a:srgbClr val="000000"/>
                </a:solidFill>
                <a:latin typeface="Times New Roman" pitchFamily="18" charset="0"/>
              </a:rPr>
              <a:t>Jossey</a:t>
            </a:r>
            <a:r>
              <a:rPr lang="en-US" sz="2800" dirty="0">
                <a:solidFill>
                  <a:srgbClr val="000000"/>
                </a:solidFill>
                <a:latin typeface="Times New Roman" pitchFamily="18" charset="0"/>
              </a:rPr>
              <a:t>-Bass.</a:t>
            </a:r>
          </a:p>
          <a:p>
            <a:pPr>
              <a:lnSpc>
                <a:spcPct val="80000"/>
              </a:lnSpc>
              <a:defRPr/>
            </a:pP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Yager</a:t>
            </a:r>
            <a:r>
              <a:rPr lang="en-US" sz="2800" dirty="0">
                <a:solidFill>
                  <a:srgbClr val="000000"/>
                </a:solidFill>
                <a:latin typeface="Times New Roman" pitchFamily="18" charset="0"/>
              </a:rPr>
              <a:t>, G. G., </a:t>
            </a:r>
            <a:r>
              <a:rPr lang="en-US" sz="2800" dirty="0" err="1">
                <a:solidFill>
                  <a:srgbClr val="000000"/>
                </a:solidFill>
                <a:latin typeface="Times New Roman" pitchFamily="18" charset="0"/>
              </a:rPr>
              <a:t>Armsworth</a:t>
            </a:r>
            <a:r>
              <a:rPr lang="en-US" sz="2800" dirty="0">
                <a:solidFill>
                  <a:srgbClr val="000000"/>
                </a:solidFill>
                <a:latin typeface="Times New Roman" pitchFamily="18" charset="0"/>
              </a:rPr>
              <a:t>, M. W.., Williams, G. T., &amp; </a:t>
            </a:r>
            <a:r>
              <a:rPr lang="en-US" sz="2800" dirty="0" err="1">
                <a:solidFill>
                  <a:srgbClr val="000000"/>
                </a:solidFill>
                <a:latin typeface="Times New Roman" pitchFamily="18" charset="0"/>
              </a:rPr>
              <a:t>Levinthal</a:t>
            </a:r>
            <a:r>
              <a:rPr lang="en-US" sz="2800" dirty="0">
                <a:solidFill>
                  <a:srgbClr val="000000"/>
                </a:solidFill>
                <a:latin typeface="Times New Roman" pitchFamily="18" charset="0"/>
              </a:rPr>
              <a:t>, C.E. (1981, October).  </a:t>
            </a:r>
            <a:r>
              <a:rPr lang="en-US" sz="2800" i="1" dirty="0">
                <a:solidFill>
                  <a:srgbClr val="000000"/>
                </a:solidFill>
                <a:latin typeface="Times New Roman" pitchFamily="18" charset="0"/>
              </a:rPr>
              <a:t>Ten suggestions for maximizing learning in supervision</a:t>
            </a:r>
            <a:r>
              <a:rPr lang="en-US" sz="2800" dirty="0">
                <a:solidFill>
                  <a:srgbClr val="000000"/>
                </a:solidFill>
                <a:latin typeface="Times New Roman" pitchFamily="18" charset="0"/>
              </a:rPr>
              <a:t>.  Paper presented at the North Central Association for Counselor Education and Supervision, Milwaukee, WI. (ERIC Document Reproductions Service No. 211 887).</a:t>
            </a:r>
          </a:p>
          <a:p>
            <a:endParaRPr lang="en-US" dirty="0"/>
          </a:p>
        </p:txBody>
      </p:sp>
      <p:sp>
        <p:nvSpPr>
          <p:cNvPr id="3" name="Title 2"/>
          <p:cNvSpPr>
            <a:spLocks noGrp="1"/>
          </p:cNvSpPr>
          <p:nvPr>
            <p:ph type="title"/>
          </p:nvPr>
        </p:nvSpPr>
        <p:spPr/>
        <p:txBody>
          <a:bodyPr/>
          <a:lstStyle/>
          <a:p>
            <a:pPr algn="ctr"/>
            <a:r>
              <a:rPr lang="en-US" altLang="en-US" sz="4400" dirty="0">
                <a:solidFill>
                  <a:schemeClr val="tx1"/>
                </a:solidFill>
                <a:effectLst/>
                <a:latin typeface="Times New Roman" pitchFamily="18" charset="0"/>
              </a:rPr>
              <a:t>Bibliography</a:t>
            </a:r>
            <a:endParaRPr lang="en-US" dirty="0"/>
          </a:p>
        </p:txBody>
      </p:sp>
    </p:spTree>
    <p:extLst>
      <p:ext uri="{BB962C8B-B14F-4D97-AF65-F5344CB8AC3E}">
        <p14:creationId xmlns:p14="http://schemas.microsoft.com/office/powerpoint/2010/main" val="3872045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029200"/>
          </a:xfrm>
        </p:spPr>
        <p:txBody>
          <a:bodyPr>
            <a:normAutofit fontScale="55000" lnSpcReduction="20000"/>
          </a:bodyPr>
          <a:lstStyle/>
          <a:p>
            <a:pPr>
              <a:lnSpc>
                <a:spcPct val="80000"/>
              </a:lnSpc>
            </a:pPr>
            <a:r>
              <a:rPr lang="en-US" altLang="en-US" sz="2800" dirty="0">
                <a:latin typeface="Times New Roman" pitchFamily="18" charset="0"/>
              </a:rPr>
              <a:t>Voluntarily given form one person to another</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With both natural and symbolic value</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Recipient sees it as a gift</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A form of communication</a:t>
            </a:r>
          </a:p>
          <a:p>
            <a:pPr>
              <a:lnSpc>
                <a:spcPct val="80000"/>
              </a:lnSpc>
            </a:pPr>
            <a:endParaRPr lang="en-US" altLang="en-US" sz="2800" dirty="0">
              <a:latin typeface="Times New Roman" pitchFamily="18" charset="0"/>
            </a:endParaRPr>
          </a:p>
          <a:p>
            <a:pPr>
              <a:lnSpc>
                <a:spcPct val="80000"/>
              </a:lnSpc>
            </a:pPr>
            <a:r>
              <a:rPr lang="en-US" altLang="en-US" sz="2800" u="sng" dirty="0">
                <a:latin typeface="Times New Roman" pitchFamily="18" charset="0"/>
              </a:rPr>
              <a:t>Three categories</a:t>
            </a:r>
            <a:r>
              <a:rPr lang="en-US" altLang="en-US" sz="2800" dirty="0">
                <a:latin typeface="Times New Roman" pitchFamily="18" charset="0"/>
              </a:rPr>
              <a:t>:</a:t>
            </a:r>
          </a:p>
          <a:p>
            <a:pPr>
              <a:lnSpc>
                <a:spcPct val="80000"/>
              </a:lnSpc>
              <a:buNone/>
            </a:pPr>
            <a:r>
              <a:rPr lang="en-US" altLang="en-US" sz="2800" dirty="0">
                <a:latin typeface="Times New Roman" pitchFamily="18" charset="0"/>
              </a:rPr>
              <a:t>	1) a “tip” for  good service</a:t>
            </a:r>
          </a:p>
          <a:p>
            <a:pPr>
              <a:lnSpc>
                <a:spcPct val="80000"/>
              </a:lnSpc>
              <a:buNone/>
            </a:pPr>
            <a:r>
              <a:rPr lang="en-US" altLang="en-US" sz="2800" dirty="0">
                <a:latin typeface="Times New Roman" pitchFamily="18" charset="0"/>
              </a:rPr>
              <a:t>	2) for the client to regain status after something lost</a:t>
            </a:r>
          </a:p>
          <a:p>
            <a:pPr>
              <a:lnSpc>
                <a:spcPct val="80000"/>
              </a:lnSpc>
              <a:buNone/>
            </a:pPr>
            <a:r>
              <a:rPr lang="en-US" altLang="en-US" sz="2800" dirty="0">
                <a:latin typeface="Times New Roman" pitchFamily="18" charset="0"/>
              </a:rPr>
              <a:t>	3) as a payment of homage</a:t>
            </a:r>
          </a:p>
          <a:p>
            <a:pPr>
              <a:lnSpc>
                <a:spcPct val="80000"/>
              </a:lnSpc>
            </a:pPr>
            <a:r>
              <a:rPr lang="en-US" altLang="en-US" sz="2800" dirty="0">
                <a:latin typeface="Times New Roman" pitchFamily="18" charset="0"/>
              </a:rPr>
              <a:t>Voluntarily given form one person to another</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With both natural and symbolic value</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Recipient sees it as a gift</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A form of communication</a:t>
            </a:r>
          </a:p>
          <a:p>
            <a:pPr>
              <a:lnSpc>
                <a:spcPct val="80000"/>
              </a:lnSpc>
            </a:pPr>
            <a:endParaRPr lang="en-US" altLang="en-US" sz="2800" dirty="0">
              <a:latin typeface="Times New Roman" pitchFamily="18" charset="0"/>
            </a:endParaRPr>
          </a:p>
          <a:p>
            <a:pPr>
              <a:lnSpc>
                <a:spcPct val="80000"/>
              </a:lnSpc>
            </a:pPr>
            <a:r>
              <a:rPr lang="en-US" altLang="en-US" sz="2800" u="sng" dirty="0">
                <a:latin typeface="Times New Roman" pitchFamily="18" charset="0"/>
              </a:rPr>
              <a:t>Three categories</a:t>
            </a:r>
            <a:r>
              <a:rPr lang="en-US" altLang="en-US" sz="2800" dirty="0">
                <a:latin typeface="Times New Roman" pitchFamily="18" charset="0"/>
              </a:rPr>
              <a:t>:</a:t>
            </a:r>
          </a:p>
          <a:p>
            <a:pPr>
              <a:lnSpc>
                <a:spcPct val="80000"/>
              </a:lnSpc>
              <a:buNone/>
            </a:pPr>
            <a:r>
              <a:rPr lang="en-US" altLang="en-US" sz="2800" dirty="0">
                <a:latin typeface="Times New Roman" pitchFamily="18" charset="0"/>
              </a:rPr>
              <a:t>	1) a “tip” for  good service</a:t>
            </a:r>
          </a:p>
          <a:p>
            <a:pPr>
              <a:lnSpc>
                <a:spcPct val="80000"/>
              </a:lnSpc>
              <a:buNone/>
            </a:pPr>
            <a:r>
              <a:rPr lang="en-US" altLang="en-US" sz="2800" dirty="0">
                <a:latin typeface="Times New Roman" pitchFamily="18" charset="0"/>
              </a:rPr>
              <a:t>	2) for the client to regain status after something lost</a:t>
            </a:r>
          </a:p>
          <a:p>
            <a:pPr>
              <a:lnSpc>
                <a:spcPct val="80000"/>
              </a:lnSpc>
              <a:buNone/>
            </a:pPr>
            <a:r>
              <a:rPr lang="en-US" altLang="en-US" sz="2800" dirty="0">
                <a:latin typeface="Times New Roman" pitchFamily="18" charset="0"/>
              </a:rPr>
              <a:t>	3) as a payment of homage</a:t>
            </a:r>
          </a:p>
          <a:p>
            <a:endParaRPr lang="en-US" dirty="0"/>
          </a:p>
        </p:txBody>
      </p:sp>
      <p:sp>
        <p:nvSpPr>
          <p:cNvPr id="3" name="Title 2"/>
          <p:cNvSpPr>
            <a:spLocks noGrp="1"/>
          </p:cNvSpPr>
          <p:nvPr>
            <p:ph type="title"/>
          </p:nvPr>
        </p:nvSpPr>
        <p:spPr>
          <a:xfrm>
            <a:off x="457200" y="0"/>
            <a:ext cx="8229600" cy="1143000"/>
          </a:xfrm>
        </p:spPr>
        <p:txBody>
          <a:bodyPr>
            <a:normAutofit/>
          </a:bodyPr>
          <a:lstStyle/>
          <a:p>
            <a:pPr algn="ctr"/>
            <a:r>
              <a:rPr lang="en-US" altLang="en-US" sz="3200" u="sng" dirty="0">
                <a:solidFill>
                  <a:schemeClr val="tx1"/>
                </a:solidFill>
                <a:effectLst/>
                <a:latin typeface="Times New Roman" pitchFamily="18" charset="0"/>
              </a:rPr>
              <a:t>Ethical Issues: Receiving Gifts From Clients</a:t>
            </a:r>
            <a:br>
              <a:rPr lang="en-US" altLang="en-US" sz="3200" u="sng" dirty="0">
                <a:solidFill>
                  <a:schemeClr val="tx1"/>
                </a:solidFill>
                <a:effectLst/>
                <a:latin typeface="Times New Roman" pitchFamily="18" charset="0"/>
              </a:rPr>
            </a:br>
            <a:r>
              <a:rPr lang="en-US" altLang="en-US" sz="3200" u="sng" dirty="0">
                <a:solidFill>
                  <a:schemeClr val="tx1"/>
                </a:solidFill>
                <a:effectLst/>
                <a:latin typeface="Times New Roman" pitchFamily="18" charset="0"/>
              </a:rPr>
              <a:t>(</a:t>
            </a:r>
            <a:r>
              <a:rPr lang="en-US" altLang="en-US" sz="3200" u="sng" dirty="0" err="1">
                <a:solidFill>
                  <a:schemeClr val="tx1"/>
                </a:solidFill>
                <a:effectLst/>
                <a:latin typeface="Times New Roman" pitchFamily="18" charset="0"/>
              </a:rPr>
              <a:t>Gerig,M</a:t>
            </a:r>
            <a:r>
              <a:rPr lang="en-US" altLang="en-US" sz="3200" u="sng" dirty="0">
                <a:solidFill>
                  <a:schemeClr val="tx1"/>
                </a:solidFill>
                <a:effectLst/>
                <a:latin typeface="Times New Roman" pitchFamily="18" charset="0"/>
              </a:rPr>
              <a:t>.-July 2004)</a:t>
            </a:r>
            <a:endParaRPr lang="en-US" sz="3200" dirty="0"/>
          </a:p>
        </p:txBody>
      </p:sp>
    </p:spTree>
    <p:extLst>
      <p:ext uri="{BB962C8B-B14F-4D97-AF65-F5344CB8AC3E}">
        <p14:creationId xmlns:p14="http://schemas.microsoft.com/office/powerpoint/2010/main" val="2899045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nSpc>
                <a:spcPct val="80000"/>
              </a:lnSpc>
              <a:defRPr/>
            </a:pPr>
            <a:r>
              <a:rPr lang="en-US" sz="2800" dirty="0">
                <a:latin typeface="Times New Roman" pitchFamily="18" charset="0"/>
              </a:rPr>
              <a:t>Has to do with private information being protected through reasonable expectation that it will not be further disclosed except for the purpose for which it was provided</a:t>
            </a:r>
          </a:p>
          <a:p>
            <a:pPr>
              <a:lnSpc>
                <a:spcPct val="80000"/>
              </a:lnSpc>
              <a:defRPr/>
            </a:pPr>
            <a:endParaRPr lang="en-US" sz="1000" dirty="0">
              <a:latin typeface="Times New Roman" pitchFamily="18" charset="0"/>
            </a:endParaRPr>
          </a:p>
          <a:p>
            <a:pPr>
              <a:lnSpc>
                <a:spcPct val="80000"/>
              </a:lnSpc>
              <a:buNone/>
              <a:defRPr/>
            </a:pPr>
            <a:r>
              <a:rPr lang="en-US" sz="2800" u="sng" dirty="0">
                <a:latin typeface="Times New Roman" pitchFamily="18" charset="0"/>
              </a:rPr>
              <a:t>Areas Protected</a:t>
            </a:r>
            <a:r>
              <a:rPr lang="en-US" sz="2800" dirty="0">
                <a:latin typeface="Times New Roman" pitchFamily="18" charset="0"/>
              </a:rPr>
              <a:t>:</a:t>
            </a:r>
          </a:p>
          <a:p>
            <a:pPr>
              <a:lnSpc>
                <a:spcPct val="80000"/>
              </a:lnSpc>
              <a:defRPr/>
            </a:pPr>
            <a:r>
              <a:rPr lang="en-US" sz="2800" dirty="0">
                <a:latin typeface="Times New Roman" pitchFamily="18" charset="0"/>
              </a:rPr>
              <a:t>Whether or not a person has been a client</a:t>
            </a:r>
          </a:p>
          <a:p>
            <a:pPr>
              <a:lnSpc>
                <a:spcPct val="80000"/>
              </a:lnSpc>
              <a:defRPr/>
            </a:pPr>
            <a:endParaRPr lang="en-US" sz="1000" dirty="0">
              <a:latin typeface="Times New Roman" pitchFamily="18" charset="0"/>
            </a:endParaRPr>
          </a:p>
          <a:p>
            <a:pPr>
              <a:lnSpc>
                <a:spcPct val="80000"/>
              </a:lnSpc>
              <a:defRPr/>
            </a:pPr>
            <a:r>
              <a:rPr lang="en-US" sz="2800" dirty="0">
                <a:latin typeface="Times New Roman" pitchFamily="18" charset="0"/>
              </a:rPr>
              <a:t>The frequency and intervals of appointments</a:t>
            </a:r>
          </a:p>
          <a:p>
            <a:pPr>
              <a:lnSpc>
                <a:spcPct val="80000"/>
              </a:lnSpc>
              <a:defRPr/>
            </a:pPr>
            <a:endParaRPr lang="en-US" sz="1000" dirty="0">
              <a:latin typeface="Times New Roman" pitchFamily="18" charset="0"/>
            </a:endParaRPr>
          </a:p>
          <a:p>
            <a:pPr>
              <a:lnSpc>
                <a:spcPct val="80000"/>
              </a:lnSpc>
              <a:defRPr/>
            </a:pPr>
            <a:r>
              <a:rPr lang="en-US" sz="2800" dirty="0">
                <a:latin typeface="Times New Roman" pitchFamily="18" charset="0"/>
              </a:rPr>
              <a:t>Types of treatment or services received</a:t>
            </a:r>
          </a:p>
          <a:p>
            <a:pPr>
              <a:lnSpc>
                <a:spcPct val="80000"/>
              </a:lnSpc>
              <a:defRPr/>
            </a:pPr>
            <a:endParaRPr lang="en-US" sz="1000" dirty="0">
              <a:latin typeface="Times New Roman" pitchFamily="18" charset="0"/>
            </a:endParaRPr>
          </a:p>
          <a:p>
            <a:pPr>
              <a:lnSpc>
                <a:spcPct val="80000"/>
              </a:lnSpc>
              <a:defRPr/>
            </a:pPr>
            <a:r>
              <a:rPr lang="en-US" sz="2800" dirty="0">
                <a:latin typeface="Times New Roman" pitchFamily="18" charset="0"/>
              </a:rPr>
              <a:t>Reasons for treatment</a:t>
            </a:r>
          </a:p>
          <a:p>
            <a:pPr>
              <a:lnSpc>
                <a:spcPct val="80000"/>
              </a:lnSpc>
              <a:defRPr/>
            </a:pPr>
            <a:endParaRPr lang="en-US" sz="1000" dirty="0">
              <a:latin typeface="Times New Roman" pitchFamily="18" charset="0"/>
            </a:endParaRPr>
          </a:p>
          <a:p>
            <a:pPr>
              <a:lnSpc>
                <a:spcPct val="80000"/>
              </a:lnSpc>
              <a:defRPr/>
            </a:pPr>
            <a:r>
              <a:rPr lang="en-US" sz="2800" dirty="0">
                <a:latin typeface="Times New Roman" pitchFamily="18" charset="0"/>
              </a:rPr>
              <a:t>Specific words, behaviors or observations during treatment</a:t>
            </a:r>
          </a:p>
          <a:p>
            <a:pPr>
              <a:lnSpc>
                <a:spcPct val="80000"/>
              </a:lnSpc>
              <a:defRPr/>
            </a:pPr>
            <a:endParaRPr lang="en-US" sz="1000" dirty="0">
              <a:latin typeface="Times New Roman" pitchFamily="18" charset="0"/>
            </a:endParaRPr>
          </a:p>
          <a:p>
            <a:pPr>
              <a:lnSpc>
                <a:spcPct val="80000"/>
              </a:lnSpc>
              <a:defRPr/>
            </a:pPr>
            <a:r>
              <a:rPr lang="en-US" sz="2800" dirty="0">
                <a:latin typeface="Times New Roman" pitchFamily="18" charset="0"/>
              </a:rPr>
              <a:t>Client diagnosis</a:t>
            </a:r>
          </a:p>
          <a:p>
            <a:pPr>
              <a:lnSpc>
                <a:spcPct val="80000"/>
              </a:lnSpc>
              <a:defRPr/>
            </a:pPr>
            <a:endParaRPr lang="en-US" sz="1000" dirty="0">
              <a:latin typeface="Times New Roman" pitchFamily="18" charset="0"/>
            </a:endParaRPr>
          </a:p>
          <a:p>
            <a:pPr>
              <a:lnSpc>
                <a:spcPct val="80000"/>
              </a:lnSpc>
              <a:defRPr/>
            </a:pPr>
            <a:r>
              <a:rPr lang="en-US" sz="2800" dirty="0">
                <a:latin typeface="Times New Roman" pitchFamily="18" charset="0"/>
              </a:rPr>
              <a:t>Course and prognosis of treatment</a:t>
            </a:r>
          </a:p>
          <a:p>
            <a:pPr>
              <a:lnSpc>
                <a:spcPct val="80000"/>
              </a:lnSpc>
              <a:defRPr/>
            </a:pPr>
            <a:endParaRPr lang="en-US" sz="1000" dirty="0">
              <a:latin typeface="Times New Roman" pitchFamily="18" charset="0"/>
            </a:endParaRPr>
          </a:p>
          <a:p>
            <a:pPr>
              <a:lnSpc>
                <a:spcPct val="80000"/>
              </a:lnSpc>
              <a:defRPr/>
            </a:pPr>
            <a:r>
              <a:rPr lang="en-US" sz="2800" dirty="0">
                <a:latin typeface="Times New Roman" pitchFamily="18" charset="0"/>
              </a:rPr>
              <a:t>Summaries and recommendations</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Confidentiality</a:t>
            </a:r>
            <a:endParaRPr lang="en-US" dirty="0"/>
          </a:p>
        </p:txBody>
      </p:sp>
    </p:spTree>
    <p:extLst>
      <p:ext uri="{BB962C8B-B14F-4D97-AF65-F5344CB8AC3E}">
        <p14:creationId xmlns:p14="http://schemas.microsoft.com/office/powerpoint/2010/main" val="3094366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None/>
            </a:pPr>
            <a:r>
              <a:rPr lang="en-US" altLang="en-US" sz="2400" u="sng" dirty="0">
                <a:latin typeface="Times New Roman" pitchFamily="18" charset="0"/>
              </a:rPr>
              <a:t>Disclosure</a:t>
            </a:r>
            <a:r>
              <a:rPr lang="en-US" altLang="en-US" sz="2400" dirty="0">
                <a:latin typeface="Times New Roman" pitchFamily="18" charset="0"/>
              </a:rPr>
              <a:t>:</a:t>
            </a:r>
          </a:p>
          <a:p>
            <a:pPr>
              <a:lnSpc>
                <a:spcPct val="90000"/>
              </a:lnSpc>
              <a:buNone/>
            </a:pPr>
            <a:endParaRPr lang="en-US" altLang="en-US" sz="1200" dirty="0">
              <a:latin typeface="Times New Roman" pitchFamily="18" charset="0"/>
            </a:endParaRPr>
          </a:p>
          <a:p>
            <a:pPr>
              <a:lnSpc>
                <a:spcPct val="90000"/>
              </a:lnSpc>
            </a:pPr>
            <a:r>
              <a:rPr lang="en-US" altLang="en-US" sz="2400" dirty="0">
                <a:latin typeface="Times New Roman" pitchFamily="18" charset="0"/>
              </a:rPr>
              <a:t>Requires informed consent- specifying what consenting to, with discussion to client about advantages and disadvantages and potential limitations of disclosure</a:t>
            </a:r>
          </a:p>
          <a:p>
            <a:pPr>
              <a:lnSpc>
                <a:spcPct val="90000"/>
              </a:lnSpc>
            </a:pPr>
            <a:endParaRPr lang="en-US" altLang="en-US" sz="900" dirty="0">
              <a:latin typeface="Times New Roman" pitchFamily="18" charset="0"/>
            </a:endParaRPr>
          </a:p>
          <a:p>
            <a:pPr>
              <a:lnSpc>
                <a:spcPct val="90000"/>
              </a:lnSpc>
            </a:pPr>
            <a:r>
              <a:rPr lang="en-US" altLang="en-US" sz="2400" dirty="0">
                <a:latin typeface="Times New Roman" pitchFamily="18" charset="0"/>
              </a:rPr>
              <a:t>Should be in your policies and procedures about confidentiality,  possible breaks of confidentiality and how this is should be handled</a:t>
            </a:r>
          </a:p>
          <a:p>
            <a:pPr>
              <a:lnSpc>
                <a:spcPct val="90000"/>
              </a:lnSpc>
            </a:pPr>
            <a:endParaRPr lang="en-US" altLang="en-US" sz="900" dirty="0">
              <a:latin typeface="Times New Roman" pitchFamily="18" charset="0"/>
            </a:endParaRPr>
          </a:p>
          <a:p>
            <a:pPr>
              <a:lnSpc>
                <a:spcPct val="90000"/>
              </a:lnSpc>
            </a:pPr>
            <a:r>
              <a:rPr lang="en-US" altLang="en-US" sz="2400" dirty="0">
                <a:latin typeface="Times New Roman" pitchFamily="18" charset="0"/>
              </a:rPr>
              <a:t>Should be in writing and signed by all parties</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Confidentiality</a:t>
            </a:r>
            <a:endParaRPr lang="en-US" dirty="0"/>
          </a:p>
        </p:txBody>
      </p:sp>
    </p:spTree>
    <p:extLst>
      <p:ext uri="{BB962C8B-B14F-4D97-AF65-F5344CB8AC3E}">
        <p14:creationId xmlns:p14="http://schemas.microsoft.com/office/powerpoint/2010/main" val="3485242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sz="2400" dirty="0">
                <a:latin typeface="Times New Roman" pitchFamily="18" charset="0"/>
              </a:rPr>
              <a:t>Information cannot be disclosed in court proceedings unless both: 1) a </a:t>
            </a:r>
            <a:r>
              <a:rPr lang="en-US" altLang="en-US" sz="2400" dirty="0" err="1">
                <a:latin typeface="Times New Roman" pitchFamily="18" charset="0"/>
              </a:rPr>
              <a:t>subpeona</a:t>
            </a:r>
            <a:r>
              <a:rPr lang="en-US" altLang="en-US" sz="2400" dirty="0">
                <a:latin typeface="Times New Roman" pitchFamily="18" charset="0"/>
              </a:rPr>
              <a:t> has been issued 2) a court order has disclosure.  Then court must find that the need for information outweighs the public policy for confidentiality (42 CFR 2.61-2.65 and 45 CFR 164,512 (e) (1) (ii)</a:t>
            </a:r>
          </a:p>
          <a:p>
            <a:pPr>
              <a:lnSpc>
                <a:spcPct val="80000"/>
              </a:lnSpc>
            </a:pPr>
            <a:endParaRPr lang="en-US" altLang="en-US" sz="2400" dirty="0">
              <a:latin typeface="Times New Roman" pitchFamily="18" charset="0"/>
            </a:endParaRPr>
          </a:p>
          <a:p>
            <a:pPr>
              <a:lnSpc>
                <a:spcPct val="80000"/>
              </a:lnSpc>
            </a:pPr>
            <a:r>
              <a:rPr lang="en-US" altLang="en-US" sz="2400" dirty="0">
                <a:latin typeface="Times New Roman" pitchFamily="18" charset="0"/>
              </a:rPr>
              <a:t>By law confidentiality continues even after the death of the patient, death of the therapist of sale of the practice to others</a:t>
            </a:r>
          </a:p>
          <a:p>
            <a:pPr>
              <a:lnSpc>
                <a:spcPct val="80000"/>
              </a:lnSpc>
            </a:pPr>
            <a:endParaRPr lang="en-US" altLang="en-US" sz="2400" dirty="0">
              <a:latin typeface="Times New Roman" pitchFamily="18" charset="0"/>
            </a:endParaRPr>
          </a:p>
          <a:p>
            <a:pPr>
              <a:lnSpc>
                <a:spcPct val="80000"/>
              </a:lnSpc>
            </a:pPr>
            <a:r>
              <a:rPr lang="en-US" altLang="en-US" sz="2400" dirty="0">
                <a:latin typeface="Times New Roman" pitchFamily="18" charset="0"/>
              </a:rPr>
              <a:t>“When in doubt don’t give it out.”</a:t>
            </a:r>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Confidentiality</a:t>
            </a:r>
            <a:endParaRPr lang="en-US" dirty="0"/>
          </a:p>
        </p:txBody>
      </p:sp>
    </p:spTree>
    <p:extLst>
      <p:ext uri="{BB962C8B-B14F-4D97-AF65-F5344CB8AC3E}">
        <p14:creationId xmlns:p14="http://schemas.microsoft.com/office/powerpoint/2010/main" val="60942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altLang="en-US" sz="2400" dirty="0"/>
              <a:t>Respecting those in waiting room from hearing sessions or session or client related information</a:t>
            </a:r>
          </a:p>
          <a:p>
            <a:pPr>
              <a:lnSpc>
                <a:spcPct val="90000"/>
              </a:lnSpc>
            </a:pPr>
            <a:endParaRPr lang="en-US" altLang="en-US" sz="1200" dirty="0"/>
          </a:p>
          <a:p>
            <a:pPr>
              <a:lnSpc>
                <a:spcPct val="90000"/>
              </a:lnSpc>
            </a:pPr>
            <a:r>
              <a:rPr lang="en-US" altLang="en-US" sz="2400" dirty="0"/>
              <a:t>Telephone calls in reception area should not be overheard by clients</a:t>
            </a:r>
          </a:p>
          <a:p>
            <a:pPr>
              <a:lnSpc>
                <a:spcPct val="90000"/>
              </a:lnSpc>
            </a:pPr>
            <a:endParaRPr lang="en-US" altLang="en-US" sz="1200" dirty="0"/>
          </a:p>
          <a:p>
            <a:pPr>
              <a:lnSpc>
                <a:spcPct val="90000"/>
              </a:lnSpc>
            </a:pPr>
            <a:r>
              <a:rPr lang="en-US" altLang="en-US" sz="2400" dirty="0"/>
              <a:t>Messages regarding client information should not be given in ways that violate privacy</a:t>
            </a:r>
          </a:p>
          <a:p>
            <a:pPr>
              <a:lnSpc>
                <a:spcPct val="90000"/>
              </a:lnSpc>
            </a:pPr>
            <a:endParaRPr lang="en-US" altLang="en-US" sz="1200" dirty="0"/>
          </a:p>
          <a:p>
            <a:pPr>
              <a:lnSpc>
                <a:spcPct val="90000"/>
              </a:lnSpc>
            </a:pPr>
            <a:r>
              <a:rPr lang="en-US" altLang="en-US" sz="2400" dirty="0"/>
              <a:t>Training support staff regarding confidentiality (e.g. sign a pledge)</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Practical Privacy Considerations</a:t>
            </a:r>
            <a:endParaRPr lang="en-US" dirty="0"/>
          </a:p>
        </p:txBody>
      </p:sp>
    </p:spTree>
    <p:extLst>
      <p:ext uri="{BB962C8B-B14F-4D97-AF65-F5344CB8AC3E}">
        <p14:creationId xmlns:p14="http://schemas.microsoft.com/office/powerpoint/2010/main" val="166174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u="sng" dirty="0">
                <a:latin typeface="Times New Roman" pitchFamily="18" charset="0"/>
              </a:rPr>
              <a:t>Privilege</a:t>
            </a:r>
            <a:r>
              <a:rPr lang="en-US" altLang="en-US" dirty="0">
                <a:latin typeface="Times New Roman" pitchFamily="18" charset="0"/>
              </a:rPr>
              <a:t>: a legal term, legal protection against breaking confidentiality in legal proceedings</a:t>
            </a:r>
          </a:p>
          <a:p>
            <a:endParaRPr lang="en-US" altLang="en-US" sz="1400" dirty="0">
              <a:latin typeface="Times New Roman" pitchFamily="18" charset="0"/>
            </a:endParaRPr>
          </a:p>
          <a:p>
            <a:r>
              <a:rPr lang="en-US" altLang="en-US" dirty="0">
                <a:latin typeface="Times New Roman" pitchFamily="18" charset="0"/>
              </a:rPr>
              <a:t>The </a:t>
            </a:r>
            <a:r>
              <a:rPr lang="en-US" altLang="en-US" u="sng" dirty="0">
                <a:latin typeface="Times New Roman" pitchFamily="18" charset="0"/>
              </a:rPr>
              <a:t>client</a:t>
            </a:r>
            <a:r>
              <a:rPr lang="en-US" altLang="en-US" dirty="0">
                <a:latin typeface="Times New Roman" pitchFamily="18" charset="0"/>
              </a:rPr>
              <a:t> holds the privilege</a:t>
            </a:r>
          </a:p>
          <a:p>
            <a:endParaRPr lang="en-US" altLang="en-US" sz="1200" dirty="0">
              <a:latin typeface="Times New Roman" pitchFamily="18" charset="0"/>
            </a:endParaRPr>
          </a:p>
          <a:p>
            <a:r>
              <a:rPr lang="en-US" altLang="en-US" dirty="0">
                <a:latin typeface="Times New Roman" pitchFamily="18" charset="0"/>
              </a:rPr>
              <a:t>Must have clearly been in  context in which specified “not be disclosed” ahead of time</a:t>
            </a:r>
          </a:p>
          <a:p>
            <a:endParaRPr lang="en-US" altLang="en-US" sz="1200" dirty="0">
              <a:latin typeface="Times New Roman" pitchFamily="18" charset="0"/>
            </a:endParaRPr>
          </a:p>
          <a:p>
            <a:r>
              <a:rPr lang="en-US" altLang="en-US" dirty="0">
                <a:latin typeface="Times New Roman" pitchFamily="18" charset="0"/>
              </a:rPr>
              <a:t>Would cause injury if shared</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Issues: Privileged Communication</a:t>
            </a:r>
            <a:endParaRPr lang="en-US" dirty="0"/>
          </a:p>
        </p:txBody>
      </p:sp>
    </p:spTree>
    <p:extLst>
      <p:ext uri="{BB962C8B-B14F-4D97-AF65-F5344CB8AC3E}">
        <p14:creationId xmlns:p14="http://schemas.microsoft.com/office/powerpoint/2010/main" val="3603257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altLang="en-US" sz="2800" dirty="0">
                <a:latin typeface="Times New Roman" pitchFamily="18" charset="0"/>
              </a:rPr>
              <a:t>Gives some specific guidance</a:t>
            </a:r>
          </a:p>
          <a:p>
            <a:pPr>
              <a:lnSpc>
                <a:spcPct val="90000"/>
              </a:lnSpc>
              <a:buNone/>
            </a:pPr>
            <a:endParaRPr lang="en-US" altLang="en-US" sz="1050" dirty="0">
              <a:latin typeface="Times New Roman" pitchFamily="18" charset="0"/>
            </a:endParaRPr>
          </a:p>
          <a:p>
            <a:pPr>
              <a:lnSpc>
                <a:spcPct val="90000"/>
              </a:lnSpc>
            </a:pPr>
            <a:r>
              <a:rPr lang="en-US" altLang="en-US" sz="2800" dirty="0">
                <a:latin typeface="Times New Roman" pitchFamily="18" charset="0"/>
              </a:rPr>
              <a:t>Helps professionals keep their colleagues accountable</a:t>
            </a:r>
          </a:p>
          <a:p>
            <a:pPr>
              <a:lnSpc>
                <a:spcPct val="90000"/>
              </a:lnSpc>
              <a:buNone/>
            </a:pPr>
            <a:endParaRPr lang="en-US" altLang="en-US" sz="1050" dirty="0">
              <a:latin typeface="Times New Roman" pitchFamily="18" charset="0"/>
            </a:endParaRPr>
          </a:p>
          <a:p>
            <a:pPr>
              <a:lnSpc>
                <a:spcPct val="90000"/>
              </a:lnSpc>
            </a:pPr>
            <a:r>
              <a:rPr lang="en-US" altLang="en-US" sz="2800" dirty="0">
                <a:latin typeface="Times New Roman" pitchFamily="18" charset="0"/>
              </a:rPr>
              <a:t>Gives the public outlines regarding hat should be expected for the welfare of clients</a:t>
            </a:r>
          </a:p>
        </p:txBody>
      </p:sp>
      <p:sp>
        <p:nvSpPr>
          <p:cNvPr id="3" name="Title 2"/>
          <p:cNvSpPr>
            <a:spLocks noGrp="1"/>
          </p:cNvSpPr>
          <p:nvPr>
            <p:ph type="title"/>
          </p:nvPr>
        </p:nvSpPr>
        <p:spPr/>
        <p:txBody>
          <a:bodyPr/>
          <a:lstStyle/>
          <a:p>
            <a:pPr algn="ctr"/>
            <a:r>
              <a:rPr lang="en-US" altLang="en-US" sz="4400" dirty="0">
                <a:solidFill>
                  <a:schemeClr val="tx1"/>
                </a:solidFill>
                <a:effectLst/>
                <a:latin typeface="Times New Roman" pitchFamily="18" charset="0"/>
              </a:rPr>
              <a:t>Benefits of Ethical Standards</a:t>
            </a:r>
            <a:endParaRPr lang="en-US" dirty="0"/>
          </a:p>
        </p:txBody>
      </p:sp>
    </p:spTree>
    <p:extLst>
      <p:ext uri="{BB962C8B-B14F-4D97-AF65-F5344CB8AC3E}">
        <p14:creationId xmlns:p14="http://schemas.microsoft.com/office/powerpoint/2010/main" val="1958626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sz="2400" u="sng" dirty="0">
                <a:latin typeface="Times New Roman" pitchFamily="18" charset="0"/>
              </a:rPr>
              <a:t>Exceptions</a:t>
            </a:r>
            <a:r>
              <a:rPr lang="en-US" altLang="en-US" sz="2400" dirty="0">
                <a:latin typeface="Times New Roman" pitchFamily="18" charset="0"/>
              </a:rPr>
              <a:t>: judicial discretion, nature of the violation (e.g. harm to others- abuse, homicide, likelihood to commit future crimes)</a:t>
            </a:r>
          </a:p>
          <a:p>
            <a:pPr>
              <a:lnSpc>
                <a:spcPct val="80000"/>
              </a:lnSpc>
              <a:buNone/>
            </a:pPr>
            <a:endParaRPr lang="en-US" altLang="en-US" sz="900" dirty="0">
              <a:latin typeface="Times New Roman" pitchFamily="18" charset="0"/>
            </a:endParaRPr>
          </a:p>
          <a:p>
            <a:pPr>
              <a:lnSpc>
                <a:spcPct val="80000"/>
              </a:lnSpc>
              <a:buNone/>
            </a:pPr>
            <a:endParaRPr lang="en-US" altLang="en-US" sz="900" dirty="0">
              <a:latin typeface="Times New Roman" pitchFamily="18" charset="0"/>
            </a:endParaRPr>
          </a:p>
          <a:p>
            <a:pPr>
              <a:lnSpc>
                <a:spcPct val="80000"/>
              </a:lnSpc>
              <a:buNone/>
            </a:pPr>
            <a:r>
              <a:rPr lang="en-US" altLang="en-US" sz="2400" u="sng" dirty="0">
                <a:latin typeface="Times New Roman" pitchFamily="18" charset="0"/>
              </a:rPr>
              <a:t>3 Automatic Waivers of Privilege</a:t>
            </a:r>
          </a:p>
          <a:p>
            <a:pPr>
              <a:lnSpc>
                <a:spcPct val="80000"/>
              </a:lnSpc>
              <a:buNone/>
            </a:pPr>
            <a:endParaRPr lang="en-US" altLang="en-US" sz="800" u="sng" dirty="0">
              <a:latin typeface="Times New Roman" pitchFamily="18" charset="0"/>
            </a:endParaRPr>
          </a:p>
          <a:p>
            <a:pPr>
              <a:lnSpc>
                <a:spcPct val="80000"/>
              </a:lnSpc>
            </a:pPr>
            <a:r>
              <a:rPr lang="en-US" altLang="en-US" sz="2400" dirty="0">
                <a:latin typeface="Times New Roman" pitchFamily="18" charset="0"/>
              </a:rPr>
              <a:t>1. If requires immediate hospitalization</a:t>
            </a:r>
          </a:p>
          <a:p>
            <a:pPr>
              <a:lnSpc>
                <a:spcPct val="80000"/>
              </a:lnSpc>
            </a:pPr>
            <a:endParaRPr lang="en-US" altLang="en-US" sz="1100" dirty="0">
              <a:latin typeface="Times New Roman" pitchFamily="18" charset="0"/>
            </a:endParaRPr>
          </a:p>
          <a:p>
            <a:pPr>
              <a:lnSpc>
                <a:spcPct val="80000"/>
              </a:lnSpc>
            </a:pPr>
            <a:r>
              <a:rPr lang="en-US" altLang="en-US" sz="2400" dirty="0">
                <a:latin typeface="Times New Roman" pitchFamily="18" charset="0"/>
              </a:rPr>
              <a:t>2. If court ordered</a:t>
            </a:r>
          </a:p>
          <a:p>
            <a:pPr>
              <a:lnSpc>
                <a:spcPct val="80000"/>
              </a:lnSpc>
            </a:pPr>
            <a:endParaRPr lang="en-US" altLang="en-US" sz="1100" dirty="0">
              <a:latin typeface="Times New Roman" pitchFamily="18" charset="0"/>
            </a:endParaRPr>
          </a:p>
          <a:p>
            <a:pPr>
              <a:lnSpc>
                <a:spcPct val="80000"/>
              </a:lnSpc>
            </a:pPr>
            <a:r>
              <a:rPr lang="en-US" altLang="en-US" sz="2400" dirty="0">
                <a:latin typeface="Times New Roman" pitchFamily="18" charset="0"/>
              </a:rPr>
              <a:t>3. If specifying info. on the emotional condition of the patient is part of the client’s defense in a court case</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Issues: Privileged Communication</a:t>
            </a:r>
            <a:endParaRPr lang="en-US" dirty="0"/>
          </a:p>
        </p:txBody>
      </p:sp>
    </p:spTree>
    <p:extLst>
      <p:ext uri="{BB962C8B-B14F-4D97-AF65-F5344CB8AC3E}">
        <p14:creationId xmlns:p14="http://schemas.microsoft.com/office/powerpoint/2010/main" val="998366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sz="2400" dirty="0">
                <a:latin typeface="Times New Roman" pitchFamily="18" charset="0"/>
              </a:rPr>
              <a:t>Extent and nature of services</a:t>
            </a:r>
          </a:p>
          <a:p>
            <a:pPr>
              <a:lnSpc>
                <a:spcPct val="80000"/>
              </a:lnSpc>
            </a:pPr>
            <a:endParaRPr lang="en-US" altLang="en-US" sz="1100" dirty="0">
              <a:latin typeface="Times New Roman" pitchFamily="18" charset="0"/>
            </a:endParaRPr>
          </a:p>
          <a:p>
            <a:pPr>
              <a:lnSpc>
                <a:spcPct val="80000"/>
              </a:lnSpc>
            </a:pPr>
            <a:r>
              <a:rPr lang="en-US" altLang="en-US" sz="2400" dirty="0">
                <a:latin typeface="Times New Roman" pitchFamily="18" charset="0"/>
              </a:rPr>
              <a:t>Pros and cons (counseling in general, electronic counseling, phone counseling, techniques used, setting)</a:t>
            </a:r>
          </a:p>
          <a:p>
            <a:pPr>
              <a:lnSpc>
                <a:spcPct val="80000"/>
              </a:lnSpc>
            </a:pPr>
            <a:endParaRPr lang="en-US" altLang="en-US" sz="1100" dirty="0">
              <a:latin typeface="Times New Roman" pitchFamily="18" charset="0"/>
            </a:endParaRPr>
          </a:p>
          <a:p>
            <a:pPr>
              <a:lnSpc>
                <a:spcPct val="80000"/>
              </a:lnSpc>
            </a:pPr>
            <a:r>
              <a:rPr lang="en-US" altLang="en-US" sz="2400" dirty="0">
                <a:latin typeface="Times New Roman" pitchFamily="18" charset="0"/>
              </a:rPr>
              <a:t>Limitations</a:t>
            </a:r>
          </a:p>
          <a:p>
            <a:pPr>
              <a:lnSpc>
                <a:spcPct val="80000"/>
              </a:lnSpc>
            </a:pPr>
            <a:endParaRPr lang="en-US" altLang="en-US" sz="1100" dirty="0">
              <a:latin typeface="Times New Roman" pitchFamily="18" charset="0"/>
            </a:endParaRPr>
          </a:p>
          <a:p>
            <a:pPr>
              <a:lnSpc>
                <a:spcPct val="80000"/>
              </a:lnSpc>
            </a:pPr>
            <a:r>
              <a:rPr lang="en-US" altLang="en-US" sz="2400" dirty="0">
                <a:latin typeface="Times New Roman" pitchFamily="18" charset="0"/>
              </a:rPr>
              <a:t>In clear, understandable, non-technical language</a:t>
            </a:r>
          </a:p>
          <a:p>
            <a:pPr>
              <a:lnSpc>
                <a:spcPct val="80000"/>
              </a:lnSpc>
            </a:pPr>
            <a:endParaRPr lang="en-US" altLang="en-US" sz="1100" dirty="0">
              <a:latin typeface="Times New Roman" pitchFamily="18" charset="0"/>
            </a:endParaRPr>
          </a:p>
          <a:p>
            <a:pPr>
              <a:lnSpc>
                <a:spcPct val="80000"/>
              </a:lnSpc>
            </a:pPr>
            <a:r>
              <a:rPr lang="en-US" altLang="en-US" sz="2400" dirty="0">
                <a:latin typeface="Times New Roman" pitchFamily="18" charset="0"/>
              </a:rPr>
              <a:t>Specified provider name</a:t>
            </a:r>
          </a:p>
          <a:p>
            <a:pPr>
              <a:lnSpc>
                <a:spcPct val="80000"/>
              </a:lnSpc>
            </a:pPr>
            <a:endParaRPr lang="en-US" altLang="en-US" sz="1100" dirty="0">
              <a:latin typeface="Times New Roman" pitchFamily="18" charset="0"/>
            </a:endParaRPr>
          </a:p>
          <a:p>
            <a:pPr>
              <a:lnSpc>
                <a:spcPct val="80000"/>
              </a:lnSpc>
            </a:pPr>
            <a:r>
              <a:rPr lang="en-US" altLang="en-US" sz="2400" dirty="0">
                <a:latin typeface="Times New Roman" pitchFamily="18" charset="0"/>
              </a:rPr>
              <a:t>Therapist’s responsibility to make sure the client understands (e.g. if cannot read, blind, etc.)</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Informed Consent</a:t>
            </a:r>
            <a:endParaRPr lang="en-US" dirty="0"/>
          </a:p>
        </p:txBody>
      </p:sp>
    </p:spTree>
    <p:extLst>
      <p:ext uri="{BB962C8B-B14F-4D97-AF65-F5344CB8AC3E}">
        <p14:creationId xmlns:p14="http://schemas.microsoft.com/office/powerpoint/2010/main" val="1474051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sz="2400" dirty="0">
                <a:latin typeface="Times New Roman" pitchFamily="18" charset="0"/>
              </a:rPr>
              <a:t>Defines role of counselor (versus mediator, court guardian, expert witness)</a:t>
            </a:r>
          </a:p>
          <a:p>
            <a:pPr>
              <a:lnSpc>
                <a:spcPct val="80000"/>
              </a:lnSpc>
            </a:pPr>
            <a:endParaRPr lang="en-US" altLang="en-US" sz="2400" dirty="0">
              <a:latin typeface="Times New Roman" pitchFamily="18" charset="0"/>
            </a:endParaRPr>
          </a:p>
          <a:p>
            <a:pPr>
              <a:lnSpc>
                <a:spcPct val="80000"/>
              </a:lnSpc>
            </a:pPr>
            <a:r>
              <a:rPr lang="en-US" altLang="en-US" sz="2400" dirty="0">
                <a:latin typeface="Times New Roman" pitchFamily="18" charset="0"/>
              </a:rPr>
              <a:t>Expectations of both therapist and client behaviors</a:t>
            </a:r>
          </a:p>
          <a:p>
            <a:pPr>
              <a:lnSpc>
                <a:spcPct val="80000"/>
              </a:lnSpc>
            </a:pPr>
            <a:endParaRPr lang="en-US" altLang="en-US" sz="2400" dirty="0">
              <a:latin typeface="Times New Roman" pitchFamily="18" charset="0"/>
            </a:endParaRPr>
          </a:p>
          <a:p>
            <a:pPr>
              <a:lnSpc>
                <a:spcPct val="80000"/>
              </a:lnSpc>
            </a:pPr>
            <a:r>
              <a:rPr lang="en-US" altLang="en-US" sz="2400" dirty="0">
                <a:latin typeface="Times New Roman" pitchFamily="18" charset="0"/>
              </a:rPr>
              <a:t>Risks/benefits of therapy</a:t>
            </a:r>
          </a:p>
          <a:p>
            <a:pPr>
              <a:lnSpc>
                <a:spcPct val="80000"/>
              </a:lnSpc>
            </a:pPr>
            <a:endParaRPr lang="en-US" altLang="en-US" sz="2400" dirty="0">
              <a:latin typeface="Times New Roman" pitchFamily="18" charset="0"/>
            </a:endParaRPr>
          </a:p>
          <a:p>
            <a:pPr>
              <a:lnSpc>
                <a:spcPct val="80000"/>
              </a:lnSpc>
            </a:pPr>
            <a:r>
              <a:rPr lang="en-US" altLang="en-US" sz="2400" dirty="0">
                <a:latin typeface="Times New Roman" pitchFamily="18" charset="0"/>
              </a:rPr>
              <a:t>Qualifications of the therapist</a:t>
            </a:r>
          </a:p>
          <a:p>
            <a:pPr>
              <a:lnSpc>
                <a:spcPct val="80000"/>
              </a:lnSpc>
            </a:pPr>
            <a:endParaRPr lang="en-US" altLang="en-US" sz="2400" dirty="0">
              <a:latin typeface="Times New Roman" pitchFamily="18" charset="0"/>
            </a:endParaRPr>
          </a:p>
          <a:p>
            <a:pPr>
              <a:lnSpc>
                <a:spcPct val="80000"/>
              </a:lnSpc>
            </a:pPr>
            <a:r>
              <a:rPr lang="en-US" altLang="en-US" sz="2400" dirty="0">
                <a:latin typeface="Times New Roman" pitchFamily="18" charset="0"/>
              </a:rPr>
              <a:t>Financial considerations and responsibilities</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Informed Consent</a:t>
            </a:r>
            <a:endParaRPr lang="en-US" dirty="0"/>
          </a:p>
        </p:txBody>
      </p:sp>
    </p:spTree>
    <p:extLst>
      <p:ext uri="{BB962C8B-B14F-4D97-AF65-F5344CB8AC3E}">
        <p14:creationId xmlns:p14="http://schemas.microsoft.com/office/powerpoint/2010/main" val="1564303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altLang="en-US" sz="2400" dirty="0">
                <a:latin typeface="Times New Roman" pitchFamily="18" charset="0"/>
              </a:rPr>
              <a:t>Time per session</a:t>
            </a:r>
          </a:p>
          <a:p>
            <a:pPr>
              <a:lnSpc>
                <a:spcPct val="90000"/>
              </a:lnSpc>
            </a:pPr>
            <a:endParaRPr lang="en-US" altLang="en-US" sz="2400" dirty="0">
              <a:latin typeface="Times New Roman" pitchFamily="18" charset="0"/>
            </a:endParaRPr>
          </a:p>
          <a:p>
            <a:pPr>
              <a:lnSpc>
                <a:spcPct val="90000"/>
              </a:lnSpc>
            </a:pPr>
            <a:r>
              <a:rPr lang="en-US" altLang="en-US" sz="2400" dirty="0">
                <a:latin typeface="Times New Roman" pitchFamily="18" charset="0"/>
              </a:rPr>
              <a:t>Confidentiality and its limitations</a:t>
            </a:r>
          </a:p>
          <a:p>
            <a:pPr>
              <a:lnSpc>
                <a:spcPct val="90000"/>
              </a:lnSpc>
            </a:pPr>
            <a:endParaRPr lang="en-US" altLang="en-US" sz="2400" dirty="0">
              <a:latin typeface="Times New Roman" pitchFamily="18" charset="0"/>
            </a:endParaRPr>
          </a:p>
          <a:p>
            <a:pPr>
              <a:lnSpc>
                <a:spcPct val="90000"/>
              </a:lnSpc>
            </a:pPr>
            <a:r>
              <a:rPr lang="en-US" altLang="en-US" sz="2400" dirty="0">
                <a:latin typeface="Times New Roman" pitchFamily="18" charset="0"/>
              </a:rPr>
              <a:t>Releases of info.- when required, specifications (provider, what information, to whom, 1 or 2 way, time frame, nature of release and intended use)</a:t>
            </a:r>
          </a:p>
          <a:p>
            <a:pPr>
              <a:lnSpc>
                <a:spcPct val="90000"/>
              </a:lnSpc>
            </a:pPr>
            <a:endParaRPr lang="en-US" altLang="en-US" sz="2400" dirty="0">
              <a:latin typeface="Times New Roman" pitchFamily="18" charset="0"/>
            </a:endParaRPr>
          </a:p>
          <a:p>
            <a:pPr>
              <a:lnSpc>
                <a:spcPct val="90000"/>
              </a:lnSpc>
            </a:pPr>
            <a:r>
              <a:rPr lang="en-US" altLang="en-US" sz="2400" dirty="0">
                <a:latin typeface="Times New Roman" pitchFamily="18" charset="0"/>
              </a:rPr>
              <a:t>Signature of individual or someone authorized to sign on their behalf</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Informed Consent</a:t>
            </a:r>
            <a:endParaRPr lang="en-US" dirty="0"/>
          </a:p>
        </p:txBody>
      </p:sp>
    </p:spTree>
    <p:extLst>
      <p:ext uri="{BB962C8B-B14F-4D97-AF65-F5344CB8AC3E}">
        <p14:creationId xmlns:p14="http://schemas.microsoft.com/office/powerpoint/2010/main" val="16859240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altLang="en-US" sz="2400" u="sng" dirty="0">
                <a:latin typeface="Times New Roman" pitchFamily="18" charset="0"/>
              </a:rPr>
              <a:t>Unethical</a:t>
            </a:r>
            <a:r>
              <a:rPr lang="en-US" altLang="en-US" sz="2400" dirty="0">
                <a:latin typeface="Times New Roman" pitchFamily="18" charset="0"/>
              </a:rPr>
              <a:t>- therapist as moral agent, client no longer autonomous person coming for help</a:t>
            </a:r>
          </a:p>
          <a:p>
            <a:pPr>
              <a:lnSpc>
                <a:spcPct val="90000"/>
              </a:lnSpc>
            </a:pPr>
            <a:endParaRPr lang="en-US" altLang="en-US" sz="800" dirty="0">
              <a:latin typeface="Times New Roman" pitchFamily="18" charset="0"/>
            </a:endParaRPr>
          </a:p>
          <a:p>
            <a:pPr>
              <a:lnSpc>
                <a:spcPct val="90000"/>
              </a:lnSpc>
            </a:pPr>
            <a:r>
              <a:rPr lang="en-US" altLang="en-US" sz="2400" u="sng" dirty="0">
                <a:latin typeface="Times New Roman" pitchFamily="18" charset="0"/>
              </a:rPr>
              <a:t>Ethical</a:t>
            </a:r>
            <a:r>
              <a:rPr lang="en-US" altLang="en-US" sz="2400" dirty="0">
                <a:latin typeface="Times New Roman" pitchFamily="18" charset="0"/>
              </a:rPr>
              <a:t>- based on observation of concrete, observable or clients self reported behaviors compared to “norms” and researched and studies standards</a:t>
            </a:r>
          </a:p>
          <a:p>
            <a:pPr>
              <a:lnSpc>
                <a:spcPct val="90000"/>
              </a:lnSpc>
            </a:pPr>
            <a:endParaRPr lang="en-US" altLang="en-US" sz="800" dirty="0">
              <a:latin typeface="Times New Roman" pitchFamily="18" charset="0"/>
            </a:endParaRPr>
          </a:p>
          <a:p>
            <a:pPr>
              <a:lnSpc>
                <a:spcPct val="90000"/>
              </a:lnSpc>
            </a:pPr>
            <a:r>
              <a:rPr lang="en-US" altLang="en-US" sz="2400" dirty="0">
                <a:latin typeface="Times New Roman" pitchFamily="18" charset="0"/>
              </a:rPr>
              <a:t>with respect to client perspectives and worldview</a:t>
            </a:r>
          </a:p>
          <a:p>
            <a:pPr>
              <a:lnSpc>
                <a:spcPct val="90000"/>
              </a:lnSpc>
            </a:pPr>
            <a:endParaRPr lang="en-US" altLang="en-US" sz="800" dirty="0">
              <a:latin typeface="Times New Roman" pitchFamily="18" charset="0"/>
            </a:endParaRPr>
          </a:p>
          <a:p>
            <a:pPr>
              <a:lnSpc>
                <a:spcPct val="90000"/>
              </a:lnSpc>
            </a:pPr>
            <a:r>
              <a:rPr lang="en-US" altLang="en-US" sz="2400" dirty="0">
                <a:latin typeface="Times New Roman" pitchFamily="18" charset="0"/>
              </a:rPr>
              <a:t>with full information and informed consent</a:t>
            </a:r>
          </a:p>
          <a:p>
            <a:pPr>
              <a:lnSpc>
                <a:spcPct val="90000"/>
              </a:lnSpc>
            </a:pPr>
            <a:endParaRPr lang="en-US" altLang="en-US" sz="700" dirty="0">
              <a:latin typeface="Times New Roman" pitchFamily="18" charset="0"/>
            </a:endParaRPr>
          </a:p>
          <a:p>
            <a:pPr>
              <a:lnSpc>
                <a:spcPct val="90000"/>
              </a:lnSpc>
            </a:pPr>
            <a:r>
              <a:rPr lang="en-US" altLang="en-US" sz="2400" dirty="0">
                <a:latin typeface="Times New Roman" pitchFamily="18" charset="0"/>
              </a:rPr>
              <a:t>under a specific “contract” outlining terms of the clinical relationship</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Diagnosis</a:t>
            </a:r>
            <a:endParaRPr lang="en-US" dirty="0"/>
          </a:p>
        </p:txBody>
      </p:sp>
    </p:spTree>
    <p:extLst>
      <p:ext uri="{BB962C8B-B14F-4D97-AF65-F5344CB8AC3E}">
        <p14:creationId xmlns:p14="http://schemas.microsoft.com/office/powerpoint/2010/main" val="1951553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defRPr/>
            </a:pPr>
            <a:r>
              <a:rPr lang="en-US" sz="2400" dirty="0">
                <a:latin typeface="Times New Roman" pitchFamily="18" charset="0"/>
              </a:rPr>
              <a:t>Do not promote a degree from a school not accredited by the US Dept. of Education</a:t>
            </a:r>
          </a:p>
          <a:p>
            <a:pPr>
              <a:lnSpc>
                <a:spcPct val="90000"/>
              </a:lnSpc>
              <a:defRPr/>
            </a:pPr>
            <a:endParaRPr lang="en-US" sz="2400" dirty="0">
              <a:latin typeface="Times New Roman" pitchFamily="18" charset="0"/>
            </a:endParaRPr>
          </a:p>
          <a:p>
            <a:pPr>
              <a:lnSpc>
                <a:spcPct val="90000"/>
              </a:lnSpc>
              <a:defRPr/>
            </a:pPr>
            <a:r>
              <a:rPr lang="en-US" sz="2400" dirty="0">
                <a:latin typeface="Times New Roman" pitchFamily="18" charset="0"/>
              </a:rPr>
              <a:t>“No person may claim, either orally or in writing, to possess an academic degree… or title associated with said degree, unless the person has in fact, been awarded said degree from an institution that is accredited by a regional or professional accrediting agency recognized by the United States Department of Education at the Commission on Recognition of Postsecondary </a:t>
            </a:r>
            <a:r>
              <a:rPr lang="en-US" sz="2400" dirty="0" err="1">
                <a:latin typeface="Times New Roman" pitchFamily="18" charset="0"/>
              </a:rPr>
              <a:t>Accredidation</a:t>
            </a:r>
            <a:r>
              <a:rPr lang="en-US" sz="2400" dirty="0">
                <a:latin typeface="Times New Roman" pitchFamily="18" charset="0"/>
              </a:rPr>
              <a:t>.” </a:t>
            </a:r>
          </a:p>
          <a:p>
            <a:endParaRPr lang="en-US" dirty="0"/>
          </a:p>
        </p:txBody>
      </p:sp>
      <p:sp>
        <p:nvSpPr>
          <p:cNvPr id="3" name="Title 2"/>
          <p:cNvSpPr>
            <a:spLocks noGrp="1"/>
          </p:cNvSpPr>
          <p:nvPr>
            <p:ph type="title"/>
          </p:nvPr>
        </p:nvSpPr>
        <p:spPr/>
        <p:txBody>
          <a:bodyPr/>
          <a:lstStyle/>
          <a:p>
            <a:pPr algn="ctr"/>
            <a:r>
              <a:rPr lang="en-US" altLang="en-US" sz="4400" u="sng" dirty="0">
                <a:solidFill>
                  <a:schemeClr val="tx1"/>
                </a:solidFill>
                <a:effectLst/>
                <a:latin typeface="Times New Roman" pitchFamily="18" charset="0"/>
              </a:rPr>
              <a:t>Ethical Issues: Education</a:t>
            </a:r>
            <a:endParaRPr lang="en-US" dirty="0"/>
          </a:p>
        </p:txBody>
      </p:sp>
    </p:spTree>
    <p:extLst>
      <p:ext uri="{BB962C8B-B14F-4D97-AF65-F5344CB8AC3E}">
        <p14:creationId xmlns:p14="http://schemas.microsoft.com/office/powerpoint/2010/main" val="3560463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80000"/>
              </a:lnSpc>
            </a:pPr>
            <a:r>
              <a:rPr lang="en-US" altLang="en-US" sz="2400" dirty="0">
                <a:latin typeface="Times New Roman" pitchFamily="18" charset="0"/>
              </a:rPr>
              <a:t>Violation of Board rules</a:t>
            </a:r>
          </a:p>
          <a:p>
            <a:pPr>
              <a:lnSpc>
                <a:spcPct val="80000"/>
              </a:lnSpc>
            </a:pPr>
            <a:endParaRPr lang="en-US" altLang="en-US" sz="700" dirty="0">
              <a:latin typeface="Times New Roman" pitchFamily="18" charset="0"/>
            </a:endParaRPr>
          </a:p>
          <a:p>
            <a:pPr>
              <a:lnSpc>
                <a:spcPct val="80000"/>
              </a:lnSpc>
            </a:pPr>
            <a:r>
              <a:rPr lang="en-US" altLang="en-US" sz="2400" dirty="0">
                <a:latin typeface="Times New Roman" pitchFamily="18" charset="0"/>
              </a:rPr>
              <a:t>Falsification of information regarding licensure &amp; registration</a:t>
            </a:r>
          </a:p>
          <a:p>
            <a:pPr>
              <a:lnSpc>
                <a:spcPct val="80000"/>
              </a:lnSpc>
            </a:pPr>
            <a:endParaRPr lang="en-US" altLang="en-US" sz="700" dirty="0">
              <a:latin typeface="Times New Roman" pitchFamily="18" charset="0"/>
            </a:endParaRPr>
          </a:p>
          <a:p>
            <a:pPr>
              <a:lnSpc>
                <a:spcPct val="80000"/>
              </a:lnSpc>
            </a:pPr>
            <a:r>
              <a:rPr lang="en-US" altLang="en-US" sz="2400" dirty="0">
                <a:latin typeface="Times New Roman" pitchFamily="18" charset="0"/>
              </a:rPr>
              <a:t>Accepting a commission or rebate for referring persons to the board</a:t>
            </a:r>
          </a:p>
          <a:p>
            <a:pPr>
              <a:lnSpc>
                <a:spcPct val="80000"/>
              </a:lnSpc>
            </a:pPr>
            <a:endParaRPr lang="en-US" altLang="en-US" sz="700" dirty="0">
              <a:latin typeface="Times New Roman" pitchFamily="18" charset="0"/>
            </a:endParaRPr>
          </a:p>
          <a:p>
            <a:pPr>
              <a:lnSpc>
                <a:spcPct val="80000"/>
              </a:lnSpc>
            </a:pPr>
            <a:r>
              <a:rPr lang="en-US" altLang="en-US" sz="2400" dirty="0">
                <a:latin typeface="Times New Roman" pitchFamily="18" charset="0"/>
              </a:rPr>
              <a:t>Conviction of a felony in Ohio</a:t>
            </a:r>
          </a:p>
          <a:p>
            <a:pPr>
              <a:lnSpc>
                <a:spcPct val="80000"/>
              </a:lnSpc>
            </a:pPr>
            <a:endParaRPr lang="en-US" altLang="en-US" sz="700" dirty="0">
              <a:latin typeface="Times New Roman" pitchFamily="18" charset="0"/>
            </a:endParaRPr>
          </a:p>
          <a:p>
            <a:pPr>
              <a:lnSpc>
                <a:spcPct val="80000"/>
              </a:lnSpc>
            </a:pPr>
            <a:r>
              <a:rPr lang="en-US" altLang="en-US" sz="2400" dirty="0">
                <a:latin typeface="Times New Roman" pitchFamily="18" charset="0"/>
              </a:rPr>
              <a:t>Impaired ability to practice (drugs/alcohol, physical or mental conditions)</a:t>
            </a:r>
          </a:p>
          <a:p>
            <a:pPr>
              <a:lnSpc>
                <a:spcPct val="80000"/>
              </a:lnSpc>
            </a:pPr>
            <a:endParaRPr lang="en-US" altLang="en-US" sz="700" dirty="0">
              <a:latin typeface="Times New Roman" pitchFamily="18" charset="0"/>
            </a:endParaRPr>
          </a:p>
          <a:p>
            <a:pPr>
              <a:lnSpc>
                <a:spcPct val="80000"/>
              </a:lnSpc>
            </a:pPr>
            <a:r>
              <a:rPr lang="en-US" altLang="en-US" sz="2400" dirty="0">
                <a:latin typeface="Times New Roman" pitchFamily="18" charset="0"/>
              </a:rPr>
              <a:t>Misdemeanors in any state in the course of practice under licensure</a:t>
            </a:r>
          </a:p>
          <a:p>
            <a:pPr>
              <a:lnSpc>
                <a:spcPct val="80000"/>
              </a:lnSpc>
            </a:pPr>
            <a:endParaRPr lang="en-US" altLang="en-US" sz="700" dirty="0">
              <a:latin typeface="Times New Roman" pitchFamily="18" charset="0"/>
            </a:endParaRPr>
          </a:p>
          <a:p>
            <a:pPr>
              <a:lnSpc>
                <a:spcPct val="80000"/>
              </a:lnSpc>
            </a:pPr>
            <a:r>
              <a:rPr lang="en-US" altLang="en-US" sz="2400" dirty="0">
                <a:latin typeface="Times New Roman" pitchFamily="18" charset="0"/>
              </a:rPr>
              <a:t>Practice outside your scope of practice</a:t>
            </a:r>
          </a:p>
          <a:p>
            <a:pPr>
              <a:lnSpc>
                <a:spcPct val="80000"/>
              </a:lnSpc>
            </a:pPr>
            <a:endParaRPr lang="en-US" altLang="en-US" sz="700" dirty="0">
              <a:latin typeface="Times New Roman" pitchFamily="18" charset="0"/>
            </a:endParaRPr>
          </a:p>
          <a:p>
            <a:pPr>
              <a:lnSpc>
                <a:spcPct val="80000"/>
              </a:lnSpc>
            </a:pPr>
            <a:r>
              <a:rPr lang="en-US" altLang="en-US" sz="2400" dirty="0">
                <a:latin typeface="Times New Roman" pitchFamily="18" charset="0"/>
              </a:rPr>
              <a:t>Practice without supervision</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Reasons for Discipline by the Board:</a:t>
            </a:r>
            <a:endParaRPr lang="en-US" dirty="0"/>
          </a:p>
        </p:txBody>
      </p:sp>
    </p:spTree>
    <p:extLst>
      <p:ext uri="{BB962C8B-B14F-4D97-AF65-F5344CB8AC3E}">
        <p14:creationId xmlns:p14="http://schemas.microsoft.com/office/powerpoint/2010/main" val="3539479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altLang="en-US" dirty="0">
                <a:latin typeface="Times New Roman" pitchFamily="18" charset="0"/>
              </a:rPr>
              <a:t>Discussing the complaint</a:t>
            </a:r>
          </a:p>
          <a:p>
            <a:pPr>
              <a:lnSpc>
                <a:spcPct val="90000"/>
              </a:lnSpc>
            </a:pPr>
            <a:endParaRPr lang="en-US" altLang="en-US" sz="900" dirty="0">
              <a:latin typeface="Times New Roman" pitchFamily="18" charset="0"/>
            </a:endParaRPr>
          </a:p>
          <a:p>
            <a:pPr>
              <a:lnSpc>
                <a:spcPct val="90000"/>
              </a:lnSpc>
            </a:pPr>
            <a:r>
              <a:rPr lang="en-US" altLang="en-US" dirty="0">
                <a:latin typeface="Times New Roman" pitchFamily="18" charset="0"/>
              </a:rPr>
              <a:t>Sanctioning the member</a:t>
            </a:r>
          </a:p>
          <a:p>
            <a:pPr>
              <a:lnSpc>
                <a:spcPct val="90000"/>
              </a:lnSpc>
            </a:pPr>
            <a:endParaRPr lang="en-US" altLang="en-US" sz="900" dirty="0">
              <a:latin typeface="Times New Roman" pitchFamily="18" charset="0"/>
            </a:endParaRPr>
          </a:p>
          <a:p>
            <a:pPr>
              <a:lnSpc>
                <a:spcPct val="90000"/>
              </a:lnSpc>
            </a:pPr>
            <a:r>
              <a:rPr lang="en-US" altLang="en-US" dirty="0">
                <a:latin typeface="Times New Roman" pitchFamily="18" charset="0"/>
              </a:rPr>
              <a:t>Recommending resignation</a:t>
            </a:r>
          </a:p>
          <a:p>
            <a:pPr>
              <a:lnSpc>
                <a:spcPct val="90000"/>
              </a:lnSpc>
            </a:pPr>
            <a:endParaRPr lang="en-US" altLang="en-US" sz="900" dirty="0">
              <a:latin typeface="Times New Roman" pitchFamily="18" charset="0"/>
            </a:endParaRPr>
          </a:p>
          <a:p>
            <a:pPr>
              <a:lnSpc>
                <a:spcPct val="90000"/>
              </a:lnSpc>
            </a:pPr>
            <a:r>
              <a:rPr lang="en-US" altLang="en-US" dirty="0">
                <a:latin typeface="Times New Roman" pitchFamily="18" charset="0"/>
              </a:rPr>
              <a:t>Recommending the member be dropped</a:t>
            </a:r>
          </a:p>
          <a:p>
            <a:pPr>
              <a:lnSpc>
                <a:spcPct val="90000"/>
              </a:lnSpc>
            </a:pPr>
            <a:endParaRPr lang="en-US" altLang="en-US" sz="900" dirty="0">
              <a:latin typeface="Times New Roman" pitchFamily="18" charset="0"/>
            </a:endParaRPr>
          </a:p>
          <a:p>
            <a:pPr>
              <a:lnSpc>
                <a:spcPct val="90000"/>
              </a:lnSpc>
            </a:pPr>
            <a:r>
              <a:rPr lang="en-US" altLang="en-US" dirty="0">
                <a:latin typeface="Times New Roman" pitchFamily="18" charset="0"/>
              </a:rPr>
              <a:t>Recommending remedial action (ongoing supervision,  personal therapy, additional CEUS)</a:t>
            </a:r>
          </a:p>
          <a:p>
            <a:endParaRPr lang="en-US" altLang="en-US" dirty="0">
              <a:latin typeface="Times New Roman" pitchFamily="18" charset="0"/>
            </a:endParaRPr>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Possible Reactions to Ethical Complaints:</a:t>
            </a:r>
            <a:endParaRPr lang="en-US" dirty="0"/>
          </a:p>
        </p:txBody>
      </p:sp>
    </p:spTree>
    <p:extLst>
      <p:ext uri="{BB962C8B-B14F-4D97-AF65-F5344CB8AC3E}">
        <p14:creationId xmlns:p14="http://schemas.microsoft.com/office/powerpoint/2010/main" val="1809883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400" u="sng" dirty="0">
                <a:latin typeface="Times New Roman" pitchFamily="18" charset="0"/>
              </a:rPr>
              <a:t>Citizenship, residency</a:t>
            </a:r>
            <a:r>
              <a:rPr lang="en-US" altLang="en-US" sz="2400" dirty="0">
                <a:latin typeface="Times New Roman" pitchFamily="18" charset="0"/>
              </a:rPr>
              <a:t>- OH will consider those from other states and even out of US after review of packet</a:t>
            </a:r>
          </a:p>
          <a:p>
            <a:endParaRPr lang="en-US" altLang="en-US" sz="700" dirty="0">
              <a:latin typeface="Times New Roman" pitchFamily="18" charset="0"/>
            </a:endParaRPr>
          </a:p>
          <a:p>
            <a:r>
              <a:rPr lang="en-US" altLang="en-US" sz="2400" u="sng" dirty="0">
                <a:latin typeface="Times New Roman" pitchFamily="18" charset="0"/>
              </a:rPr>
              <a:t>Education</a:t>
            </a:r>
            <a:r>
              <a:rPr lang="en-US" altLang="en-US" sz="2400" dirty="0">
                <a:latin typeface="Times New Roman" pitchFamily="18" charset="0"/>
              </a:rPr>
              <a:t>- Accredited educational institution, specifically counseling, 90 quarter hours min. (including 30 quarter hours in certain areas)</a:t>
            </a:r>
          </a:p>
          <a:p>
            <a:endParaRPr lang="en-US" altLang="en-US" sz="700" dirty="0">
              <a:latin typeface="Times New Roman" pitchFamily="18" charset="0"/>
            </a:endParaRPr>
          </a:p>
          <a:p>
            <a:r>
              <a:rPr lang="en-US" altLang="en-US" sz="2400" u="sng" dirty="0">
                <a:latin typeface="Times New Roman" pitchFamily="18" charset="0"/>
              </a:rPr>
              <a:t>Exam</a:t>
            </a:r>
            <a:r>
              <a:rPr lang="en-US" altLang="en-US" sz="2400" dirty="0">
                <a:latin typeface="Times New Roman" pitchFamily="18" charset="0"/>
              </a:rPr>
              <a:t>- pass standard set by board on national counseling exam</a:t>
            </a:r>
          </a:p>
          <a:p>
            <a:endParaRPr lang="en-US" altLang="en-US" sz="700" dirty="0">
              <a:latin typeface="Times New Roman" pitchFamily="18" charset="0"/>
            </a:endParaRPr>
          </a:p>
          <a:p>
            <a:r>
              <a:rPr lang="en-US" altLang="en-US" sz="2400" u="sng" dirty="0">
                <a:latin typeface="Times New Roman" pitchFamily="18" charset="0"/>
              </a:rPr>
              <a:t>Experience</a:t>
            </a:r>
            <a:r>
              <a:rPr lang="en-US" altLang="en-US" sz="2400" dirty="0">
                <a:latin typeface="Times New Roman" pitchFamily="18" charset="0"/>
              </a:rPr>
              <a:t>- supervised, pre-approved</a:t>
            </a:r>
          </a:p>
          <a:p>
            <a:endParaRPr lang="en-US" altLang="en-US" sz="2400" dirty="0">
              <a:latin typeface="Times New Roman" pitchFamily="18" charset="0"/>
            </a:endParaRPr>
          </a:p>
          <a:p>
            <a:r>
              <a:rPr lang="en-US" altLang="en-US" sz="2400" dirty="0">
                <a:latin typeface="Times New Roman" pitchFamily="18" charset="0"/>
              </a:rPr>
              <a:t>Not the same in every state</a:t>
            </a:r>
          </a:p>
          <a:p>
            <a:endParaRPr lang="en-US" dirty="0"/>
          </a:p>
        </p:txBody>
      </p:sp>
      <p:sp>
        <p:nvSpPr>
          <p:cNvPr id="3" name="Title 2"/>
          <p:cNvSpPr>
            <a:spLocks noGrp="1"/>
          </p:cNvSpPr>
          <p:nvPr>
            <p:ph type="title"/>
          </p:nvPr>
        </p:nvSpPr>
        <p:spPr/>
        <p:txBody>
          <a:bodyPr/>
          <a:lstStyle/>
          <a:p>
            <a:pPr algn="ctr"/>
            <a:r>
              <a:rPr lang="en-US" altLang="en-US" sz="4400" u="sng" dirty="0">
                <a:solidFill>
                  <a:schemeClr val="tx1"/>
                </a:solidFill>
                <a:effectLst/>
                <a:latin typeface="Times New Roman" pitchFamily="18" charset="0"/>
              </a:rPr>
              <a:t>Ethical Issues: Licensure</a:t>
            </a:r>
            <a:endParaRPr lang="en-US" dirty="0"/>
          </a:p>
        </p:txBody>
      </p:sp>
    </p:spTree>
    <p:extLst>
      <p:ext uri="{BB962C8B-B14F-4D97-AF65-F5344CB8AC3E}">
        <p14:creationId xmlns:p14="http://schemas.microsoft.com/office/powerpoint/2010/main" val="1304607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sz="2400" dirty="0">
                <a:latin typeface="Times New Roman" pitchFamily="18" charset="0"/>
              </a:rPr>
              <a:t>Diagnostic assessment</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Psycho-social history</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Specific, concrete behavioral symptoms</a:t>
            </a:r>
          </a:p>
          <a:p>
            <a:pPr>
              <a:lnSpc>
                <a:spcPct val="80000"/>
              </a:lnSpc>
            </a:pPr>
            <a:endParaRPr lang="en-US" altLang="en-US" sz="900" dirty="0">
              <a:latin typeface="Times New Roman" pitchFamily="18" charset="0"/>
            </a:endParaRPr>
          </a:p>
          <a:p>
            <a:pPr>
              <a:lnSpc>
                <a:spcPct val="80000"/>
              </a:lnSpc>
            </a:pPr>
            <a:r>
              <a:rPr lang="en-US" altLang="en-US" sz="2400" dirty="0" err="1">
                <a:latin typeface="Times New Roman" pitchFamily="18" charset="0"/>
              </a:rPr>
              <a:t>Tx</a:t>
            </a:r>
            <a:r>
              <a:rPr lang="en-US" altLang="en-US" sz="2400" dirty="0">
                <a:latin typeface="Times New Roman" pitchFamily="18" charset="0"/>
              </a:rPr>
              <a:t> plan- service goals and outcomes (justifiable, research based standard of practice)</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Measurable clinical outcomes</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Direct quotes from clients (in quotation marks)</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Monitor progress, re-evaluate goals periodically</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Record Keeping</a:t>
            </a:r>
            <a:endParaRPr lang="en-US" dirty="0"/>
          </a:p>
        </p:txBody>
      </p:sp>
    </p:spTree>
    <p:extLst>
      <p:ext uri="{BB962C8B-B14F-4D97-AF65-F5344CB8AC3E}">
        <p14:creationId xmlns:p14="http://schemas.microsoft.com/office/powerpoint/2010/main" val="539978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Categories: Part One (You Pick)</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168875237"/>
              </p:ext>
            </p:extLst>
          </p:nvPr>
        </p:nvGraphicFramePr>
        <p:xfrm>
          <a:off x="457200" y="1481138"/>
          <a:ext cx="8001000" cy="2865120"/>
        </p:xfrm>
        <a:graphic>
          <a:graphicData uri="http://schemas.openxmlformats.org/drawingml/2006/table">
            <a:tbl>
              <a:tblPr firstRow="1" bandRow="1">
                <a:tableStyleId>{073A0DAA-6AF3-43AB-8588-CEC1D06C72B9}</a:tableStyleId>
              </a:tblPr>
              <a:tblGrid>
                <a:gridCol w="1447800"/>
                <a:gridCol w="1524000"/>
                <a:gridCol w="1676400"/>
                <a:gridCol w="1828800"/>
                <a:gridCol w="1524000"/>
              </a:tblGrid>
              <a:tr h="370840">
                <a:tc>
                  <a:txBody>
                    <a:bodyPr/>
                    <a:lstStyle/>
                    <a:p>
                      <a:r>
                        <a:rPr lang="en-US" dirty="0" smtClean="0"/>
                        <a:t>General</a:t>
                      </a:r>
                      <a:endParaRPr lang="en-US" dirty="0"/>
                    </a:p>
                  </a:txBody>
                  <a:tcPr/>
                </a:tc>
                <a:tc>
                  <a:txBody>
                    <a:bodyPr/>
                    <a:lstStyle/>
                    <a:p>
                      <a:r>
                        <a:rPr lang="en-US" dirty="0" smtClean="0"/>
                        <a:t>Boundaries</a:t>
                      </a:r>
                      <a:endParaRPr lang="en-US" dirty="0"/>
                    </a:p>
                  </a:txBody>
                  <a:tcPr/>
                </a:tc>
                <a:tc>
                  <a:txBody>
                    <a:bodyPr/>
                    <a:lstStyle/>
                    <a:p>
                      <a:r>
                        <a:rPr lang="en-US" dirty="0" smtClean="0"/>
                        <a:t>Boundaries-Gift</a:t>
                      </a:r>
                      <a:r>
                        <a:rPr lang="en-US" baseline="0" dirty="0" smtClean="0"/>
                        <a:t> Giving</a:t>
                      </a:r>
                      <a:endParaRPr lang="en-US" dirty="0"/>
                    </a:p>
                  </a:txBody>
                  <a:tcPr/>
                </a:tc>
                <a:tc>
                  <a:txBody>
                    <a:bodyPr/>
                    <a:lstStyle/>
                    <a:p>
                      <a:r>
                        <a:rPr lang="en-US" dirty="0" err="1" smtClean="0"/>
                        <a:t>Confidentilaity</a:t>
                      </a:r>
                      <a:endParaRPr lang="en-US" dirty="0"/>
                    </a:p>
                  </a:txBody>
                  <a:tcPr/>
                </a:tc>
                <a:tc>
                  <a:txBody>
                    <a:bodyPr/>
                    <a:lstStyle/>
                    <a:p>
                      <a:r>
                        <a:rPr lang="en-US" dirty="0" smtClean="0"/>
                        <a:t>Privacy</a:t>
                      </a:r>
                      <a:endParaRPr lang="en-US" dirty="0"/>
                    </a:p>
                  </a:txBody>
                  <a:tcPr/>
                </a:tc>
              </a:tr>
              <a:tr h="370840">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r>
              <a:tr h="370840">
                <a:tc>
                  <a:txBody>
                    <a:bodyPr/>
                    <a:lstStyle/>
                    <a:p>
                      <a:r>
                        <a:rPr lang="en-US" dirty="0" smtClean="0"/>
                        <a:t>200</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r>
              <a:tr h="370840">
                <a:tc>
                  <a:txBody>
                    <a:bodyPr/>
                    <a:lstStyle/>
                    <a:p>
                      <a:r>
                        <a:rPr lang="en-US" dirty="0" smtClean="0"/>
                        <a:t>300</a:t>
                      </a:r>
                      <a:endParaRPr lang="en-US" dirty="0"/>
                    </a:p>
                  </a:txBody>
                  <a:tcPr/>
                </a:tc>
                <a:tc>
                  <a:txBody>
                    <a:bodyPr/>
                    <a:lstStyle/>
                    <a:p>
                      <a:r>
                        <a:rPr lang="en-US" dirty="0" smtClean="0"/>
                        <a:t>300</a:t>
                      </a:r>
                      <a:endParaRPr lang="en-US" dirty="0"/>
                    </a:p>
                  </a:txBody>
                  <a:tcPr/>
                </a:tc>
                <a:tc>
                  <a:txBody>
                    <a:bodyPr/>
                    <a:lstStyle/>
                    <a:p>
                      <a:r>
                        <a:rPr lang="en-US" dirty="0" smtClean="0"/>
                        <a:t>300</a:t>
                      </a:r>
                      <a:endParaRPr lang="en-US" dirty="0"/>
                    </a:p>
                  </a:txBody>
                  <a:tcPr/>
                </a:tc>
                <a:tc>
                  <a:txBody>
                    <a:bodyPr/>
                    <a:lstStyle/>
                    <a:p>
                      <a:r>
                        <a:rPr lang="en-US" dirty="0" smtClean="0"/>
                        <a:t>300</a:t>
                      </a:r>
                      <a:endParaRPr lang="en-US" dirty="0"/>
                    </a:p>
                  </a:txBody>
                  <a:tcPr/>
                </a:tc>
                <a:tc>
                  <a:txBody>
                    <a:bodyPr/>
                    <a:lstStyle/>
                    <a:p>
                      <a:r>
                        <a:rPr lang="en-US" dirty="0" smtClean="0"/>
                        <a:t>300</a:t>
                      </a:r>
                      <a:endParaRPr lang="en-US" dirty="0"/>
                    </a:p>
                  </a:txBody>
                  <a:tcPr/>
                </a:tc>
              </a:tr>
              <a:tr h="370840">
                <a:tc>
                  <a:txBody>
                    <a:bodyPr/>
                    <a:lstStyle/>
                    <a:p>
                      <a:r>
                        <a:rPr lang="en-US" dirty="0" smtClean="0"/>
                        <a:t>400</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r>
              <a:tr h="370840">
                <a:tc>
                  <a:txBody>
                    <a:bodyPr/>
                    <a:lstStyle/>
                    <a:p>
                      <a:r>
                        <a:rPr lang="en-US" dirty="0" smtClean="0"/>
                        <a:t>500</a:t>
                      </a:r>
                      <a:endParaRPr lang="en-US" dirty="0"/>
                    </a:p>
                  </a:txBody>
                  <a:tcPr/>
                </a:tc>
                <a:tc>
                  <a:txBody>
                    <a:bodyPr/>
                    <a:lstStyle/>
                    <a:p>
                      <a:r>
                        <a:rPr lang="en-US" dirty="0" smtClean="0"/>
                        <a:t>500</a:t>
                      </a:r>
                      <a:endParaRPr lang="en-US" dirty="0"/>
                    </a:p>
                  </a:txBody>
                  <a:tcPr/>
                </a:tc>
                <a:tc>
                  <a:txBody>
                    <a:bodyPr/>
                    <a:lstStyle/>
                    <a:p>
                      <a:r>
                        <a:rPr lang="en-US" dirty="0" smtClean="0"/>
                        <a:t>500</a:t>
                      </a:r>
                      <a:endParaRPr lang="en-US" dirty="0"/>
                    </a:p>
                  </a:txBody>
                  <a:tcPr/>
                </a:tc>
                <a:tc>
                  <a:txBody>
                    <a:bodyPr/>
                    <a:lstStyle/>
                    <a:p>
                      <a:r>
                        <a:rPr lang="en-US" dirty="0" smtClean="0"/>
                        <a:t>500</a:t>
                      </a:r>
                      <a:endParaRPr lang="en-US" dirty="0"/>
                    </a:p>
                  </a:txBody>
                  <a:tcPr/>
                </a:tc>
                <a:tc>
                  <a:txBody>
                    <a:bodyPr/>
                    <a:lstStyle/>
                    <a:p>
                      <a:r>
                        <a:rPr lang="en-US" dirty="0" smtClean="0"/>
                        <a:t>500</a:t>
                      </a:r>
                      <a:endParaRPr lang="en-US" dirty="0"/>
                    </a:p>
                  </a:txBody>
                  <a:tcPr/>
                </a:tc>
              </a:tr>
              <a:tr h="370840">
                <a:tc>
                  <a:txBody>
                    <a:bodyPr/>
                    <a:lstStyle/>
                    <a:p>
                      <a:r>
                        <a:rPr lang="en-US" dirty="0" smtClean="0"/>
                        <a:t>1000</a:t>
                      </a:r>
                      <a:endParaRPr lang="en-US" dirty="0"/>
                    </a:p>
                  </a:txBody>
                  <a:tcPr/>
                </a:tc>
                <a:tc>
                  <a:txBody>
                    <a:bodyPr/>
                    <a:lstStyle/>
                    <a:p>
                      <a:r>
                        <a:rPr lang="en-US" dirty="0" smtClean="0"/>
                        <a:t>1000</a:t>
                      </a:r>
                      <a:endParaRPr lang="en-US" dirty="0"/>
                    </a:p>
                  </a:txBody>
                  <a:tcPr/>
                </a:tc>
                <a:tc>
                  <a:txBody>
                    <a:bodyPr/>
                    <a:lstStyle/>
                    <a:p>
                      <a:r>
                        <a:rPr lang="en-US" dirty="0" smtClean="0"/>
                        <a:t>1000</a:t>
                      </a:r>
                      <a:endParaRPr lang="en-US" dirty="0"/>
                    </a:p>
                  </a:txBody>
                  <a:tcPr/>
                </a:tc>
                <a:tc>
                  <a:txBody>
                    <a:bodyPr/>
                    <a:lstStyle/>
                    <a:p>
                      <a:r>
                        <a:rPr lang="en-US" dirty="0" smtClean="0"/>
                        <a:t>1000</a:t>
                      </a:r>
                      <a:endParaRPr lang="en-US" dirty="0"/>
                    </a:p>
                  </a:txBody>
                  <a:tcPr/>
                </a:tc>
                <a:tc>
                  <a:txBody>
                    <a:bodyPr/>
                    <a:lstStyle/>
                    <a:p>
                      <a:r>
                        <a:rPr lang="en-US" dirty="0" smtClean="0"/>
                        <a:t>1000</a:t>
                      </a:r>
                      <a:endParaRPr lang="en-US" dirty="0"/>
                    </a:p>
                  </a:txBody>
                  <a:tcPr/>
                </a:tc>
              </a:tr>
            </a:tbl>
          </a:graphicData>
        </a:graphic>
      </p:graphicFrame>
    </p:spTree>
    <p:extLst>
      <p:ext uri="{BB962C8B-B14F-4D97-AF65-F5344CB8AC3E}">
        <p14:creationId xmlns:p14="http://schemas.microsoft.com/office/powerpoint/2010/main" val="325869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None/>
            </a:pPr>
            <a:r>
              <a:rPr lang="en-US" altLang="en-US" sz="2400" u="sng" dirty="0">
                <a:latin typeface="Times New Roman" pitchFamily="18" charset="0"/>
              </a:rPr>
              <a:t>NOT</a:t>
            </a:r>
          </a:p>
          <a:p>
            <a:pPr>
              <a:lnSpc>
                <a:spcPct val="90000"/>
              </a:lnSpc>
            </a:pPr>
            <a:r>
              <a:rPr lang="en-US" altLang="en-US" sz="2400" dirty="0">
                <a:latin typeface="Times New Roman" pitchFamily="18" charset="0"/>
              </a:rPr>
              <a:t>Opinions</a:t>
            </a:r>
          </a:p>
          <a:p>
            <a:pPr>
              <a:lnSpc>
                <a:spcPct val="90000"/>
              </a:lnSpc>
            </a:pPr>
            <a:endParaRPr lang="en-US" altLang="en-US" sz="900" dirty="0">
              <a:latin typeface="Times New Roman" pitchFamily="18" charset="0"/>
            </a:endParaRPr>
          </a:p>
          <a:p>
            <a:pPr>
              <a:lnSpc>
                <a:spcPct val="90000"/>
              </a:lnSpc>
            </a:pPr>
            <a:r>
              <a:rPr lang="en-US" altLang="en-US" sz="2400" dirty="0">
                <a:latin typeface="Times New Roman" pitchFamily="18" charset="0"/>
              </a:rPr>
              <a:t>Assumptions based on behaviors</a:t>
            </a:r>
          </a:p>
          <a:p>
            <a:pPr>
              <a:lnSpc>
                <a:spcPct val="90000"/>
              </a:lnSpc>
            </a:pPr>
            <a:endParaRPr lang="en-US" altLang="en-US" sz="900" dirty="0">
              <a:latin typeface="Times New Roman" pitchFamily="18" charset="0"/>
            </a:endParaRPr>
          </a:p>
          <a:p>
            <a:pPr>
              <a:lnSpc>
                <a:spcPct val="90000"/>
              </a:lnSpc>
            </a:pPr>
            <a:r>
              <a:rPr lang="en-US" altLang="en-US" sz="2400" dirty="0">
                <a:latin typeface="Times New Roman" pitchFamily="18" charset="0"/>
              </a:rPr>
              <a:t>Questions and investigations</a:t>
            </a:r>
          </a:p>
          <a:p>
            <a:pPr>
              <a:lnSpc>
                <a:spcPct val="90000"/>
              </a:lnSpc>
            </a:pPr>
            <a:endParaRPr lang="en-US" altLang="en-US" sz="900" dirty="0">
              <a:latin typeface="Times New Roman" pitchFamily="18" charset="0"/>
            </a:endParaRPr>
          </a:p>
          <a:p>
            <a:pPr>
              <a:lnSpc>
                <a:spcPct val="90000"/>
              </a:lnSpc>
            </a:pPr>
            <a:r>
              <a:rPr lang="en-US" altLang="en-US" sz="2400" dirty="0">
                <a:latin typeface="Times New Roman" pitchFamily="18" charset="0"/>
              </a:rPr>
              <a:t>Second hand judgments of clients or others in the client’s life</a:t>
            </a:r>
          </a:p>
          <a:p>
            <a:pPr>
              <a:lnSpc>
                <a:spcPct val="90000"/>
              </a:lnSpc>
            </a:pPr>
            <a:endParaRPr lang="en-US" altLang="en-US" sz="900" dirty="0">
              <a:latin typeface="Times New Roman" pitchFamily="18" charset="0"/>
            </a:endParaRPr>
          </a:p>
          <a:p>
            <a:pPr>
              <a:lnSpc>
                <a:spcPct val="90000"/>
              </a:lnSpc>
            </a:pPr>
            <a:r>
              <a:rPr lang="en-US" altLang="en-US" sz="2400" dirty="0">
                <a:latin typeface="Times New Roman" pitchFamily="18" charset="0"/>
              </a:rPr>
              <a:t>Diagnosis of people who are non-clients</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Record Keeping</a:t>
            </a:r>
            <a:endParaRPr lang="en-US" dirty="0"/>
          </a:p>
        </p:txBody>
      </p:sp>
    </p:spTree>
    <p:extLst>
      <p:ext uri="{BB962C8B-B14F-4D97-AF65-F5344CB8AC3E}">
        <p14:creationId xmlns:p14="http://schemas.microsoft.com/office/powerpoint/2010/main" val="1376293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What does the client want?</a:t>
            </a:r>
          </a:p>
          <a:p>
            <a:endParaRPr lang="en-US" altLang="en-US" dirty="0">
              <a:latin typeface="Times New Roman" pitchFamily="18" charset="0"/>
            </a:endParaRPr>
          </a:p>
          <a:p>
            <a:r>
              <a:rPr lang="en-US" altLang="en-US" dirty="0">
                <a:latin typeface="Times New Roman" pitchFamily="18" charset="0"/>
              </a:rPr>
              <a:t>Anything potentially harmful?</a:t>
            </a:r>
          </a:p>
          <a:p>
            <a:endParaRPr lang="en-US" altLang="en-US" dirty="0">
              <a:latin typeface="Times New Roman" pitchFamily="18" charset="0"/>
            </a:endParaRPr>
          </a:p>
          <a:p>
            <a:r>
              <a:rPr lang="en-US" altLang="en-US" dirty="0">
                <a:latin typeface="Times New Roman" pitchFamily="18" charset="0"/>
              </a:rPr>
              <a:t>What parts should or should not be revealed?</a:t>
            </a:r>
          </a:p>
          <a:p>
            <a:endParaRPr lang="en-US" altLang="en-US" dirty="0">
              <a:latin typeface="Times New Roman" pitchFamily="18" charset="0"/>
            </a:endParaRPr>
          </a:p>
          <a:p>
            <a:r>
              <a:rPr lang="en-US" altLang="en-US" dirty="0">
                <a:latin typeface="Times New Roman" pitchFamily="18" charset="0"/>
              </a:rPr>
              <a:t>Is discussion beforehand advisable?</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Responding to Records Requests</a:t>
            </a:r>
            <a:endParaRPr lang="en-US" dirty="0"/>
          </a:p>
        </p:txBody>
      </p:sp>
    </p:spTree>
    <p:extLst>
      <p:ext uri="{BB962C8B-B14F-4D97-AF65-F5344CB8AC3E}">
        <p14:creationId xmlns:p14="http://schemas.microsoft.com/office/powerpoint/2010/main" val="41959908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Be clear who the client is</a:t>
            </a:r>
          </a:p>
          <a:p>
            <a:pPr lvl="2"/>
            <a:r>
              <a:rPr lang="en-US" altLang="en-US" sz="3200" dirty="0">
                <a:latin typeface="Times New Roman" pitchFamily="18" charset="0"/>
              </a:rPr>
              <a:t>(individual, couple, family)</a:t>
            </a:r>
          </a:p>
          <a:p>
            <a:endParaRPr lang="en-US" altLang="en-US" dirty="0">
              <a:latin typeface="Times New Roman" pitchFamily="18" charset="0"/>
            </a:endParaRPr>
          </a:p>
          <a:p>
            <a:r>
              <a:rPr lang="en-US" altLang="en-US" dirty="0">
                <a:latin typeface="Times New Roman" pitchFamily="18" charset="0"/>
              </a:rPr>
              <a:t>Refer when potential conflicts</a:t>
            </a:r>
          </a:p>
          <a:p>
            <a:endParaRPr lang="en-US" dirty="0"/>
          </a:p>
        </p:txBody>
      </p:sp>
      <p:sp>
        <p:nvSpPr>
          <p:cNvPr id="3" name="Title 2"/>
          <p:cNvSpPr>
            <a:spLocks noGrp="1"/>
          </p:cNvSpPr>
          <p:nvPr>
            <p:ph type="title"/>
          </p:nvPr>
        </p:nvSpPr>
        <p:spPr/>
        <p:txBody>
          <a:bodyPr/>
          <a:lstStyle/>
          <a:p>
            <a:r>
              <a:rPr lang="en-US" altLang="en-US" u="sng" dirty="0">
                <a:solidFill>
                  <a:schemeClr val="tx1"/>
                </a:solidFill>
                <a:effectLst/>
                <a:latin typeface="Times New Roman" pitchFamily="18" charset="0"/>
              </a:rPr>
              <a:t>Ethical Issues: Family Counseling</a:t>
            </a:r>
            <a:endParaRPr lang="en-US" dirty="0"/>
          </a:p>
        </p:txBody>
      </p:sp>
    </p:spTree>
    <p:extLst>
      <p:ext uri="{BB962C8B-B14F-4D97-AF65-F5344CB8AC3E}">
        <p14:creationId xmlns:p14="http://schemas.microsoft.com/office/powerpoint/2010/main" val="1933746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sz="2400" dirty="0"/>
              <a:t>Limited circumstances</a:t>
            </a:r>
          </a:p>
          <a:p>
            <a:pPr>
              <a:lnSpc>
                <a:spcPct val="80000"/>
              </a:lnSpc>
            </a:pPr>
            <a:endParaRPr lang="en-US" altLang="en-US" sz="2400" dirty="0"/>
          </a:p>
          <a:p>
            <a:pPr>
              <a:lnSpc>
                <a:spcPct val="80000"/>
              </a:lnSpc>
            </a:pPr>
            <a:r>
              <a:rPr lang="en-US" altLang="en-US" sz="2400" dirty="0"/>
              <a:t>The family member is involved directly in planning, providing, and monitoring services to the client</a:t>
            </a:r>
          </a:p>
          <a:p>
            <a:pPr>
              <a:lnSpc>
                <a:spcPct val="80000"/>
              </a:lnSpc>
            </a:pPr>
            <a:endParaRPr lang="en-US" altLang="en-US" sz="2400" dirty="0"/>
          </a:p>
          <a:p>
            <a:pPr>
              <a:lnSpc>
                <a:spcPct val="80000"/>
              </a:lnSpc>
            </a:pPr>
            <a:r>
              <a:rPr lang="en-US" altLang="en-US" sz="2400" dirty="0"/>
              <a:t>Client notifications and informed consent without objection</a:t>
            </a:r>
          </a:p>
          <a:p>
            <a:pPr>
              <a:lnSpc>
                <a:spcPct val="80000"/>
              </a:lnSpc>
            </a:pPr>
            <a:endParaRPr lang="en-US" altLang="en-US" sz="2400" dirty="0"/>
          </a:p>
          <a:p>
            <a:pPr>
              <a:lnSpc>
                <a:spcPct val="80000"/>
              </a:lnSpc>
            </a:pPr>
            <a:r>
              <a:rPr lang="en-US" altLang="en-US" sz="2400" dirty="0"/>
              <a:t>Only information with intention of supporting client’s mental health</a:t>
            </a:r>
          </a:p>
          <a:p>
            <a:pPr>
              <a:lnSpc>
                <a:spcPct val="80000"/>
              </a:lnSpc>
            </a:pPr>
            <a:endParaRPr lang="en-US" altLang="en-US" sz="2400" dirty="0"/>
          </a:p>
          <a:p>
            <a:endParaRPr lang="en-US" dirty="0"/>
          </a:p>
        </p:txBody>
      </p:sp>
      <p:sp>
        <p:nvSpPr>
          <p:cNvPr id="3" name="Title 2"/>
          <p:cNvSpPr>
            <a:spLocks noGrp="1"/>
          </p:cNvSpPr>
          <p:nvPr>
            <p:ph type="title"/>
          </p:nvPr>
        </p:nvSpPr>
        <p:spPr/>
        <p:txBody>
          <a:bodyPr>
            <a:normAutofit/>
          </a:bodyPr>
          <a:lstStyle/>
          <a:p>
            <a:pPr algn="ctr"/>
            <a:r>
              <a:rPr lang="en-US" altLang="en-US" sz="3200" u="sng" dirty="0">
                <a:solidFill>
                  <a:schemeClr val="tx1"/>
                </a:solidFill>
                <a:effectLst/>
                <a:latin typeface="Times New Roman" pitchFamily="18" charset="0"/>
              </a:rPr>
              <a:t>Disclosure of Records to Family Members</a:t>
            </a:r>
            <a:r>
              <a:rPr lang="en-US" altLang="en-US" sz="3200" dirty="0">
                <a:solidFill>
                  <a:schemeClr val="tx1"/>
                </a:solidFill>
                <a:effectLst/>
                <a:latin typeface="Times New Roman" pitchFamily="18" charset="0"/>
              </a:rPr>
              <a:t>:</a:t>
            </a:r>
            <a:br>
              <a:rPr lang="en-US" altLang="en-US" sz="3200" dirty="0">
                <a:solidFill>
                  <a:schemeClr val="tx1"/>
                </a:solidFill>
                <a:effectLst/>
                <a:latin typeface="Times New Roman" pitchFamily="18" charset="0"/>
              </a:rPr>
            </a:br>
            <a:r>
              <a:rPr lang="en-US" altLang="en-US" sz="3200" u="sng" dirty="0">
                <a:solidFill>
                  <a:schemeClr val="tx1"/>
                </a:solidFill>
                <a:effectLst/>
                <a:latin typeface="Times New Roman" pitchFamily="18" charset="0"/>
              </a:rPr>
              <a:t>(ORC 5122.31 (a) (7) )</a:t>
            </a:r>
            <a:endParaRPr lang="en-US" sz="3200" dirty="0"/>
          </a:p>
        </p:txBody>
      </p:sp>
    </p:spTree>
    <p:extLst>
      <p:ext uri="{BB962C8B-B14F-4D97-AF65-F5344CB8AC3E}">
        <p14:creationId xmlns:p14="http://schemas.microsoft.com/office/powerpoint/2010/main" val="2912514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Under 18 years old- patients have right to disclosure of records except SA whereby only child can give consent</a:t>
            </a:r>
          </a:p>
          <a:p>
            <a:endParaRPr lang="en-US" altLang="en-US" dirty="0">
              <a:latin typeface="Times New Roman" pitchFamily="18" charset="0"/>
            </a:endParaRPr>
          </a:p>
          <a:p>
            <a:r>
              <a:rPr lang="en-US" altLang="en-US" dirty="0">
                <a:latin typeface="Times New Roman" pitchFamily="18" charset="0"/>
              </a:rPr>
              <a:t>Emancipated child under 18 - full control of all records and parent- none</a:t>
            </a:r>
          </a:p>
          <a:p>
            <a:endParaRPr lang="en-US" dirty="0"/>
          </a:p>
        </p:txBody>
      </p:sp>
      <p:sp>
        <p:nvSpPr>
          <p:cNvPr id="3" name="Title 2"/>
          <p:cNvSpPr>
            <a:spLocks noGrp="1"/>
          </p:cNvSpPr>
          <p:nvPr>
            <p:ph type="title"/>
          </p:nvPr>
        </p:nvSpPr>
        <p:spPr/>
        <p:txBody>
          <a:bodyPr>
            <a:normAutofit/>
          </a:bodyPr>
          <a:lstStyle/>
          <a:p>
            <a:pPr algn="ctr"/>
            <a:r>
              <a:rPr lang="en-US" altLang="en-US" sz="3200" u="sng" dirty="0">
                <a:solidFill>
                  <a:schemeClr val="tx1"/>
                </a:solidFill>
                <a:effectLst/>
                <a:latin typeface="Times New Roman" pitchFamily="18" charset="0"/>
              </a:rPr>
              <a:t>Disclosure of Records to Family Members</a:t>
            </a:r>
            <a:r>
              <a:rPr lang="en-US" altLang="en-US" sz="3200" dirty="0">
                <a:solidFill>
                  <a:schemeClr val="tx1"/>
                </a:solidFill>
                <a:effectLst/>
                <a:latin typeface="Times New Roman" pitchFamily="18" charset="0"/>
              </a:rPr>
              <a:t>:</a:t>
            </a:r>
            <a:br>
              <a:rPr lang="en-US" altLang="en-US" sz="3200" dirty="0">
                <a:solidFill>
                  <a:schemeClr val="tx1"/>
                </a:solidFill>
                <a:effectLst/>
                <a:latin typeface="Times New Roman" pitchFamily="18" charset="0"/>
              </a:rPr>
            </a:br>
            <a:r>
              <a:rPr lang="en-US" altLang="en-US" sz="3200" u="sng" dirty="0">
                <a:solidFill>
                  <a:schemeClr val="tx1"/>
                </a:solidFill>
                <a:effectLst/>
                <a:latin typeface="Times New Roman" pitchFamily="18" charset="0"/>
              </a:rPr>
              <a:t>(ORC 5122.31 (a) (7) </a:t>
            </a:r>
            <a:r>
              <a:rPr lang="en-US" altLang="en-US" sz="3200" u="sng" dirty="0" smtClean="0">
                <a:solidFill>
                  <a:schemeClr val="tx1"/>
                </a:solidFill>
                <a:effectLst/>
                <a:latin typeface="Times New Roman" pitchFamily="18" charset="0"/>
              </a:rPr>
              <a:t>)</a:t>
            </a:r>
            <a:endParaRPr lang="en-US" sz="3200" dirty="0"/>
          </a:p>
        </p:txBody>
      </p:sp>
    </p:spTree>
    <p:extLst>
      <p:ext uri="{BB962C8B-B14F-4D97-AF65-F5344CB8AC3E}">
        <p14:creationId xmlns:p14="http://schemas.microsoft.com/office/powerpoint/2010/main" val="3787590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90000"/>
              </a:lnSpc>
            </a:pPr>
            <a:r>
              <a:rPr lang="en-US" altLang="en-US" sz="2800" dirty="0">
                <a:latin typeface="Times New Roman" pitchFamily="18" charset="0"/>
              </a:rPr>
              <a:t>Issues such as when to introduce topics, how long to talk about topics, and when to keep a client on a topic he or she may feel uncomfortable about</a:t>
            </a:r>
          </a:p>
          <a:p>
            <a:pPr>
              <a:lnSpc>
                <a:spcPct val="90000"/>
              </a:lnSpc>
            </a:pPr>
            <a:endParaRPr lang="en-US" altLang="en-US" sz="1400" dirty="0">
              <a:latin typeface="Times New Roman" pitchFamily="18" charset="0"/>
            </a:endParaRPr>
          </a:p>
          <a:p>
            <a:pPr>
              <a:lnSpc>
                <a:spcPct val="90000"/>
              </a:lnSpc>
            </a:pPr>
            <a:r>
              <a:rPr lang="en-US" altLang="en-US" sz="2800" dirty="0">
                <a:latin typeface="Times New Roman" pitchFamily="18" charset="0"/>
              </a:rPr>
              <a:t>Ask client regarding his or her comfort level</a:t>
            </a:r>
          </a:p>
          <a:p>
            <a:pPr>
              <a:lnSpc>
                <a:spcPct val="90000"/>
              </a:lnSpc>
            </a:pPr>
            <a:endParaRPr lang="en-US" altLang="en-US" sz="1400" dirty="0">
              <a:latin typeface="Times New Roman" pitchFamily="18" charset="0"/>
            </a:endParaRPr>
          </a:p>
          <a:p>
            <a:pPr>
              <a:lnSpc>
                <a:spcPct val="90000"/>
              </a:lnSpc>
            </a:pPr>
            <a:r>
              <a:rPr lang="en-US" altLang="en-US" sz="2800" dirty="0">
                <a:latin typeface="Times New Roman" pitchFamily="18" charset="0"/>
              </a:rPr>
              <a:t>Client as equal partner in therapeutic process</a:t>
            </a:r>
          </a:p>
          <a:p>
            <a:pPr>
              <a:lnSpc>
                <a:spcPct val="90000"/>
              </a:lnSpc>
            </a:pPr>
            <a:endParaRPr lang="en-US" altLang="en-US" sz="1400" dirty="0">
              <a:latin typeface="Times New Roman" pitchFamily="18" charset="0"/>
            </a:endParaRPr>
          </a:p>
          <a:p>
            <a:pPr>
              <a:lnSpc>
                <a:spcPct val="90000"/>
              </a:lnSpc>
            </a:pPr>
            <a:r>
              <a:rPr lang="en-US" altLang="en-US" sz="2800" dirty="0">
                <a:latin typeface="Times New Roman" pitchFamily="18" charset="0"/>
              </a:rPr>
              <a:t>Avoid high ambiguity situations- promoted dependency (ex: high usage of sessions, more time with the therapist)</a:t>
            </a:r>
          </a:p>
          <a:p>
            <a:pPr>
              <a:lnSpc>
                <a:spcPct val="90000"/>
              </a:lnSpc>
            </a:pPr>
            <a:endParaRPr lang="en-US" altLang="en-US" sz="1400" dirty="0">
              <a:latin typeface="Times New Roman" pitchFamily="18" charset="0"/>
            </a:endParaRPr>
          </a:p>
          <a:p>
            <a:pPr>
              <a:lnSpc>
                <a:spcPct val="90000"/>
              </a:lnSpc>
            </a:pPr>
            <a:r>
              <a:rPr lang="en-US" altLang="en-US" sz="2800" dirty="0">
                <a:latin typeface="Times New Roman" pitchFamily="18" charset="0"/>
              </a:rPr>
              <a:t>Use balance in giving homework assignments</a:t>
            </a:r>
          </a:p>
          <a:p>
            <a:pPr>
              <a:lnSpc>
                <a:spcPct val="90000"/>
              </a:lnSpc>
            </a:pPr>
            <a:endParaRPr lang="en-US" altLang="en-US" sz="1400" dirty="0">
              <a:latin typeface="Times New Roman" pitchFamily="18" charset="0"/>
            </a:endParaRPr>
          </a:p>
          <a:p>
            <a:pPr>
              <a:lnSpc>
                <a:spcPct val="90000"/>
              </a:lnSpc>
            </a:pPr>
            <a:r>
              <a:rPr lang="en-US" altLang="en-US" sz="2800" dirty="0">
                <a:latin typeface="Times New Roman" pitchFamily="18" charset="0"/>
              </a:rPr>
              <a:t>Avoid judgments like, “you are doing much better now.” (Instead, stick to concrete behavioral outcomes)</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Client Dependency</a:t>
            </a:r>
            <a:r>
              <a:rPr lang="en-US" altLang="en-US" u="sng" dirty="0">
                <a:solidFill>
                  <a:schemeClr val="tx1"/>
                </a:solidFill>
                <a:effectLst/>
              </a:rPr>
              <a:t>:</a:t>
            </a:r>
            <a:endParaRPr lang="en-US" dirty="0"/>
          </a:p>
        </p:txBody>
      </p:sp>
    </p:spTree>
    <p:extLst>
      <p:ext uri="{BB962C8B-B14F-4D97-AF65-F5344CB8AC3E}">
        <p14:creationId xmlns:p14="http://schemas.microsoft.com/office/powerpoint/2010/main" val="1110972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lstStyle/>
          <a:p>
            <a:pPr algn="ctr"/>
            <a:r>
              <a:rPr lang="en-US" altLang="en-US" sz="2800" u="sng" dirty="0">
                <a:latin typeface="Times New Roman" pitchFamily="18" charset="0"/>
              </a:rPr>
              <a:t>Solutions to Dependency</a:t>
            </a:r>
            <a:br>
              <a:rPr lang="en-US" altLang="en-US" sz="2800" u="sng" dirty="0">
                <a:latin typeface="Times New Roman" pitchFamily="18" charset="0"/>
              </a:rPr>
            </a:br>
            <a:r>
              <a:rPr lang="en-US" altLang="en-US" sz="2800" u="sng" dirty="0">
                <a:latin typeface="Times New Roman" pitchFamily="18" charset="0"/>
              </a:rPr>
              <a:t>Promoting </a:t>
            </a:r>
            <a:r>
              <a:rPr lang="en-US" altLang="en-US" sz="2800" u="sng" dirty="0" smtClean="0">
                <a:latin typeface="Times New Roman" pitchFamily="18" charset="0"/>
              </a:rPr>
              <a:t>Autonomy</a:t>
            </a:r>
          </a:p>
          <a:p>
            <a:r>
              <a:rPr lang="en-US" altLang="en-US" dirty="0">
                <a:latin typeface="Times New Roman" pitchFamily="18" charset="0"/>
              </a:rPr>
              <a:t>Avoid doing what clients can do for themselves</a:t>
            </a:r>
          </a:p>
          <a:p>
            <a:endParaRPr lang="en-US" altLang="en-US" sz="1200" dirty="0">
              <a:latin typeface="Times New Roman" pitchFamily="18" charset="0"/>
            </a:endParaRPr>
          </a:p>
          <a:p>
            <a:r>
              <a:rPr lang="en-US" altLang="en-US" dirty="0">
                <a:latin typeface="Times New Roman" pitchFamily="18" charset="0"/>
              </a:rPr>
              <a:t>Let the clients be active in their treatment (e.g. cognitive-behavioral treatment of noting thought and behavior patterns)</a:t>
            </a:r>
          </a:p>
          <a:p>
            <a:endParaRPr lang="en-US" altLang="en-US" sz="1200" dirty="0">
              <a:latin typeface="Times New Roman" pitchFamily="18" charset="0"/>
            </a:endParaRPr>
          </a:p>
          <a:p>
            <a:r>
              <a:rPr lang="en-US" altLang="en-US" dirty="0">
                <a:latin typeface="Times New Roman" pitchFamily="18" charset="0"/>
              </a:rPr>
              <a:t>Adjusting frequency of sessions</a:t>
            </a:r>
          </a:p>
          <a:p>
            <a:endParaRPr lang="en-US" altLang="en-US" sz="1100" dirty="0">
              <a:latin typeface="Times New Roman" pitchFamily="18" charset="0"/>
            </a:endParaRPr>
          </a:p>
          <a:p>
            <a:r>
              <a:rPr lang="en-US" altLang="en-US" dirty="0">
                <a:latin typeface="Times New Roman" pitchFamily="18" charset="0"/>
              </a:rPr>
              <a:t>Termination plan and closure sessions</a:t>
            </a:r>
          </a:p>
          <a:p>
            <a:pPr algn="ctr"/>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Client Dependency</a:t>
            </a:r>
            <a:r>
              <a:rPr lang="en-US" altLang="en-US" u="sng" dirty="0">
                <a:solidFill>
                  <a:schemeClr val="tx1"/>
                </a:solidFill>
                <a:effectLst/>
              </a:rPr>
              <a:t>:</a:t>
            </a:r>
            <a:endParaRPr lang="en-US" dirty="0"/>
          </a:p>
        </p:txBody>
      </p:sp>
    </p:spTree>
    <p:extLst>
      <p:ext uri="{BB962C8B-B14F-4D97-AF65-F5344CB8AC3E}">
        <p14:creationId xmlns:p14="http://schemas.microsoft.com/office/powerpoint/2010/main" val="275205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altLang="en-US" dirty="0">
                <a:latin typeface="Times New Roman" pitchFamily="18" charset="0"/>
              </a:rPr>
              <a:t>Pros/cons discussed with client</a:t>
            </a:r>
          </a:p>
          <a:p>
            <a:pPr>
              <a:lnSpc>
                <a:spcPct val="90000"/>
              </a:lnSpc>
            </a:pPr>
            <a:endParaRPr lang="en-US" altLang="en-US" dirty="0">
              <a:latin typeface="Times New Roman" pitchFamily="18" charset="0"/>
            </a:endParaRPr>
          </a:p>
          <a:p>
            <a:pPr>
              <a:lnSpc>
                <a:spcPct val="90000"/>
              </a:lnSpc>
            </a:pPr>
            <a:r>
              <a:rPr lang="en-US" altLang="en-US" dirty="0">
                <a:latin typeface="Times New Roman" pitchFamily="18" charset="0"/>
              </a:rPr>
              <a:t>How to apply techniques on an ongoing basis and generalization</a:t>
            </a:r>
          </a:p>
          <a:p>
            <a:pPr>
              <a:lnSpc>
                <a:spcPct val="90000"/>
              </a:lnSpc>
            </a:pPr>
            <a:endParaRPr lang="en-US" altLang="en-US" dirty="0">
              <a:latin typeface="Times New Roman" pitchFamily="18" charset="0"/>
            </a:endParaRPr>
          </a:p>
          <a:p>
            <a:pPr>
              <a:lnSpc>
                <a:spcPct val="90000"/>
              </a:lnSpc>
            </a:pPr>
            <a:r>
              <a:rPr lang="en-US" altLang="en-US" dirty="0">
                <a:latin typeface="Times New Roman" pitchFamily="18" charset="0"/>
              </a:rPr>
              <a:t>Options of referrals</a:t>
            </a:r>
          </a:p>
          <a:p>
            <a:pPr>
              <a:lnSpc>
                <a:spcPct val="90000"/>
              </a:lnSpc>
            </a:pPr>
            <a:endParaRPr lang="en-US" altLang="en-US" dirty="0">
              <a:latin typeface="Times New Roman" pitchFamily="18" charset="0"/>
            </a:endParaRPr>
          </a:p>
          <a:p>
            <a:pPr>
              <a:lnSpc>
                <a:spcPct val="90000"/>
              </a:lnSpc>
            </a:pPr>
            <a:r>
              <a:rPr lang="en-US" altLang="en-US" dirty="0">
                <a:latin typeface="Times New Roman" pitchFamily="18" charset="0"/>
              </a:rPr>
              <a:t>When a therapist leaves the practice</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Termination</a:t>
            </a:r>
            <a:endParaRPr lang="en-US" dirty="0"/>
          </a:p>
        </p:txBody>
      </p:sp>
    </p:spTree>
    <p:extLst>
      <p:ext uri="{BB962C8B-B14F-4D97-AF65-F5344CB8AC3E}">
        <p14:creationId xmlns:p14="http://schemas.microsoft.com/office/powerpoint/2010/main" val="33666153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80000"/>
              </a:lnSpc>
            </a:pPr>
            <a:r>
              <a:rPr lang="en-US" altLang="en-US" sz="2800" u="sng" dirty="0">
                <a:latin typeface="Times New Roman" pitchFamily="18" charset="0"/>
              </a:rPr>
              <a:t>Definition</a:t>
            </a:r>
            <a:r>
              <a:rPr lang="en-US" altLang="en-US" sz="2800" dirty="0">
                <a:latin typeface="Times New Roman" pitchFamily="18" charset="0"/>
              </a:rPr>
              <a:t>- relationships which have the potential to dilute or diminish the therapeutic relationship, reciprocal relationships, bartering relationships</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Not in general a good idea</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All alternatives discussed</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Must be outlined and documented as to how/why beneficial</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Should not have room for exploitation</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*NOTE: New 2008 Ohio codes on this*</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Issues: Multiple Relationships</a:t>
            </a:r>
            <a:endParaRPr lang="en-US" dirty="0"/>
          </a:p>
        </p:txBody>
      </p:sp>
    </p:spTree>
    <p:extLst>
      <p:ext uri="{BB962C8B-B14F-4D97-AF65-F5344CB8AC3E}">
        <p14:creationId xmlns:p14="http://schemas.microsoft.com/office/powerpoint/2010/main" val="31047407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400" dirty="0">
                <a:latin typeface="Times New Roman" pitchFamily="18" charset="0"/>
              </a:rPr>
              <a:t>Therapist to use professional knowledge, client judgment</a:t>
            </a:r>
          </a:p>
          <a:p>
            <a:endParaRPr lang="en-US" altLang="en-US" sz="2400" dirty="0">
              <a:latin typeface="Times New Roman" pitchFamily="18" charset="0"/>
            </a:endParaRPr>
          </a:p>
          <a:p>
            <a:r>
              <a:rPr lang="en-US" altLang="en-US" sz="2400" dirty="0">
                <a:latin typeface="Times New Roman" pitchFamily="18" charset="0"/>
              </a:rPr>
              <a:t>Burden to prevent harm</a:t>
            </a:r>
          </a:p>
          <a:p>
            <a:endParaRPr lang="en-US" altLang="en-US" sz="2400" dirty="0">
              <a:latin typeface="Times New Roman" pitchFamily="18" charset="0"/>
            </a:endParaRPr>
          </a:p>
          <a:p>
            <a:r>
              <a:rPr lang="en-US" altLang="en-US" sz="2400" dirty="0">
                <a:latin typeface="Times New Roman" pitchFamily="18" charset="0"/>
              </a:rPr>
              <a:t>Consideration of alternatives: </a:t>
            </a:r>
            <a:r>
              <a:rPr lang="en-US" altLang="en-US" sz="2400" dirty="0" err="1">
                <a:latin typeface="Times New Roman" pitchFamily="18" charset="0"/>
              </a:rPr>
              <a:t>tx</a:t>
            </a:r>
            <a:r>
              <a:rPr lang="en-US" altLang="en-US" sz="2400" dirty="0">
                <a:latin typeface="Times New Roman" pitchFamily="18" charset="0"/>
              </a:rPr>
              <a:t> programs, decrease access to weapons, referral to MD’s for meds, voluntary or involuntary hospitalization, warnings to intended victims, notifying authorities</a:t>
            </a:r>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Duty to Warn</a:t>
            </a:r>
            <a:endParaRPr lang="en-US" dirty="0"/>
          </a:p>
        </p:txBody>
      </p:sp>
    </p:spTree>
    <p:extLst>
      <p:ext uri="{BB962C8B-B14F-4D97-AF65-F5344CB8AC3E}">
        <p14:creationId xmlns:p14="http://schemas.microsoft.com/office/powerpoint/2010/main" val="2164803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69739435"/>
              </p:ext>
            </p:extLst>
          </p:nvPr>
        </p:nvGraphicFramePr>
        <p:xfrm>
          <a:off x="457200" y="1481138"/>
          <a:ext cx="8229600" cy="2494280"/>
        </p:xfrm>
        <a:graphic>
          <a:graphicData uri="http://schemas.openxmlformats.org/drawingml/2006/table">
            <a:tbl>
              <a:tblPr firstRow="1" bandRow="1">
                <a:tableStyleId>{073A0DAA-6AF3-43AB-8588-CEC1D06C72B9}</a:tableStyleId>
              </a:tblPr>
              <a:tblGrid>
                <a:gridCol w="1645920"/>
                <a:gridCol w="1645920"/>
                <a:gridCol w="1645920"/>
                <a:gridCol w="1645920"/>
                <a:gridCol w="1645920"/>
              </a:tblGrid>
              <a:tr h="576262">
                <a:tc>
                  <a:txBody>
                    <a:bodyPr/>
                    <a:lstStyle/>
                    <a:p>
                      <a:r>
                        <a:rPr lang="en-US" dirty="0" smtClean="0"/>
                        <a:t>Informed Consent</a:t>
                      </a:r>
                      <a:endParaRPr lang="en-US" dirty="0"/>
                    </a:p>
                  </a:txBody>
                  <a:tcPr/>
                </a:tc>
                <a:tc>
                  <a:txBody>
                    <a:bodyPr/>
                    <a:lstStyle/>
                    <a:p>
                      <a:r>
                        <a:rPr lang="en-US" dirty="0" smtClean="0"/>
                        <a:t>Diagnosis</a:t>
                      </a:r>
                      <a:endParaRPr lang="en-US" dirty="0"/>
                    </a:p>
                  </a:txBody>
                  <a:tcPr/>
                </a:tc>
                <a:tc>
                  <a:txBody>
                    <a:bodyPr/>
                    <a:lstStyle/>
                    <a:p>
                      <a:r>
                        <a:rPr lang="en-US" dirty="0" smtClean="0"/>
                        <a:t>Education</a:t>
                      </a:r>
                      <a:endParaRPr lang="en-US" dirty="0"/>
                    </a:p>
                  </a:txBody>
                  <a:tcPr/>
                </a:tc>
                <a:tc>
                  <a:txBody>
                    <a:bodyPr/>
                    <a:lstStyle/>
                    <a:p>
                      <a:r>
                        <a:rPr lang="en-US" dirty="0" smtClean="0"/>
                        <a:t>Discipline</a:t>
                      </a:r>
                      <a:endParaRPr lang="en-US" dirty="0"/>
                    </a:p>
                  </a:txBody>
                  <a:tcPr/>
                </a:tc>
                <a:tc>
                  <a:txBody>
                    <a:bodyPr/>
                    <a:lstStyle/>
                    <a:p>
                      <a:r>
                        <a:rPr lang="en-US" dirty="0" smtClean="0"/>
                        <a:t>Licensure</a:t>
                      </a:r>
                      <a:endParaRPr lang="en-US" dirty="0"/>
                    </a:p>
                  </a:txBody>
                  <a:tcPr/>
                </a:tc>
              </a:tr>
              <a:tr h="370840">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r>
              <a:tr h="370840">
                <a:tc>
                  <a:txBody>
                    <a:bodyPr/>
                    <a:lstStyle/>
                    <a:p>
                      <a:r>
                        <a:rPr lang="en-US" dirty="0" smtClean="0"/>
                        <a:t>200</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r>
              <a:tr h="370840">
                <a:tc>
                  <a:txBody>
                    <a:bodyPr/>
                    <a:lstStyle/>
                    <a:p>
                      <a:r>
                        <a:rPr lang="en-US" dirty="0" smtClean="0"/>
                        <a:t>300</a:t>
                      </a:r>
                      <a:endParaRPr lang="en-US" dirty="0"/>
                    </a:p>
                  </a:txBody>
                  <a:tcPr/>
                </a:tc>
                <a:tc>
                  <a:txBody>
                    <a:bodyPr/>
                    <a:lstStyle/>
                    <a:p>
                      <a:r>
                        <a:rPr lang="en-US" dirty="0" smtClean="0"/>
                        <a:t>300</a:t>
                      </a:r>
                      <a:endParaRPr lang="en-US" dirty="0"/>
                    </a:p>
                  </a:txBody>
                  <a:tcPr/>
                </a:tc>
                <a:tc>
                  <a:txBody>
                    <a:bodyPr/>
                    <a:lstStyle/>
                    <a:p>
                      <a:r>
                        <a:rPr lang="en-US" dirty="0" smtClean="0"/>
                        <a:t>300</a:t>
                      </a:r>
                      <a:endParaRPr lang="en-US" dirty="0"/>
                    </a:p>
                  </a:txBody>
                  <a:tcPr/>
                </a:tc>
                <a:tc>
                  <a:txBody>
                    <a:bodyPr/>
                    <a:lstStyle/>
                    <a:p>
                      <a:r>
                        <a:rPr lang="en-US" dirty="0" smtClean="0"/>
                        <a:t>300</a:t>
                      </a:r>
                      <a:endParaRPr lang="en-US" dirty="0"/>
                    </a:p>
                  </a:txBody>
                  <a:tcPr/>
                </a:tc>
                <a:tc>
                  <a:txBody>
                    <a:bodyPr/>
                    <a:lstStyle/>
                    <a:p>
                      <a:r>
                        <a:rPr lang="en-US" dirty="0" smtClean="0"/>
                        <a:t>300</a:t>
                      </a:r>
                      <a:endParaRPr lang="en-US" dirty="0"/>
                    </a:p>
                  </a:txBody>
                  <a:tcPr/>
                </a:tc>
              </a:tr>
              <a:tr h="370840">
                <a:tc>
                  <a:txBody>
                    <a:bodyPr/>
                    <a:lstStyle/>
                    <a:p>
                      <a:r>
                        <a:rPr lang="en-US" dirty="0" smtClean="0"/>
                        <a:t>400</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r>
              <a:tr h="370840">
                <a:tc>
                  <a:txBody>
                    <a:bodyPr/>
                    <a:lstStyle/>
                    <a:p>
                      <a:r>
                        <a:rPr lang="en-US" dirty="0" smtClean="0"/>
                        <a:t>500</a:t>
                      </a:r>
                      <a:endParaRPr lang="en-US" dirty="0"/>
                    </a:p>
                  </a:txBody>
                  <a:tcPr/>
                </a:tc>
                <a:tc>
                  <a:txBody>
                    <a:bodyPr/>
                    <a:lstStyle/>
                    <a:p>
                      <a:r>
                        <a:rPr lang="en-US" dirty="0" smtClean="0"/>
                        <a:t>500</a:t>
                      </a:r>
                      <a:endParaRPr lang="en-US" dirty="0"/>
                    </a:p>
                  </a:txBody>
                  <a:tcPr/>
                </a:tc>
                <a:tc>
                  <a:txBody>
                    <a:bodyPr/>
                    <a:lstStyle/>
                    <a:p>
                      <a:r>
                        <a:rPr lang="en-US" dirty="0" smtClean="0"/>
                        <a:t>500</a:t>
                      </a:r>
                      <a:endParaRPr lang="en-US" dirty="0"/>
                    </a:p>
                  </a:txBody>
                  <a:tcPr/>
                </a:tc>
                <a:tc>
                  <a:txBody>
                    <a:bodyPr/>
                    <a:lstStyle/>
                    <a:p>
                      <a:r>
                        <a:rPr lang="en-US" dirty="0" smtClean="0"/>
                        <a:t>500</a:t>
                      </a:r>
                      <a:endParaRPr lang="en-US" dirty="0"/>
                    </a:p>
                  </a:txBody>
                  <a:tcPr/>
                </a:tc>
                <a:tc>
                  <a:txBody>
                    <a:bodyPr/>
                    <a:lstStyle/>
                    <a:p>
                      <a:r>
                        <a:rPr lang="en-US" dirty="0" smtClean="0"/>
                        <a:t>500</a:t>
                      </a:r>
                      <a:endParaRPr lang="en-US" dirty="0"/>
                    </a:p>
                  </a:txBody>
                  <a:tcPr/>
                </a:tc>
              </a:tr>
            </a:tbl>
          </a:graphicData>
        </a:graphic>
      </p:graphicFrame>
      <p:sp>
        <p:nvSpPr>
          <p:cNvPr id="3" name="Title 2"/>
          <p:cNvSpPr>
            <a:spLocks noGrp="1"/>
          </p:cNvSpPr>
          <p:nvPr>
            <p:ph type="title"/>
          </p:nvPr>
        </p:nvSpPr>
        <p:spPr/>
        <p:txBody>
          <a:bodyPr/>
          <a:lstStyle/>
          <a:p>
            <a:pPr algn="ctr"/>
            <a:r>
              <a:rPr lang="en-US" dirty="0" smtClean="0"/>
              <a:t>Categories: Part Two (You Pick)</a:t>
            </a:r>
            <a:endParaRPr lang="en-US" dirty="0"/>
          </a:p>
        </p:txBody>
      </p:sp>
    </p:spTree>
    <p:extLst>
      <p:ext uri="{BB962C8B-B14F-4D97-AF65-F5344CB8AC3E}">
        <p14:creationId xmlns:p14="http://schemas.microsoft.com/office/powerpoint/2010/main" val="26025248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Clinicians- protected against liability when a clear, credible, explicit threat of imminent and serious harm or identifiable potential threat (if client attempts to hospitalize, </a:t>
            </a:r>
            <a:r>
              <a:rPr lang="en-US" altLang="en-US" dirty="0" err="1">
                <a:latin typeface="Times New Roman" pitchFamily="18" charset="0"/>
              </a:rPr>
              <a:t>tx</a:t>
            </a:r>
            <a:r>
              <a:rPr lang="en-US" altLang="en-US" dirty="0">
                <a:latin typeface="Times New Roman" pitchFamily="18" charset="0"/>
              </a:rPr>
              <a:t> plan supported by reasonable standard of care of other professionals, likelihood of that threat- serious, and warning to intended victims and law enforcement w/ specific reference to the nature of the threat)</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Duty to Warn</a:t>
            </a:r>
            <a:endParaRPr lang="en-US" dirty="0"/>
          </a:p>
        </p:txBody>
      </p:sp>
    </p:spTree>
    <p:extLst>
      <p:ext uri="{BB962C8B-B14F-4D97-AF65-F5344CB8AC3E}">
        <p14:creationId xmlns:p14="http://schemas.microsoft.com/office/powerpoint/2010/main" val="33374934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400" dirty="0">
                <a:latin typeface="Times New Roman" pitchFamily="18" charset="0"/>
              </a:rPr>
              <a:t>Provide reliable evidence of competence- education, specialized training, licensure</a:t>
            </a:r>
          </a:p>
          <a:p>
            <a:endParaRPr lang="en-US" altLang="en-US" sz="800" dirty="0">
              <a:latin typeface="Times New Roman" pitchFamily="18" charset="0"/>
            </a:endParaRPr>
          </a:p>
          <a:p>
            <a:r>
              <a:rPr lang="en-US" altLang="en-US" sz="2400" dirty="0">
                <a:latin typeface="Times New Roman" pitchFamily="18" charset="0"/>
              </a:rPr>
              <a:t>Practice only within competency areas</a:t>
            </a:r>
          </a:p>
          <a:p>
            <a:endParaRPr lang="en-US" altLang="en-US" sz="800" dirty="0">
              <a:latin typeface="Times New Roman" pitchFamily="18" charset="0"/>
            </a:endParaRPr>
          </a:p>
          <a:p>
            <a:r>
              <a:rPr lang="en-US" altLang="en-US" sz="2400" dirty="0">
                <a:latin typeface="Times New Roman" pitchFamily="18" charset="0"/>
              </a:rPr>
              <a:t>Based on standards of care- reasonable practice</a:t>
            </a:r>
          </a:p>
          <a:p>
            <a:endParaRPr lang="en-US" altLang="en-US" sz="700" dirty="0">
              <a:latin typeface="Times New Roman" pitchFamily="18" charset="0"/>
            </a:endParaRPr>
          </a:p>
          <a:p>
            <a:r>
              <a:rPr lang="en-US" altLang="en-US" sz="2400" dirty="0">
                <a:latin typeface="Times New Roman" pitchFamily="18" charset="0"/>
              </a:rPr>
              <a:t>Protection from harm</a:t>
            </a:r>
          </a:p>
          <a:p>
            <a:endParaRPr lang="en-US" altLang="en-US" sz="700" dirty="0">
              <a:latin typeface="Times New Roman" pitchFamily="18" charset="0"/>
            </a:endParaRPr>
          </a:p>
          <a:p>
            <a:r>
              <a:rPr lang="en-US" altLang="en-US" sz="2400" dirty="0">
                <a:latin typeface="Times New Roman" pitchFamily="18" charset="0"/>
              </a:rPr>
              <a:t>Only accept referrals in competency areas</a:t>
            </a:r>
          </a:p>
          <a:p>
            <a:endParaRPr lang="en-US" altLang="en-US" sz="700" dirty="0">
              <a:latin typeface="Times New Roman" pitchFamily="18" charset="0"/>
            </a:endParaRPr>
          </a:p>
          <a:p>
            <a:r>
              <a:rPr lang="en-US" altLang="en-US" sz="2400" dirty="0">
                <a:latin typeface="Times New Roman" pitchFamily="18" charset="0"/>
              </a:rPr>
              <a:t>Use proven, appropriate techniques</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Competency</a:t>
            </a:r>
            <a:endParaRPr lang="en-US" dirty="0"/>
          </a:p>
        </p:txBody>
      </p:sp>
    </p:spTree>
    <p:extLst>
      <p:ext uri="{BB962C8B-B14F-4D97-AF65-F5344CB8AC3E}">
        <p14:creationId xmlns:p14="http://schemas.microsoft.com/office/powerpoint/2010/main" val="29647984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sz="2400" dirty="0">
                <a:latin typeface="Times New Roman" pitchFamily="18" charset="0"/>
              </a:rPr>
              <a:t>Must be accurate statements of qualifications, affiliations, functions (NOTE: if limited time or space does not mean everything has to be included but that that which is included is true)</a:t>
            </a:r>
            <a:endParaRPr lang="en-US" altLang="en-US" sz="2400" u="sng" dirty="0">
              <a:latin typeface="Times New Roman" pitchFamily="18" charset="0"/>
            </a:endParaRPr>
          </a:p>
          <a:p>
            <a:pPr>
              <a:lnSpc>
                <a:spcPct val="80000"/>
              </a:lnSpc>
            </a:pPr>
            <a:endParaRPr lang="en-US" altLang="en-US" sz="1100" u="sng" dirty="0">
              <a:latin typeface="Times New Roman" pitchFamily="18" charset="0"/>
            </a:endParaRPr>
          </a:p>
          <a:p>
            <a:pPr>
              <a:lnSpc>
                <a:spcPct val="80000"/>
              </a:lnSpc>
            </a:pPr>
            <a:r>
              <a:rPr lang="en-US" altLang="en-US" sz="2400" dirty="0">
                <a:latin typeface="Times New Roman" pitchFamily="18" charset="0"/>
              </a:rPr>
              <a:t>Must give general information so consumer can make an informed decisions o whether or not to use the service</a:t>
            </a:r>
            <a:endParaRPr lang="en-US" altLang="en-US" sz="2400" u="sng" dirty="0">
              <a:latin typeface="Times New Roman" pitchFamily="18" charset="0"/>
            </a:endParaRPr>
          </a:p>
          <a:p>
            <a:pPr>
              <a:lnSpc>
                <a:spcPct val="80000"/>
              </a:lnSpc>
            </a:pPr>
            <a:endParaRPr lang="en-US" altLang="en-US" sz="1100" u="sng" dirty="0">
              <a:latin typeface="Times New Roman" pitchFamily="18" charset="0"/>
            </a:endParaRPr>
          </a:p>
          <a:p>
            <a:pPr>
              <a:lnSpc>
                <a:spcPct val="80000"/>
              </a:lnSpc>
            </a:pPr>
            <a:r>
              <a:rPr lang="en-US" altLang="en-US" sz="2400" dirty="0">
                <a:latin typeface="Times New Roman" pitchFamily="18" charset="0"/>
              </a:rPr>
              <a:t>NO- statements that are predictive</a:t>
            </a:r>
            <a:endParaRPr lang="en-US" altLang="en-US" sz="2400" u="sng" dirty="0">
              <a:latin typeface="Times New Roman" pitchFamily="18" charset="0"/>
            </a:endParaRPr>
          </a:p>
          <a:p>
            <a:pPr>
              <a:lnSpc>
                <a:spcPct val="80000"/>
              </a:lnSpc>
            </a:pPr>
            <a:endParaRPr lang="en-US" altLang="en-US" sz="1100" u="sng" dirty="0">
              <a:latin typeface="Times New Roman" pitchFamily="18" charset="0"/>
            </a:endParaRPr>
          </a:p>
          <a:p>
            <a:pPr>
              <a:lnSpc>
                <a:spcPct val="80000"/>
              </a:lnSpc>
            </a:pPr>
            <a:r>
              <a:rPr lang="en-US" altLang="en-US" sz="2400" dirty="0">
                <a:latin typeface="Times New Roman" pitchFamily="18" charset="0"/>
              </a:rPr>
              <a:t>NO-statements that play on client fears to get a</a:t>
            </a:r>
            <a:endParaRPr lang="en-US" altLang="en-US" sz="2400" u="sng" dirty="0">
              <a:latin typeface="Times New Roman" pitchFamily="18" charset="0"/>
            </a:endParaRPr>
          </a:p>
          <a:p>
            <a:pPr>
              <a:lnSpc>
                <a:spcPct val="80000"/>
              </a:lnSpc>
              <a:buNone/>
            </a:pPr>
            <a:r>
              <a:rPr lang="en-US" altLang="en-US" sz="2400" dirty="0">
                <a:latin typeface="Times New Roman" pitchFamily="18" charset="0"/>
              </a:rPr>
              <a:t>    person to come in</a:t>
            </a:r>
            <a:endParaRPr lang="en-US" altLang="en-US" sz="2400" u="sng" dirty="0">
              <a:latin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Issues: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 Advertising Your Practice</a:t>
            </a:r>
            <a:endParaRPr lang="en-US" dirty="0"/>
          </a:p>
        </p:txBody>
      </p:sp>
    </p:spTree>
    <p:extLst>
      <p:ext uri="{BB962C8B-B14F-4D97-AF65-F5344CB8AC3E}">
        <p14:creationId xmlns:p14="http://schemas.microsoft.com/office/powerpoint/2010/main" val="39980595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sz="2400" dirty="0">
                <a:latin typeface="Times New Roman" pitchFamily="18" charset="0"/>
              </a:rPr>
              <a:t>“professional, scientifically acceptable, and factually</a:t>
            </a:r>
          </a:p>
          <a:p>
            <a:pPr>
              <a:lnSpc>
                <a:spcPct val="80000"/>
              </a:lnSpc>
              <a:buNone/>
            </a:pPr>
            <a:r>
              <a:rPr lang="en-US" altLang="en-US" sz="2400" dirty="0">
                <a:latin typeface="Times New Roman" pitchFamily="18" charset="0"/>
              </a:rPr>
              <a:t>   accurate informative manner.”</a:t>
            </a:r>
            <a:endParaRPr lang="en-US" altLang="en-US" sz="2400" u="sng" dirty="0">
              <a:latin typeface="Times New Roman" pitchFamily="18" charset="0"/>
            </a:endParaRPr>
          </a:p>
          <a:p>
            <a:pPr>
              <a:lnSpc>
                <a:spcPct val="80000"/>
              </a:lnSpc>
            </a:pPr>
            <a:endParaRPr lang="en-US" altLang="en-US" sz="1100" u="sng" dirty="0">
              <a:latin typeface="Times New Roman" pitchFamily="18" charset="0"/>
            </a:endParaRPr>
          </a:p>
          <a:p>
            <a:pPr>
              <a:lnSpc>
                <a:spcPct val="80000"/>
              </a:lnSpc>
            </a:pPr>
            <a:r>
              <a:rPr lang="en-US" altLang="en-US" sz="2400" dirty="0">
                <a:latin typeface="Times New Roman" pitchFamily="18" charset="0"/>
              </a:rPr>
              <a:t>Should not use extra-ordinary methods, sensationalism or exaggeration</a:t>
            </a:r>
            <a:endParaRPr lang="en-US" altLang="en-US" sz="2400" u="sng" dirty="0">
              <a:latin typeface="Times New Roman" pitchFamily="18" charset="0"/>
            </a:endParaRPr>
          </a:p>
          <a:p>
            <a:pPr>
              <a:lnSpc>
                <a:spcPct val="80000"/>
              </a:lnSpc>
            </a:pPr>
            <a:endParaRPr lang="en-US" altLang="en-US" sz="1100" u="sng" dirty="0">
              <a:latin typeface="Times New Roman" pitchFamily="18" charset="0"/>
            </a:endParaRPr>
          </a:p>
          <a:p>
            <a:pPr>
              <a:lnSpc>
                <a:spcPct val="80000"/>
              </a:lnSpc>
            </a:pPr>
            <a:r>
              <a:rPr lang="en-US" altLang="en-US" sz="2400" dirty="0">
                <a:latin typeface="Times New Roman" pitchFamily="18" charset="0"/>
              </a:rPr>
              <a:t>Research participants: tell pros/cons</a:t>
            </a:r>
            <a:endParaRPr lang="en-US" altLang="en-US" sz="2400" u="sng" dirty="0">
              <a:latin typeface="Times New Roman" pitchFamily="18" charset="0"/>
            </a:endParaRPr>
          </a:p>
          <a:p>
            <a:pPr>
              <a:lnSpc>
                <a:spcPct val="80000"/>
              </a:lnSpc>
            </a:pPr>
            <a:endParaRPr lang="en-US" altLang="en-US" sz="1100" u="sng" dirty="0">
              <a:latin typeface="Times New Roman" pitchFamily="18" charset="0"/>
            </a:endParaRPr>
          </a:p>
          <a:p>
            <a:pPr>
              <a:lnSpc>
                <a:spcPct val="80000"/>
              </a:lnSpc>
            </a:pPr>
            <a:r>
              <a:rPr lang="en-US" altLang="en-US" sz="2400" dirty="0">
                <a:latin typeface="Times New Roman" pitchFamily="18" charset="0"/>
              </a:rPr>
              <a:t>Do NOT promise, “this will guarantee ____ result.”</a:t>
            </a:r>
            <a:endParaRPr lang="en-US" altLang="en-US" sz="2400" u="sng" dirty="0">
              <a:latin typeface="Times New Roman" pitchFamily="18" charset="0"/>
            </a:endParaRPr>
          </a:p>
          <a:p>
            <a:pPr>
              <a:lnSpc>
                <a:spcPct val="80000"/>
              </a:lnSpc>
            </a:pPr>
            <a:endParaRPr lang="en-US" altLang="en-US" sz="1100" u="sng" dirty="0">
              <a:latin typeface="Times New Roman" pitchFamily="18" charset="0"/>
            </a:endParaRPr>
          </a:p>
          <a:p>
            <a:pPr>
              <a:lnSpc>
                <a:spcPct val="80000"/>
              </a:lnSpc>
            </a:pPr>
            <a:r>
              <a:rPr lang="en-US" altLang="en-US" sz="2400" dirty="0">
                <a:latin typeface="Times New Roman" pitchFamily="18" charset="0"/>
              </a:rPr>
              <a:t>You can say something about techniques used, outcomes, or populations served but make sure you can substantiate or document it.</a:t>
            </a:r>
            <a:endParaRPr lang="en-US" altLang="en-US" sz="2400" u="sng" dirty="0">
              <a:latin typeface="Times New Roman" pitchFamily="18" charset="0"/>
            </a:endParaRPr>
          </a:p>
          <a:p>
            <a:pPr>
              <a:lnSpc>
                <a:spcPct val="80000"/>
              </a:lnSpc>
            </a:pPr>
            <a:endParaRPr lang="en-US" altLang="en-US" sz="1100" u="sng" dirty="0">
              <a:latin typeface="Times New Roman" pitchFamily="18" charset="0"/>
            </a:endParaRPr>
          </a:p>
          <a:p>
            <a:pPr>
              <a:lnSpc>
                <a:spcPct val="80000"/>
              </a:lnSpc>
            </a:pPr>
            <a:r>
              <a:rPr lang="en-US" altLang="en-US" sz="2400" dirty="0">
                <a:latin typeface="Times New Roman" pitchFamily="18" charset="0"/>
              </a:rPr>
              <a:t>Dangers- testimonials and radio shows</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Issues: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 Advertising Your Practice</a:t>
            </a:r>
            <a:endParaRPr lang="en-US" dirty="0"/>
          </a:p>
        </p:txBody>
      </p:sp>
    </p:spTree>
    <p:extLst>
      <p:ext uri="{BB962C8B-B14F-4D97-AF65-F5344CB8AC3E}">
        <p14:creationId xmlns:p14="http://schemas.microsoft.com/office/powerpoint/2010/main" val="19919784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sz="2400" dirty="0">
                <a:latin typeface="Times New Roman" pitchFamily="18" charset="0"/>
              </a:rPr>
              <a:t>Focus on your specialties on your disclosure statement</a:t>
            </a:r>
            <a:endParaRPr lang="en-US" altLang="en-US" sz="2400" u="sng" dirty="0">
              <a:latin typeface="Times New Roman" pitchFamily="18" charset="0"/>
            </a:endParaRPr>
          </a:p>
          <a:p>
            <a:pPr>
              <a:lnSpc>
                <a:spcPct val="80000"/>
              </a:lnSpc>
            </a:pPr>
            <a:endParaRPr lang="en-US" altLang="en-US" sz="700" u="sng" dirty="0">
              <a:latin typeface="Times New Roman" pitchFamily="18" charset="0"/>
            </a:endParaRPr>
          </a:p>
          <a:p>
            <a:pPr>
              <a:lnSpc>
                <a:spcPct val="80000"/>
              </a:lnSpc>
            </a:pPr>
            <a:r>
              <a:rPr lang="en-US" altLang="en-US" sz="2400" dirty="0">
                <a:latin typeface="Times New Roman" pitchFamily="18" charset="0"/>
              </a:rPr>
              <a:t>Follow up with EAPs, lawyers, ministers, guidance counselors, physicians</a:t>
            </a:r>
            <a:endParaRPr lang="en-US" altLang="en-US" sz="2400" u="sng" dirty="0">
              <a:latin typeface="Times New Roman" pitchFamily="18" charset="0"/>
            </a:endParaRPr>
          </a:p>
          <a:p>
            <a:pPr>
              <a:lnSpc>
                <a:spcPct val="80000"/>
              </a:lnSpc>
            </a:pPr>
            <a:endParaRPr lang="en-US" altLang="en-US" sz="700" u="sng" dirty="0">
              <a:latin typeface="Times New Roman" pitchFamily="18" charset="0"/>
            </a:endParaRPr>
          </a:p>
          <a:p>
            <a:pPr>
              <a:lnSpc>
                <a:spcPct val="80000"/>
              </a:lnSpc>
            </a:pPr>
            <a:r>
              <a:rPr lang="en-US" altLang="en-US" sz="2400" dirty="0">
                <a:latin typeface="Times New Roman" pitchFamily="18" charset="0"/>
              </a:rPr>
              <a:t>Provide clinical information to clients on issues of concern which apply to their counseling</a:t>
            </a:r>
            <a:endParaRPr lang="en-US" altLang="en-US" sz="2400" u="sng" dirty="0">
              <a:latin typeface="Times New Roman" pitchFamily="18" charset="0"/>
            </a:endParaRPr>
          </a:p>
          <a:p>
            <a:pPr>
              <a:lnSpc>
                <a:spcPct val="80000"/>
              </a:lnSpc>
            </a:pPr>
            <a:endParaRPr lang="en-US" altLang="en-US" sz="700" u="sng" dirty="0">
              <a:latin typeface="Times New Roman" pitchFamily="18" charset="0"/>
            </a:endParaRPr>
          </a:p>
          <a:p>
            <a:pPr>
              <a:lnSpc>
                <a:spcPct val="80000"/>
              </a:lnSpc>
            </a:pPr>
            <a:r>
              <a:rPr lang="en-US" altLang="en-US" sz="2400" dirty="0">
                <a:latin typeface="Times New Roman" pitchFamily="18" charset="0"/>
              </a:rPr>
              <a:t>Speak to community groups, churches, businesses, organizations, etc.</a:t>
            </a:r>
            <a:endParaRPr lang="en-US" altLang="en-US" sz="2400" u="sng" dirty="0">
              <a:latin typeface="Times New Roman" pitchFamily="18" charset="0"/>
            </a:endParaRPr>
          </a:p>
          <a:p>
            <a:pPr>
              <a:lnSpc>
                <a:spcPct val="80000"/>
              </a:lnSpc>
            </a:pPr>
            <a:endParaRPr lang="en-US" altLang="en-US" sz="700" u="sng" dirty="0">
              <a:latin typeface="Times New Roman" pitchFamily="18" charset="0"/>
            </a:endParaRPr>
          </a:p>
          <a:p>
            <a:pPr>
              <a:lnSpc>
                <a:spcPct val="80000"/>
              </a:lnSpc>
            </a:pPr>
            <a:r>
              <a:rPr lang="en-US" altLang="en-US" sz="2400" u="sng" dirty="0">
                <a:latin typeface="Times New Roman" pitchFamily="18" charset="0"/>
              </a:rPr>
              <a:t>Avoid</a:t>
            </a:r>
            <a:r>
              <a:rPr lang="en-US" altLang="en-US" sz="2400" dirty="0">
                <a:latin typeface="Times New Roman" pitchFamily="18" charset="0"/>
              </a:rPr>
              <a:t> personality descriptions</a:t>
            </a:r>
            <a:endParaRPr lang="en-US" altLang="en-US" sz="2400" u="sng" dirty="0">
              <a:latin typeface="Times New Roman" pitchFamily="18" charset="0"/>
            </a:endParaRPr>
          </a:p>
          <a:p>
            <a:pPr>
              <a:lnSpc>
                <a:spcPct val="80000"/>
              </a:lnSpc>
            </a:pPr>
            <a:endParaRPr lang="en-US" altLang="en-US" sz="700" u="sng" dirty="0">
              <a:latin typeface="Times New Roman" pitchFamily="18" charset="0"/>
            </a:endParaRPr>
          </a:p>
          <a:p>
            <a:pPr>
              <a:lnSpc>
                <a:spcPct val="80000"/>
              </a:lnSpc>
            </a:pPr>
            <a:r>
              <a:rPr lang="en-US" altLang="en-US" sz="2400" u="sng" dirty="0">
                <a:latin typeface="Times New Roman" pitchFamily="18" charset="0"/>
              </a:rPr>
              <a:t>Avoid</a:t>
            </a:r>
            <a:r>
              <a:rPr lang="en-US" altLang="en-US" sz="2400" dirty="0">
                <a:latin typeface="Times New Roman" pitchFamily="18" charset="0"/>
              </a:rPr>
              <a:t> clinical jargon</a:t>
            </a:r>
            <a:endParaRPr lang="en-US" altLang="en-US" sz="2400" u="sng" dirty="0">
              <a:latin typeface="Times New Roman" pitchFamily="18" charset="0"/>
            </a:endParaRPr>
          </a:p>
          <a:p>
            <a:pPr>
              <a:lnSpc>
                <a:spcPct val="80000"/>
              </a:lnSpc>
            </a:pPr>
            <a:endParaRPr lang="en-US" altLang="en-US" sz="700" u="sng" dirty="0">
              <a:latin typeface="Times New Roman" pitchFamily="18" charset="0"/>
            </a:endParaRPr>
          </a:p>
          <a:p>
            <a:pPr>
              <a:lnSpc>
                <a:spcPct val="80000"/>
              </a:lnSpc>
            </a:pPr>
            <a:r>
              <a:rPr lang="en-US" altLang="en-US" sz="2400" dirty="0">
                <a:latin typeface="Times New Roman" pitchFamily="18" charset="0"/>
              </a:rPr>
              <a:t>Know trends in your field</a:t>
            </a:r>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Issues: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 Advertising Your Practice</a:t>
            </a:r>
            <a:endParaRPr lang="en-US" dirty="0"/>
          </a:p>
        </p:txBody>
      </p:sp>
    </p:spTree>
    <p:extLst>
      <p:ext uri="{BB962C8B-B14F-4D97-AF65-F5344CB8AC3E}">
        <p14:creationId xmlns:p14="http://schemas.microsoft.com/office/powerpoint/2010/main" val="37325614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191000" cy="4525963"/>
          </a:xfrm>
        </p:spPr>
        <p:txBody>
          <a:bodyPr/>
          <a:lstStyle/>
          <a:p>
            <a:pPr algn="ctr">
              <a:lnSpc>
                <a:spcPct val="90000"/>
              </a:lnSpc>
              <a:buNone/>
            </a:pPr>
            <a:r>
              <a:rPr lang="en-US" altLang="en-US" u="sng" dirty="0"/>
              <a:t>WESTERN</a:t>
            </a:r>
          </a:p>
          <a:p>
            <a:pPr>
              <a:lnSpc>
                <a:spcPct val="90000"/>
              </a:lnSpc>
            </a:pPr>
            <a:r>
              <a:rPr lang="en-US" altLang="en-US" dirty="0"/>
              <a:t>Individuality</a:t>
            </a:r>
          </a:p>
          <a:p>
            <a:pPr>
              <a:lnSpc>
                <a:spcPct val="90000"/>
              </a:lnSpc>
            </a:pPr>
            <a:r>
              <a:rPr lang="en-US" altLang="en-US" dirty="0"/>
              <a:t>Democratic</a:t>
            </a:r>
          </a:p>
          <a:p>
            <a:pPr>
              <a:lnSpc>
                <a:spcPct val="90000"/>
              </a:lnSpc>
            </a:pPr>
            <a:r>
              <a:rPr lang="en-US" altLang="en-US" dirty="0"/>
              <a:t>Nuclear Family Focus</a:t>
            </a:r>
          </a:p>
          <a:p>
            <a:pPr>
              <a:lnSpc>
                <a:spcPct val="90000"/>
              </a:lnSpc>
            </a:pPr>
            <a:endParaRPr lang="en-US" altLang="en-US" dirty="0"/>
          </a:p>
          <a:p>
            <a:pPr>
              <a:lnSpc>
                <a:spcPct val="90000"/>
              </a:lnSpc>
            </a:pPr>
            <a:r>
              <a:rPr lang="en-US" altLang="en-US" dirty="0"/>
              <a:t>Youth Emphasized</a:t>
            </a:r>
          </a:p>
          <a:p>
            <a:pPr>
              <a:lnSpc>
                <a:spcPct val="90000"/>
              </a:lnSpc>
            </a:pPr>
            <a:r>
              <a:rPr lang="en-US" altLang="en-US" dirty="0"/>
              <a:t>Independence</a:t>
            </a:r>
          </a:p>
          <a:p>
            <a:pPr>
              <a:lnSpc>
                <a:spcPct val="90000"/>
              </a:lnSpc>
            </a:pPr>
            <a:r>
              <a:rPr lang="en-US" altLang="en-US" dirty="0"/>
              <a:t>Assertiveness</a:t>
            </a:r>
          </a:p>
          <a:p>
            <a:pPr>
              <a:lnSpc>
                <a:spcPct val="90000"/>
              </a:lnSpc>
            </a:pPr>
            <a:r>
              <a:rPr lang="en-US" altLang="en-US" dirty="0"/>
              <a:t>Non-conformity</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Issues: Multicultural Contexts</a:t>
            </a:r>
            <a:endParaRPr lang="en-US" dirty="0"/>
          </a:p>
        </p:txBody>
      </p:sp>
      <p:sp>
        <p:nvSpPr>
          <p:cNvPr id="4" name="TextBox 3"/>
          <p:cNvSpPr txBox="1"/>
          <p:nvPr/>
        </p:nvSpPr>
        <p:spPr>
          <a:xfrm>
            <a:off x="5055577" y="1447800"/>
            <a:ext cx="3733800" cy="4247317"/>
          </a:xfrm>
          <a:prstGeom prst="rect">
            <a:avLst/>
          </a:prstGeom>
          <a:noFill/>
        </p:spPr>
        <p:txBody>
          <a:bodyPr wrap="square" rtlCol="0">
            <a:spAutoFit/>
          </a:bodyPr>
          <a:lstStyle/>
          <a:p>
            <a:pPr algn="ctr">
              <a:lnSpc>
                <a:spcPct val="90000"/>
              </a:lnSpc>
            </a:pPr>
            <a:r>
              <a:rPr lang="en-US" altLang="en-US" sz="2800" u="sng" dirty="0"/>
              <a:t>EASTERN</a:t>
            </a:r>
          </a:p>
          <a:p>
            <a:pPr>
              <a:lnSpc>
                <a:spcPct val="90000"/>
              </a:lnSpc>
            </a:pPr>
            <a:r>
              <a:rPr lang="en-US" altLang="en-US" sz="2800" dirty="0"/>
              <a:t>Relationship</a:t>
            </a:r>
          </a:p>
          <a:p>
            <a:pPr>
              <a:lnSpc>
                <a:spcPct val="90000"/>
              </a:lnSpc>
            </a:pPr>
            <a:r>
              <a:rPr lang="en-US" altLang="en-US" sz="2800" dirty="0"/>
              <a:t>Authoritarianism</a:t>
            </a:r>
          </a:p>
          <a:p>
            <a:pPr>
              <a:lnSpc>
                <a:spcPct val="90000"/>
              </a:lnSpc>
            </a:pPr>
            <a:r>
              <a:rPr lang="en-US" altLang="en-US" sz="2800" dirty="0"/>
              <a:t>Extended Family Focus</a:t>
            </a:r>
          </a:p>
          <a:p>
            <a:pPr>
              <a:lnSpc>
                <a:spcPct val="90000"/>
              </a:lnSpc>
            </a:pPr>
            <a:r>
              <a:rPr lang="en-US" altLang="en-US" sz="2800" dirty="0"/>
              <a:t>Maturity Emphasized</a:t>
            </a:r>
          </a:p>
          <a:p>
            <a:pPr>
              <a:lnSpc>
                <a:spcPct val="90000"/>
              </a:lnSpc>
            </a:pPr>
            <a:r>
              <a:rPr lang="en-US" altLang="en-US" sz="2800" dirty="0"/>
              <a:t>Interdependence</a:t>
            </a:r>
          </a:p>
          <a:p>
            <a:pPr>
              <a:lnSpc>
                <a:spcPct val="90000"/>
              </a:lnSpc>
            </a:pPr>
            <a:r>
              <a:rPr lang="en-US" altLang="en-US" sz="2800" dirty="0"/>
              <a:t>Compliance</a:t>
            </a:r>
          </a:p>
          <a:p>
            <a:pPr>
              <a:lnSpc>
                <a:spcPct val="90000"/>
              </a:lnSpc>
            </a:pPr>
            <a:r>
              <a:rPr lang="en-US" altLang="en-US" sz="2800" dirty="0"/>
              <a:t>Conformity</a:t>
            </a:r>
          </a:p>
          <a:p>
            <a:endParaRPr lang="en-US" dirty="0"/>
          </a:p>
        </p:txBody>
      </p:sp>
    </p:spTree>
    <p:extLst>
      <p:ext uri="{BB962C8B-B14F-4D97-AF65-F5344CB8AC3E}">
        <p14:creationId xmlns:p14="http://schemas.microsoft.com/office/powerpoint/2010/main" val="40662715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3505200" cy="4525963"/>
          </a:xfrm>
        </p:spPr>
        <p:txBody>
          <a:bodyPr/>
          <a:lstStyle/>
          <a:p>
            <a:pPr algn="ctr">
              <a:buNone/>
            </a:pPr>
            <a:r>
              <a:rPr lang="en-US" altLang="en-US" u="sng" dirty="0"/>
              <a:t>WESTERN</a:t>
            </a:r>
          </a:p>
          <a:p>
            <a:pPr>
              <a:buNone/>
            </a:pPr>
            <a:r>
              <a:rPr lang="en-US" altLang="en-US" dirty="0"/>
              <a:t>Competition</a:t>
            </a:r>
          </a:p>
          <a:p>
            <a:pPr>
              <a:buNone/>
            </a:pPr>
            <a:r>
              <a:rPr lang="en-US" altLang="en-US" dirty="0"/>
              <a:t>Conflict</a:t>
            </a:r>
          </a:p>
          <a:p>
            <a:pPr>
              <a:buNone/>
            </a:pPr>
            <a:r>
              <a:rPr lang="en-US" altLang="en-US" dirty="0"/>
              <a:t>Freedom</a:t>
            </a:r>
          </a:p>
          <a:p>
            <a:pPr>
              <a:buNone/>
            </a:pPr>
            <a:r>
              <a:rPr lang="en-US" altLang="en-US" dirty="0"/>
              <a:t>Individual needs</a:t>
            </a:r>
          </a:p>
          <a:p>
            <a:pPr>
              <a:buNone/>
            </a:pPr>
            <a:r>
              <a:rPr lang="en-US" altLang="en-US" dirty="0"/>
              <a:t>Responsibility within individual</a:t>
            </a:r>
          </a:p>
          <a:p>
            <a:pPr>
              <a:buNone/>
            </a:pPr>
            <a:r>
              <a:rPr lang="en-US" altLang="en-US" dirty="0"/>
              <a:t>Express Feelings</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Issues: Multicultural Contexts</a:t>
            </a:r>
            <a:endParaRPr lang="en-US" dirty="0"/>
          </a:p>
        </p:txBody>
      </p:sp>
      <p:sp>
        <p:nvSpPr>
          <p:cNvPr id="5" name="TextBox 4"/>
          <p:cNvSpPr txBox="1"/>
          <p:nvPr/>
        </p:nvSpPr>
        <p:spPr>
          <a:xfrm>
            <a:off x="4554415" y="1600200"/>
            <a:ext cx="3733800" cy="3539430"/>
          </a:xfrm>
          <a:prstGeom prst="rect">
            <a:avLst/>
          </a:prstGeom>
          <a:noFill/>
        </p:spPr>
        <p:txBody>
          <a:bodyPr wrap="square" rtlCol="0">
            <a:spAutoFit/>
          </a:bodyPr>
          <a:lstStyle/>
          <a:p>
            <a:pPr algn="ctr"/>
            <a:r>
              <a:rPr lang="en-US" altLang="en-US" sz="2800" u="sng" dirty="0"/>
              <a:t>EASTERN</a:t>
            </a:r>
          </a:p>
          <a:p>
            <a:r>
              <a:rPr lang="en-US" altLang="en-US" sz="2800" dirty="0"/>
              <a:t>Cooperation</a:t>
            </a:r>
          </a:p>
          <a:p>
            <a:r>
              <a:rPr lang="en-US" altLang="en-US" sz="2800" dirty="0"/>
              <a:t>Harmony</a:t>
            </a:r>
          </a:p>
          <a:p>
            <a:r>
              <a:rPr lang="en-US" altLang="en-US" sz="2800" dirty="0"/>
              <a:t>Security</a:t>
            </a:r>
          </a:p>
          <a:p>
            <a:r>
              <a:rPr lang="en-US" altLang="en-US" sz="2800" dirty="0"/>
              <a:t>Collective goals</a:t>
            </a:r>
          </a:p>
          <a:p>
            <a:r>
              <a:rPr lang="en-US" altLang="en-US" sz="2800" dirty="0"/>
              <a:t>Responsibility within society</a:t>
            </a:r>
          </a:p>
          <a:p>
            <a:r>
              <a:rPr lang="en-US" altLang="en-US" sz="2800" dirty="0"/>
              <a:t>Control Feelings</a:t>
            </a:r>
            <a:endParaRPr lang="en-US" sz="2800" dirty="0"/>
          </a:p>
        </p:txBody>
      </p:sp>
    </p:spTree>
    <p:extLst>
      <p:ext uri="{BB962C8B-B14F-4D97-AF65-F5344CB8AC3E}">
        <p14:creationId xmlns:p14="http://schemas.microsoft.com/office/powerpoint/2010/main" val="33655365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4114800" cy="4297363"/>
          </a:xfrm>
        </p:spPr>
        <p:txBody>
          <a:bodyPr/>
          <a:lstStyle/>
          <a:p>
            <a:pPr algn="ctr">
              <a:lnSpc>
                <a:spcPct val="90000"/>
              </a:lnSpc>
              <a:buNone/>
            </a:pPr>
            <a:r>
              <a:rPr lang="en-US" altLang="en-US" u="sng" dirty="0"/>
              <a:t>WESTERN</a:t>
            </a:r>
          </a:p>
          <a:p>
            <a:pPr>
              <a:lnSpc>
                <a:spcPct val="90000"/>
              </a:lnSpc>
              <a:buNone/>
            </a:pPr>
            <a:r>
              <a:rPr lang="en-US" altLang="en-US" dirty="0"/>
              <a:t>Uniqueness of each person</a:t>
            </a:r>
          </a:p>
          <a:p>
            <a:pPr>
              <a:lnSpc>
                <a:spcPct val="90000"/>
              </a:lnSpc>
              <a:buNone/>
            </a:pPr>
            <a:r>
              <a:rPr lang="en-US" altLang="en-US" dirty="0"/>
              <a:t>Self actualization</a:t>
            </a:r>
          </a:p>
          <a:p>
            <a:pPr>
              <a:lnSpc>
                <a:spcPct val="90000"/>
              </a:lnSpc>
              <a:buNone/>
            </a:pPr>
            <a:r>
              <a:rPr lang="en-US" altLang="en-US" dirty="0"/>
              <a:t>Future focus</a:t>
            </a:r>
          </a:p>
          <a:p>
            <a:pPr>
              <a:lnSpc>
                <a:spcPct val="90000"/>
              </a:lnSpc>
              <a:buNone/>
            </a:pPr>
            <a:r>
              <a:rPr lang="en-US" altLang="en-US" dirty="0"/>
              <a:t>Innovation</a:t>
            </a:r>
          </a:p>
          <a:p>
            <a:pPr>
              <a:lnSpc>
                <a:spcPct val="90000"/>
              </a:lnSpc>
              <a:buNone/>
            </a:pPr>
            <a:r>
              <a:rPr lang="en-US" altLang="en-US" dirty="0"/>
              <a:t>Morality-internal, individual</a:t>
            </a:r>
          </a:p>
          <a:p>
            <a:pPr>
              <a:lnSpc>
                <a:spcPct val="90000"/>
              </a:lnSpc>
              <a:buNone/>
            </a:pPr>
            <a:r>
              <a:rPr lang="en-US" altLang="en-US" b="1" u="sng" dirty="0"/>
              <a:t>“Change</a:t>
            </a:r>
            <a:r>
              <a:rPr lang="en-US" altLang="en-US" dirty="0"/>
              <a:t> is very good</a:t>
            </a:r>
            <a:r>
              <a:rPr lang="en-US" altLang="en-US" dirty="0">
                <a:solidFill>
                  <a:srgbClr val="1C1C1C"/>
                </a:solidFill>
              </a:rPr>
              <a:t>”</a:t>
            </a:r>
          </a:p>
          <a:p>
            <a:endParaRPr lang="en-US" dirty="0"/>
          </a:p>
        </p:txBody>
      </p:sp>
      <p:sp>
        <p:nvSpPr>
          <p:cNvPr id="3" name="Title 2"/>
          <p:cNvSpPr>
            <a:spLocks noGrp="1"/>
          </p:cNvSpPr>
          <p:nvPr>
            <p:ph type="title"/>
          </p:nvPr>
        </p:nvSpPr>
        <p:spPr>
          <a:xfrm>
            <a:off x="451338" y="304800"/>
            <a:ext cx="8229600" cy="1143000"/>
          </a:xfrm>
        </p:spPr>
        <p:txBody>
          <a:bodyPr>
            <a:normAutofit fontScale="90000"/>
          </a:bodyPr>
          <a:lstStyle/>
          <a:p>
            <a:pPr algn="ctr"/>
            <a:r>
              <a:rPr lang="en-US" altLang="en-US" sz="4400" u="sng" dirty="0">
                <a:solidFill>
                  <a:schemeClr val="tx1"/>
                </a:solidFill>
                <a:effectLst/>
                <a:latin typeface="Times New Roman" pitchFamily="18" charset="0"/>
              </a:rPr>
              <a:t>Ethical Issues: Multicultural Contexts</a:t>
            </a:r>
            <a:endParaRPr lang="en-US" dirty="0"/>
          </a:p>
        </p:txBody>
      </p:sp>
      <p:sp>
        <p:nvSpPr>
          <p:cNvPr id="4" name="TextBox 3"/>
          <p:cNvSpPr txBox="1"/>
          <p:nvPr/>
        </p:nvSpPr>
        <p:spPr>
          <a:xfrm>
            <a:off x="4460630" y="1524000"/>
            <a:ext cx="4185138" cy="3582519"/>
          </a:xfrm>
          <a:prstGeom prst="rect">
            <a:avLst/>
          </a:prstGeom>
          <a:noFill/>
        </p:spPr>
        <p:txBody>
          <a:bodyPr wrap="square" rtlCol="0">
            <a:spAutoFit/>
          </a:bodyPr>
          <a:lstStyle/>
          <a:p>
            <a:pPr algn="ctr">
              <a:lnSpc>
                <a:spcPct val="90000"/>
              </a:lnSpc>
            </a:pPr>
            <a:r>
              <a:rPr lang="en-US" altLang="en-US" sz="2800" u="sng" dirty="0"/>
              <a:t>EASTERN</a:t>
            </a:r>
          </a:p>
          <a:p>
            <a:pPr>
              <a:lnSpc>
                <a:spcPct val="90000"/>
              </a:lnSpc>
            </a:pPr>
            <a:r>
              <a:rPr lang="en-US" altLang="en-US" sz="2800" dirty="0"/>
              <a:t>Uniformity of each person</a:t>
            </a:r>
          </a:p>
          <a:p>
            <a:pPr>
              <a:lnSpc>
                <a:spcPct val="90000"/>
              </a:lnSpc>
            </a:pPr>
            <a:r>
              <a:rPr lang="en-US" altLang="en-US" sz="2800" dirty="0"/>
              <a:t>Collective actualization</a:t>
            </a:r>
          </a:p>
          <a:p>
            <a:pPr>
              <a:lnSpc>
                <a:spcPct val="90000"/>
              </a:lnSpc>
            </a:pPr>
            <a:r>
              <a:rPr lang="en-US" altLang="en-US" sz="2800" dirty="0"/>
              <a:t>Traditionalism</a:t>
            </a:r>
          </a:p>
          <a:p>
            <a:pPr>
              <a:lnSpc>
                <a:spcPct val="90000"/>
              </a:lnSpc>
            </a:pPr>
            <a:r>
              <a:rPr lang="en-US" altLang="en-US" sz="2800" dirty="0" err="1"/>
              <a:t>Conservativism</a:t>
            </a:r>
            <a:endParaRPr lang="en-US" altLang="en-US" sz="2800" dirty="0"/>
          </a:p>
          <a:p>
            <a:pPr>
              <a:lnSpc>
                <a:spcPct val="90000"/>
              </a:lnSpc>
            </a:pPr>
            <a:r>
              <a:rPr lang="en-US" altLang="en-US" sz="2800" dirty="0"/>
              <a:t>Morality-relational</a:t>
            </a:r>
          </a:p>
          <a:p>
            <a:pPr>
              <a:lnSpc>
                <a:spcPct val="90000"/>
              </a:lnSpc>
            </a:pPr>
            <a:endParaRPr lang="en-US" altLang="en-US" sz="2800" dirty="0"/>
          </a:p>
          <a:p>
            <a:pPr>
              <a:lnSpc>
                <a:spcPct val="90000"/>
              </a:lnSpc>
            </a:pPr>
            <a:r>
              <a:rPr lang="en-US" altLang="en-US" sz="2800" dirty="0"/>
              <a:t>“</a:t>
            </a:r>
            <a:r>
              <a:rPr lang="en-US" altLang="en-US" sz="2800" b="1" u="sng" dirty="0"/>
              <a:t>Support</a:t>
            </a:r>
            <a:r>
              <a:rPr lang="en-US" altLang="en-US" sz="2800" dirty="0"/>
              <a:t> is very good”</a:t>
            </a:r>
          </a:p>
        </p:txBody>
      </p:sp>
    </p:spTree>
    <p:extLst>
      <p:ext uri="{BB962C8B-B14F-4D97-AF65-F5344CB8AC3E}">
        <p14:creationId xmlns:p14="http://schemas.microsoft.com/office/powerpoint/2010/main" val="37176618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altLang="en-US" u="sng" dirty="0">
                <a:latin typeface="Times New Roman" pitchFamily="18" charset="0"/>
              </a:rPr>
              <a:t>Dealing With Cultural </a:t>
            </a:r>
            <a:r>
              <a:rPr lang="en-US" altLang="en-US" u="sng" dirty="0" smtClean="0">
                <a:latin typeface="Times New Roman" pitchFamily="18" charset="0"/>
              </a:rPr>
              <a:t>Differences</a:t>
            </a:r>
          </a:p>
          <a:p>
            <a:endParaRPr lang="en-US" altLang="en-US" u="sng" dirty="0" smtClean="0">
              <a:latin typeface="Times New Roman" pitchFamily="18" charset="0"/>
            </a:endParaRPr>
          </a:p>
          <a:p>
            <a:r>
              <a:rPr lang="en-US" altLang="en-US" dirty="0">
                <a:latin typeface="Times New Roman" pitchFamily="18" charset="0"/>
              </a:rPr>
              <a:t>Counselor and Client Perspectives: Do you share same cultural perspective or not?  Is this important or central to the counseling?</a:t>
            </a:r>
          </a:p>
          <a:p>
            <a:endParaRPr lang="en-US" altLang="en-US" sz="1800" dirty="0">
              <a:latin typeface="Times New Roman" pitchFamily="18" charset="0"/>
            </a:endParaRPr>
          </a:p>
          <a:p>
            <a:r>
              <a:rPr lang="en-US" altLang="en-US" dirty="0">
                <a:latin typeface="Times New Roman" pitchFamily="18" charset="0"/>
              </a:rPr>
              <a:t>What do you wish to do about differences of approach?</a:t>
            </a:r>
          </a:p>
          <a:p>
            <a:endParaRPr lang="en-US" altLang="en-US" sz="1800" dirty="0">
              <a:latin typeface="Times New Roman" pitchFamily="18" charset="0"/>
            </a:endParaRPr>
          </a:p>
          <a:p>
            <a:r>
              <a:rPr lang="en-US" altLang="en-US" dirty="0">
                <a:latin typeface="Times New Roman" pitchFamily="18" charset="0"/>
              </a:rPr>
              <a:t>Defining Value systems/Cultural Context- “teach me”</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Issues: Multicultural Contexts</a:t>
            </a:r>
            <a:endParaRPr lang="en-US" dirty="0"/>
          </a:p>
        </p:txBody>
      </p:sp>
    </p:spTree>
    <p:extLst>
      <p:ext uri="{BB962C8B-B14F-4D97-AF65-F5344CB8AC3E}">
        <p14:creationId xmlns:p14="http://schemas.microsoft.com/office/powerpoint/2010/main" val="7675991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lstStyle/>
          <a:p>
            <a:pPr>
              <a:lnSpc>
                <a:spcPct val="80000"/>
              </a:lnSpc>
            </a:pPr>
            <a:r>
              <a:rPr lang="en-US" altLang="en-US" sz="2400" dirty="0">
                <a:latin typeface="Times New Roman" pitchFamily="18" charset="0"/>
              </a:rPr>
              <a:t>Therapist awareness of own beliefs, values, feelings and biases</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Ability to accept, value, and integrate client culture</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Not threatened with referrals or consultations when appropriate</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Judge client reactions of treatment approaches within cultural context rather than personally</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Therapist learns /allows self to be educated on that culture</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(Same guidelines apply to all “special populations”)</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Guidelines for Multicultural Counseling</a:t>
            </a:r>
            <a:r>
              <a:rPr lang="en-US" altLang="en-US" sz="4800" u="sng" dirty="0">
                <a:solidFill>
                  <a:schemeClr val="tx1"/>
                </a:solidFill>
                <a:effectLst/>
                <a:latin typeface="Times New Roman" pitchFamily="18" charset="0"/>
              </a:rPr>
              <a:t/>
            </a:r>
            <a:br>
              <a:rPr lang="en-US" altLang="en-US" sz="4800" u="sng" dirty="0">
                <a:solidFill>
                  <a:schemeClr val="tx1"/>
                </a:solidFill>
                <a:effectLst/>
                <a:latin typeface="Times New Roman" pitchFamily="18" charset="0"/>
              </a:rPr>
            </a:br>
            <a:r>
              <a:rPr lang="en-US" altLang="en-US" sz="3200" u="sng" dirty="0">
                <a:solidFill>
                  <a:schemeClr val="tx1"/>
                </a:solidFill>
                <a:effectLst/>
                <a:latin typeface="Times New Roman" pitchFamily="18" charset="0"/>
              </a:rPr>
              <a:t>(D.W. Sue &amp; D. Sue, 1990)</a:t>
            </a:r>
            <a:endParaRPr lang="en-US" dirty="0"/>
          </a:p>
        </p:txBody>
      </p:sp>
    </p:spTree>
    <p:extLst>
      <p:ext uri="{BB962C8B-B14F-4D97-AF65-F5344CB8AC3E}">
        <p14:creationId xmlns:p14="http://schemas.microsoft.com/office/powerpoint/2010/main" val="319974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8598248"/>
              </p:ext>
            </p:extLst>
          </p:nvPr>
        </p:nvGraphicFramePr>
        <p:xfrm>
          <a:off x="457200" y="1481138"/>
          <a:ext cx="8305800" cy="3725862"/>
        </p:xfrm>
        <a:graphic>
          <a:graphicData uri="http://schemas.openxmlformats.org/drawingml/2006/table">
            <a:tbl>
              <a:tblPr firstRow="1" bandRow="1">
                <a:tableStyleId>{073A0DAA-6AF3-43AB-8588-CEC1D06C72B9}</a:tableStyleId>
              </a:tblPr>
              <a:tblGrid>
                <a:gridCol w="1645920"/>
                <a:gridCol w="1645920"/>
                <a:gridCol w="1645920"/>
                <a:gridCol w="1645920"/>
                <a:gridCol w="1722120"/>
              </a:tblGrid>
              <a:tr h="370840">
                <a:tc>
                  <a:txBody>
                    <a:bodyPr/>
                    <a:lstStyle/>
                    <a:p>
                      <a:r>
                        <a:rPr lang="en-US" dirty="0" smtClean="0"/>
                        <a:t>Record Keeping</a:t>
                      </a:r>
                      <a:endParaRPr lang="en-US" dirty="0"/>
                    </a:p>
                  </a:txBody>
                  <a:tcPr/>
                </a:tc>
                <a:tc>
                  <a:txBody>
                    <a:bodyPr/>
                    <a:lstStyle/>
                    <a:p>
                      <a:r>
                        <a:rPr lang="en-US" dirty="0" smtClean="0"/>
                        <a:t>Records Requests</a:t>
                      </a:r>
                      <a:endParaRPr lang="en-US" dirty="0"/>
                    </a:p>
                  </a:txBody>
                  <a:tcPr/>
                </a:tc>
                <a:tc>
                  <a:txBody>
                    <a:bodyPr/>
                    <a:lstStyle/>
                    <a:p>
                      <a:r>
                        <a:rPr lang="en-US" dirty="0" smtClean="0"/>
                        <a:t>Dependency</a:t>
                      </a:r>
                      <a:endParaRPr lang="en-US" dirty="0"/>
                    </a:p>
                  </a:txBody>
                  <a:tcPr/>
                </a:tc>
                <a:tc>
                  <a:txBody>
                    <a:bodyPr/>
                    <a:lstStyle/>
                    <a:p>
                      <a:r>
                        <a:rPr lang="en-US" dirty="0" smtClean="0"/>
                        <a:t>Termination</a:t>
                      </a:r>
                      <a:endParaRPr lang="en-US" dirty="0"/>
                    </a:p>
                  </a:txBody>
                  <a:tcPr/>
                </a:tc>
                <a:tc>
                  <a:txBody>
                    <a:bodyPr/>
                    <a:lstStyle/>
                    <a:p>
                      <a:r>
                        <a:rPr lang="en-US" dirty="0" smtClean="0"/>
                        <a:t>Dual Relationships</a:t>
                      </a:r>
                      <a:endParaRPr lang="en-US" dirty="0"/>
                    </a:p>
                  </a:txBody>
                  <a:tcPr/>
                </a:tc>
              </a:tr>
              <a:tr h="1231582">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r>
              <a:tr h="370840">
                <a:tc>
                  <a:txBody>
                    <a:bodyPr/>
                    <a:lstStyle/>
                    <a:p>
                      <a:r>
                        <a:rPr lang="en-US" dirty="0" smtClean="0"/>
                        <a:t>200</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r>
              <a:tr h="370840">
                <a:tc>
                  <a:txBody>
                    <a:bodyPr/>
                    <a:lstStyle/>
                    <a:p>
                      <a:r>
                        <a:rPr lang="en-US" dirty="0" smtClean="0"/>
                        <a:t>300</a:t>
                      </a:r>
                      <a:endParaRPr lang="en-US" dirty="0"/>
                    </a:p>
                  </a:txBody>
                  <a:tcPr/>
                </a:tc>
                <a:tc>
                  <a:txBody>
                    <a:bodyPr/>
                    <a:lstStyle/>
                    <a:p>
                      <a:r>
                        <a:rPr lang="en-US" dirty="0" smtClean="0"/>
                        <a:t>300</a:t>
                      </a:r>
                      <a:endParaRPr lang="en-US" dirty="0"/>
                    </a:p>
                  </a:txBody>
                  <a:tcPr/>
                </a:tc>
                <a:tc>
                  <a:txBody>
                    <a:bodyPr/>
                    <a:lstStyle/>
                    <a:p>
                      <a:r>
                        <a:rPr lang="en-US" dirty="0" smtClean="0"/>
                        <a:t>300</a:t>
                      </a:r>
                      <a:endParaRPr lang="en-US" dirty="0"/>
                    </a:p>
                  </a:txBody>
                  <a:tcPr/>
                </a:tc>
                <a:tc>
                  <a:txBody>
                    <a:bodyPr/>
                    <a:lstStyle/>
                    <a:p>
                      <a:r>
                        <a:rPr lang="en-US" dirty="0" smtClean="0"/>
                        <a:t>300</a:t>
                      </a:r>
                      <a:endParaRPr lang="en-US" dirty="0"/>
                    </a:p>
                  </a:txBody>
                  <a:tcPr/>
                </a:tc>
                <a:tc>
                  <a:txBody>
                    <a:bodyPr/>
                    <a:lstStyle/>
                    <a:p>
                      <a:r>
                        <a:rPr lang="en-US" dirty="0" smtClean="0"/>
                        <a:t>300</a:t>
                      </a:r>
                      <a:endParaRPr lang="en-US" dirty="0"/>
                    </a:p>
                  </a:txBody>
                  <a:tcPr/>
                </a:tc>
              </a:tr>
              <a:tr h="370840">
                <a:tc>
                  <a:txBody>
                    <a:bodyPr/>
                    <a:lstStyle/>
                    <a:p>
                      <a:r>
                        <a:rPr lang="en-US" dirty="0" smtClean="0"/>
                        <a:t>400</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r>
              <a:tr h="370840">
                <a:tc>
                  <a:txBody>
                    <a:bodyPr/>
                    <a:lstStyle/>
                    <a:p>
                      <a:r>
                        <a:rPr lang="en-US" dirty="0" smtClean="0"/>
                        <a:t>500</a:t>
                      </a:r>
                      <a:endParaRPr lang="en-US" dirty="0"/>
                    </a:p>
                  </a:txBody>
                  <a:tcPr/>
                </a:tc>
                <a:tc>
                  <a:txBody>
                    <a:bodyPr/>
                    <a:lstStyle/>
                    <a:p>
                      <a:r>
                        <a:rPr lang="en-US" dirty="0" smtClean="0"/>
                        <a:t>500</a:t>
                      </a:r>
                      <a:endParaRPr lang="en-US" dirty="0"/>
                    </a:p>
                  </a:txBody>
                  <a:tcPr/>
                </a:tc>
                <a:tc>
                  <a:txBody>
                    <a:bodyPr/>
                    <a:lstStyle/>
                    <a:p>
                      <a:r>
                        <a:rPr lang="en-US" dirty="0" smtClean="0"/>
                        <a:t>500</a:t>
                      </a:r>
                      <a:endParaRPr lang="en-US" dirty="0"/>
                    </a:p>
                  </a:txBody>
                  <a:tcPr/>
                </a:tc>
                <a:tc>
                  <a:txBody>
                    <a:bodyPr/>
                    <a:lstStyle/>
                    <a:p>
                      <a:r>
                        <a:rPr lang="en-US" dirty="0" smtClean="0"/>
                        <a:t>500</a:t>
                      </a:r>
                      <a:endParaRPr lang="en-US" dirty="0"/>
                    </a:p>
                  </a:txBody>
                  <a:tcPr/>
                </a:tc>
                <a:tc>
                  <a:txBody>
                    <a:bodyPr/>
                    <a:lstStyle/>
                    <a:p>
                      <a:r>
                        <a:rPr lang="en-US" dirty="0" smtClean="0"/>
                        <a:t>500</a:t>
                      </a:r>
                      <a:endParaRPr lang="en-US" dirty="0"/>
                    </a:p>
                  </a:txBody>
                  <a:tcPr/>
                </a:tc>
              </a:tr>
              <a:tr h="370840">
                <a:tc>
                  <a:txBody>
                    <a:bodyPr/>
                    <a:lstStyle/>
                    <a:p>
                      <a:r>
                        <a:rPr lang="en-US" dirty="0" smtClean="0"/>
                        <a:t>1000</a:t>
                      </a:r>
                      <a:endParaRPr lang="en-US" dirty="0"/>
                    </a:p>
                  </a:txBody>
                  <a:tcPr/>
                </a:tc>
                <a:tc>
                  <a:txBody>
                    <a:bodyPr/>
                    <a:lstStyle/>
                    <a:p>
                      <a:r>
                        <a:rPr lang="en-US" dirty="0" smtClean="0"/>
                        <a:t>1000</a:t>
                      </a:r>
                      <a:endParaRPr lang="en-US" dirty="0"/>
                    </a:p>
                  </a:txBody>
                  <a:tcPr/>
                </a:tc>
                <a:tc>
                  <a:txBody>
                    <a:bodyPr/>
                    <a:lstStyle/>
                    <a:p>
                      <a:r>
                        <a:rPr lang="en-US" dirty="0" smtClean="0"/>
                        <a:t>1000</a:t>
                      </a:r>
                      <a:endParaRPr lang="en-US" dirty="0"/>
                    </a:p>
                  </a:txBody>
                  <a:tcPr/>
                </a:tc>
                <a:tc>
                  <a:txBody>
                    <a:bodyPr/>
                    <a:lstStyle/>
                    <a:p>
                      <a:r>
                        <a:rPr lang="en-US" dirty="0" smtClean="0"/>
                        <a:t>1000</a:t>
                      </a:r>
                      <a:endParaRPr lang="en-US" dirty="0"/>
                    </a:p>
                  </a:txBody>
                  <a:tcPr/>
                </a:tc>
                <a:tc>
                  <a:txBody>
                    <a:bodyPr/>
                    <a:lstStyle/>
                    <a:p>
                      <a:r>
                        <a:rPr lang="en-US" dirty="0" smtClean="0"/>
                        <a:t>1000</a:t>
                      </a:r>
                      <a:endParaRPr lang="en-US" dirty="0"/>
                    </a:p>
                  </a:txBody>
                  <a:tcPr/>
                </a:tc>
              </a:tr>
            </a:tbl>
          </a:graphicData>
        </a:graphic>
      </p:graphicFrame>
      <p:sp>
        <p:nvSpPr>
          <p:cNvPr id="3" name="Title 2"/>
          <p:cNvSpPr>
            <a:spLocks noGrp="1"/>
          </p:cNvSpPr>
          <p:nvPr>
            <p:ph type="title"/>
          </p:nvPr>
        </p:nvSpPr>
        <p:spPr/>
        <p:txBody>
          <a:bodyPr>
            <a:normAutofit fontScale="90000"/>
          </a:bodyPr>
          <a:lstStyle/>
          <a:p>
            <a:pPr algn="ctr"/>
            <a:r>
              <a:rPr lang="en-US" dirty="0" smtClean="0"/>
              <a:t>Categories: Part Three (You :Pick)</a:t>
            </a:r>
            <a:endParaRPr lang="en-US" dirty="0"/>
          </a:p>
        </p:txBody>
      </p:sp>
    </p:spTree>
    <p:extLst>
      <p:ext uri="{BB962C8B-B14F-4D97-AF65-F5344CB8AC3E}">
        <p14:creationId xmlns:p14="http://schemas.microsoft.com/office/powerpoint/2010/main" val="18054515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90000"/>
              </a:lnSpc>
            </a:pPr>
            <a:r>
              <a:rPr lang="en-US" altLang="en-US" sz="2800" dirty="0">
                <a:latin typeface="Times New Roman" pitchFamily="18" charset="0"/>
              </a:rPr>
              <a:t>*NOTE: New 2008 Ohio codes on this*</a:t>
            </a:r>
          </a:p>
          <a:p>
            <a:pPr>
              <a:lnSpc>
                <a:spcPct val="90000"/>
              </a:lnSpc>
            </a:pPr>
            <a:endParaRPr lang="en-US" altLang="en-US" sz="1000" dirty="0">
              <a:latin typeface="Times New Roman" pitchFamily="18" charset="0"/>
            </a:endParaRPr>
          </a:p>
          <a:p>
            <a:pPr>
              <a:lnSpc>
                <a:spcPct val="90000"/>
              </a:lnSpc>
              <a:buNone/>
            </a:pPr>
            <a:r>
              <a:rPr lang="en-US" altLang="en-US" sz="2800" b="1" u="sng" dirty="0">
                <a:latin typeface="Times New Roman" pitchFamily="18" charset="0"/>
              </a:rPr>
              <a:t>General Board Rules Re. Supervisors</a:t>
            </a:r>
          </a:p>
          <a:p>
            <a:pPr>
              <a:lnSpc>
                <a:spcPct val="90000"/>
              </a:lnSpc>
            </a:pPr>
            <a:r>
              <a:rPr lang="en-US" altLang="en-US" sz="2800" dirty="0">
                <a:latin typeface="Times New Roman" pitchFamily="18" charset="0"/>
              </a:rPr>
              <a:t>Supervisor/supervisee relationship must be board approved in advance</a:t>
            </a:r>
          </a:p>
          <a:p>
            <a:pPr>
              <a:lnSpc>
                <a:spcPct val="90000"/>
              </a:lnSpc>
            </a:pPr>
            <a:r>
              <a:rPr lang="en-US" altLang="en-US" sz="2800" dirty="0">
                <a:latin typeface="Times New Roman" pitchFamily="18" charset="0"/>
              </a:rPr>
              <a:t>Roles and scope of practice are specifically delineated</a:t>
            </a:r>
          </a:p>
          <a:p>
            <a:pPr>
              <a:lnSpc>
                <a:spcPct val="90000"/>
              </a:lnSpc>
            </a:pPr>
            <a:r>
              <a:rPr lang="en-US" altLang="en-US" sz="2800" dirty="0">
                <a:latin typeface="Times New Roman" pitchFamily="18" charset="0"/>
              </a:rPr>
              <a:t>Start and end dates are delineated</a:t>
            </a:r>
          </a:p>
          <a:p>
            <a:pPr>
              <a:lnSpc>
                <a:spcPct val="90000"/>
              </a:lnSpc>
            </a:pPr>
            <a:r>
              <a:rPr lang="en-US" altLang="en-US" sz="2800" dirty="0">
                <a:latin typeface="Times New Roman" pitchFamily="18" charset="0"/>
              </a:rPr>
              <a:t>Supervisor/supervisee only have supervision in areas of specified competence</a:t>
            </a:r>
          </a:p>
          <a:p>
            <a:pPr>
              <a:lnSpc>
                <a:spcPct val="90000"/>
              </a:lnSpc>
            </a:pPr>
            <a:r>
              <a:rPr lang="en-US" altLang="en-US" sz="2800" dirty="0">
                <a:latin typeface="Times New Roman" pitchFamily="18" charset="0"/>
              </a:rPr>
              <a:t>“Not a family member or relative”</a:t>
            </a:r>
          </a:p>
          <a:p>
            <a:pPr>
              <a:lnSpc>
                <a:spcPct val="90000"/>
              </a:lnSpc>
            </a:pPr>
            <a:r>
              <a:rPr lang="en-US" altLang="en-US" sz="2800" dirty="0">
                <a:latin typeface="Times New Roman" pitchFamily="18" charset="0"/>
              </a:rPr>
              <a:t>Requires documentation of supervisor/supervisee interactions</a:t>
            </a:r>
          </a:p>
          <a:p>
            <a:pPr>
              <a:lnSpc>
                <a:spcPct val="90000"/>
              </a:lnSpc>
            </a:pPr>
            <a:r>
              <a:rPr lang="en-US" altLang="en-US" sz="2800" dirty="0">
                <a:latin typeface="Times New Roman" pitchFamily="18" charset="0"/>
              </a:rPr>
              <a:t>Reports co-signed by the supervisor</a:t>
            </a:r>
          </a:p>
          <a:p>
            <a:pPr>
              <a:lnSpc>
                <a:spcPct val="90000"/>
              </a:lnSpc>
            </a:pPr>
            <a:r>
              <a:rPr lang="en-US" altLang="en-US" sz="2800" dirty="0">
                <a:latin typeface="Times New Roman" pitchFamily="18" charset="0"/>
              </a:rPr>
              <a:t>No more than 6 supervisees per clinical supervisor</a:t>
            </a:r>
            <a:endParaRPr lang="en-US" dirty="0"/>
          </a:p>
        </p:txBody>
      </p:sp>
      <p:sp>
        <p:nvSpPr>
          <p:cNvPr id="3" name="Title 2"/>
          <p:cNvSpPr>
            <a:spLocks noGrp="1"/>
          </p:cNvSpPr>
          <p:nvPr>
            <p:ph type="title"/>
          </p:nvPr>
        </p:nvSpPr>
        <p:spPr/>
        <p:txBody>
          <a:bodyPr/>
          <a:lstStyle/>
          <a:p>
            <a:pPr algn="ctr"/>
            <a:r>
              <a:rPr lang="en-US" altLang="en-US" sz="4400" u="sng" dirty="0">
                <a:solidFill>
                  <a:schemeClr val="tx1"/>
                </a:solidFill>
                <a:effectLst/>
                <a:latin typeface="Times New Roman" pitchFamily="18" charset="0"/>
              </a:rPr>
              <a:t>Ethical Issues: Supervision</a:t>
            </a:r>
            <a:endParaRPr lang="en-US" dirty="0"/>
          </a:p>
        </p:txBody>
      </p:sp>
    </p:spTree>
    <p:extLst>
      <p:ext uri="{BB962C8B-B14F-4D97-AF65-F5344CB8AC3E}">
        <p14:creationId xmlns:p14="http://schemas.microsoft.com/office/powerpoint/2010/main" val="16132706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80000"/>
              </a:lnSpc>
              <a:buNone/>
            </a:pPr>
            <a:r>
              <a:rPr lang="en-US" altLang="en-US" sz="2800" u="sng" dirty="0">
                <a:latin typeface="Times New Roman" pitchFamily="18" charset="0"/>
              </a:rPr>
              <a:t>General Board Rules Re. Supervisees</a:t>
            </a:r>
            <a:endParaRPr lang="en-US" altLang="en-US" sz="2800" dirty="0">
              <a:latin typeface="Times New Roman" pitchFamily="18" charset="0"/>
            </a:endParaRPr>
          </a:p>
          <a:p>
            <a:pPr>
              <a:lnSpc>
                <a:spcPct val="80000"/>
              </a:lnSpc>
            </a:pPr>
            <a:r>
              <a:rPr lang="en-US" altLang="en-US" sz="2800" dirty="0">
                <a:latin typeface="Times New Roman" pitchFamily="18" charset="0"/>
              </a:rPr>
              <a:t>Clients of supervisee can pay but only to the agency</a:t>
            </a:r>
          </a:p>
          <a:p>
            <a:pPr>
              <a:lnSpc>
                <a:spcPct val="80000"/>
              </a:lnSpc>
            </a:pPr>
            <a:r>
              <a:rPr lang="en-US" altLang="en-US" sz="2800" dirty="0">
                <a:latin typeface="Times New Roman" pitchFamily="18" charset="0"/>
              </a:rPr>
              <a:t>Supervisee openly acknowledges with clients the rules and limits of supervision</a:t>
            </a:r>
          </a:p>
          <a:p>
            <a:pPr>
              <a:lnSpc>
                <a:spcPct val="80000"/>
              </a:lnSpc>
            </a:pPr>
            <a:r>
              <a:rPr lang="en-US" altLang="en-US" sz="2800" dirty="0">
                <a:latin typeface="Times New Roman" pitchFamily="18" charset="0"/>
              </a:rPr>
              <a:t>Disclosure to clients of supervisee status</a:t>
            </a:r>
          </a:p>
          <a:p>
            <a:pPr>
              <a:lnSpc>
                <a:spcPct val="80000"/>
              </a:lnSpc>
            </a:pPr>
            <a:r>
              <a:rPr lang="en-US" altLang="en-US" sz="2800" dirty="0">
                <a:latin typeface="Times New Roman" pitchFamily="18" charset="0"/>
              </a:rPr>
              <a:t>No reports, forms, or paperwork disseminated without review of supervisor and his/her signature</a:t>
            </a:r>
          </a:p>
          <a:p>
            <a:pPr>
              <a:lnSpc>
                <a:spcPct val="80000"/>
              </a:lnSpc>
            </a:pPr>
            <a:r>
              <a:rPr lang="en-US" altLang="en-US" sz="2800" dirty="0">
                <a:latin typeface="Times New Roman" pitchFamily="18" charset="0"/>
              </a:rPr>
              <a:t>Filling in of training agreements is the supervisee’s responsibility</a:t>
            </a:r>
          </a:p>
          <a:p>
            <a:pPr>
              <a:lnSpc>
                <a:spcPct val="80000"/>
              </a:lnSpc>
            </a:pPr>
            <a:r>
              <a:rPr lang="en-US" altLang="en-US" sz="2800" dirty="0">
                <a:latin typeface="Times New Roman" pitchFamily="18" charset="0"/>
              </a:rPr>
              <a:t>30 day board notice of changes of supervisors or any other changes in agreement</a:t>
            </a:r>
          </a:p>
          <a:p>
            <a:pPr>
              <a:lnSpc>
                <a:spcPct val="80000"/>
              </a:lnSpc>
            </a:pPr>
            <a:r>
              <a:rPr lang="en-US" altLang="en-US" sz="2800" dirty="0">
                <a:latin typeface="Times New Roman" pitchFamily="18" charset="0"/>
              </a:rPr>
              <a:t>Only counting hours of supervision by a designated supervising counselor</a:t>
            </a:r>
          </a:p>
          <a:p>
            <a:endParaRPr lang="en-US" dirty="0"/>
          </a:p>
        </p:txBody>
      </p:sp>
      <p:sp>
        <p:nvSpPr>
          <p:cNvPr id="3" name="Title 2"/>
          <p:cNvSpPr>
            <a:spLocks noGrp="1"/>
          </p:cNvSpPr>
          <p:nvPr>
            <p:ph type="title"/>
          </p:nvPr>
        </p:nvSpPr>
        <p:spPr/>
        <p:txBody>
          <a:bodyPr/>
          <a:lstStyle/>
          <a:p>
            <a:pPr algn="ctr"/>
            <a:r>
              <a:rPr lang="en-US" altLang="en-US" sz="4400" u="sng" dirty="0">
                <a:solidFill>
                  <a:schemeClr val="tx1"/>
                </a:solidFill>
                <a:effectLst/>
                <a:latin typeface="Times New Roman" pitchFamily="18" charset="0"/>
              </a:rPr>
              <a:t>Ethical Issues: Supervision</a:t>
            </a:r>
            <a:endParaRPr lang="en-US" dirty="0"/>
          </a:p>
        </p:txBody>
      </p:sp>
    </p:spTree>
    <p:extLst>
      <p:ext uri="{BB962C8B-B14F-4D97-AF65-F5344CB8AC3E}">
        <p14:creationId xmlns:p14="http://schemas.microsoft.com/office/powerpoint/2010/main" val="15222773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altLang="en-US" u="sng" dirty="0">
                <a:latin typeface="Times New Roman" pitchFamily="18" charset="0"/>
              </a:rPr>
              <a:t>Interviewing Potential </a:t>
            </a:r>
            <a:r>
              <a:rPr lang="en-US" altLang="en-US" u="sng" dirty="0" smtClean="0">
                <a:latin typeface="Times New Roman" pitchFamily="18" charset="0"/>
              </a:rPr>
              <a:t>Supervisees</a:t>
            </a:r>
          </a:p>
          <a:p>
            <a:endParaRPr lang="en-US" u="sng" dirty="0">
              <a:latin typeface="Times New Roman" pitchFamily="18" charset="0"/>
            </a:endParaRPr>
          </a:p>
          <a:p>
            <a:pPr>
              <a:lnSpc>
                <a:spcPct val="90000"/>
              </a:lnSpc>
            </a:pPr>
            <a:r>
              <a:rPr lang="en-US" altLang="en-US" sz="2800" dirty="0">
                <a:latin typeface="Times New Roman" pitchFamily="18" charset="0"/>
              </a:rPr>
              <a:t>Career Goals and Expectations</a:t>
            </a:r>
          </a:p>
          <a:p>
            <a:pPr>
              <a:lnSpc>
                <a:spcPct val="90000"/>
              </a:lnSpc>
            </a:pPr>
            <a:endParaRPr lang="en-US" altLang="en-US" sz="1050" dirty="0">
              <a:latin typeface="Times New Roman" pitchFamily="18" charset="0"/>
            </a:endParaRPr>
          </a:p>
          <a:p>
            <a:pPr>
              <a:lnSpc>
                <a:spcPct val="90000"/>
              </a:lnSpc>
            </a:pPr>
            <a:r>
              <a:rPr lang="en-US" altLang="en-US" sz="2800" dirty="0">
                <a:latin typeface="Times New Roman" pitchFamily="18" charset="0"/>
              </a:rPr>
              <a:t>Counseling Goals and Expectations</a:t>
            </a:r>
          </a:p>
          <a:p>
            <a:pPr>
              <a:lnSpc>
                <a:spcPct val="90000"/>
              </a:lnSpc>
            </a:pPr>
            <a:endParaRPr lang="en-US" altLang="en-US" sz="1000" dirty="0">
              <a:latin typeface="Times New Roman" pitchFamily="18" charset="0"/>
            </a:endParaRPr>
          </a:p>
          <a:p>
            <a:pPr>
              <a:lnSpc>
                <a:spcPct val="90000"/>
              </a:lnSpc>
            </a:pPr>
            <a:r>
              <a:rPr lang="en-US" altLang="en-US" sz="2800" dirty="0">
                <a:latin typeface="Times New Roman" pitchFamily="18" charset="0"/>
              </a:rPr>
              <a:t>Supervision Goals and Expectations</a:t>
            </a:r>
          </a:p>
          <a:p>
            <a:pPr>
              <a:lnSpc>
                <a:spcPct val="90000"/>
              </a:lnSpc>
            </a:pPr>
            <a:endParaRPr lang="en-US" altLang="en-US" sz="1000" dirty="0">
              <a:latin typeface="Times New Roman" pitchFamily="18" charset="0"/>
            </a:endParaRPr>
          </a:p>
          <a:p>
            <a:pPr>
              <a:lnSpc>
                <a:spcPct val="90000"/>
              </a:lnSpc>
            </a:pPr>
            <a:r>
              <a:rPr lang="en-US" altLang="en-US" sz="2800" dirty="0">
                <a:latin typeface="Times New Roman" pitchFamily="18" charset="0"/>
              </a:rPr>
              <a:t>Experiences to This Point/Desired Experiences/Outcomes</a:t>
            </a:r>
          </a:p>
          <a:p>
            <a:pPr>
              <a:lnSpc>
                <a:spcPct val="90000"/>
              </a:lnSpc>
            </a:pPr>
            <a:endParaRPr lang="en-US" altLang="en-US" sz="1000" dirty="0">
              <a:latin typeface="Times New Roman" pitchFamily="18" charset="0"/>
            </a:endParaRPr>
          </a:p>
          <a:p>
            <a:pPr>
              <a:lnSpc>
                <a:spcPct val="90000"/>
              </a:lnSpc>
            </a:pPr>
            <a:r>
              <a:rPr lang="en-US" altLang="en-US" sz="2800" dirty="0">
                <a:latin typeface="Times New Roman" pitchFamily="18" charset="0"/>
              </a:rPr>
              <a:t>Areas For Further Training</a:t>
            </a:r>
          </a:p>
          <a:p>
            <a:pPr>
              <a:lnSpc>
                <a:spcPct val="90000"/>
              </a:lnSpc>
            </a:pPr>
            <a:endParaRPr lang="en-US" altLang="en-US" sz="1000" dirty="0">
              <a:latin typeface="Times New Roman" pitchFamily="18" charset="0"/>
            </a:endParaRPr>
          </a:p>
          <a:p>
            <a:pPr>
              <a:lnSpc>
                <a:spcPct val="90000"/>
              </a:lnSpc>
            </a:pPr>
            <a:r>
              <a:rPr lang="en-US" altLang="en-US" sz="2800" dirty="0">
                <a:latin typeface="Times New Roman" pitchFamily="18" charset="0"/>
              </a:rPr>
              <a:t>Theoretical Orientations Preferred</a:t>
            </a:r>
          </a:p>
          <a:p>
            <a:pPr>
              <a:lnSpc>
                <a:spcPct val="90000"/>
              </a:lnSpc>
            </a:pPr>
            <a:endParaRPr lang="en-US" altLang="en-US" sz="900" dirty="0">
              <a:latin typeface="Times New Roman" pitchFamily="18" charset="0"/>
            </a:endParaRPr>
          </a:p>
          <a:p>
            <a:pPr>
              <a:lnSpc>
                <a:spcPct val="90000"/>
              </a:lnSpc>
            </a:pPr>
            <a:r>
              <a:rPr lang="en-US" altLang="en-US" sz="2800" dirty="0">
                <a:latin typeface="Times New Roman" pitchFamily="18" charset="0"/>
              </a:rPr>
              <a:t>Special Populations or Issues Preferred</a:t>
            </a:r>
          </a:p>
          <a:p>
            <a:pPr>
              <a:lnSpc>
                <a:spcPct val="90000"/>
              </a:lnSpc>
            </a:pPr>
            <a:endParaRPr lang="en-US" altLang="en-US" sz="900" dirty="0">
              <a:latin typeface="Times New Roman" pitchFamily="18" charset="0"/>
            </a:endParaRPr>
          </a:p>
          <a:p>
            <a:pPr>
              <a:lnSpc>
                <a:spcPct val="90000"/>
              </a:lnSpc>
            </a:pPr>
            <a:r>
              <a:rPr lang="en-US" altLang="en-US" sz="2800" dirty="0">
                <a:latin typeface="Times New Roman" pitchFamily="18" charset="0"/>
              </a:rPr>
              <a:t>Supervision Experiences to this Point- Pros/Cons</a:t>
            </a:r>
          </a:p>
          <a:p>
            <a:endParaRPr lang="en-US" dirty="0"/>
          </a:p>
        </p:txBody>
      </p:sp>
      <p:sp>
        <p:nvSpPr>
          <p:cNvPr id="3" name="Title 2"/>
          <p:cNvSpPr>
            <a:spLocks noGrp="1"/>
          </p:cNvSpPr>
          <p:nvPr>
            <p:ph type="title"/>
          </p:nvPr>
        </p:nvSpPr>
        <p:spPr/>
        <p:txBody>
          <a:bodyPr/>
          <a:lstStyle/>
          <a:p>
            <a:pPr algn="ctr"/>
            <a:r>
              <a:rPr lang="en-US" altLang="en-US" sz="4400" u="sng" dirty="0">
                <a:solidFill>
                  <a:schemeClr val="tx1"/>
                </a:solidFill>
                <a:effectLst/>
                <a:latin typeface="Times New Roman" pitchFamily="18" charset="0"/>
              </a:rPr>
              <a:t>Ethical Issues: Supervision</a:t>
            </a:r>
            <a:endParaRPr lang="en-US" dirty="0"/>
          </a:p>
        </p:txBody>
      </p:sp>
    </p:spTree>
    <p:extLst>
      <p:ext uri="{BB962C8B-B14F-4D97-AF65-F5344CB8AC3E}">
        <p14:creationId xmlns:p14="http://schemas.microsoft.com/office/powerpoint/2010/main" val="12494349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ctr"/>
            <a:r>
              <a:rPr lang="en-US" altLang="en-US" sz="2800" u="sng" dirty="0">
                <a:latin typeface="Times New Roman" pitchFamily="18" charset="0"/>
              </a:rPr>
              <a:t>Boundaries With </a:t>
            </a:r>
            <a:r>
              <a:rPr lang="en-US" altLang="en-US" sz="2800" u="sng" dirty="0" smtClean="0">
                <a:latin typeface="Times New Roman" pitchFamily="18" charset="0"/>
              </a:rPr>
              <a:t>Supervisees</a:t>
            </a:r>
          </a:p>
          <a:p>
            <a:pPr>
              <a:lnSpc>
                <a:spcPct val="90000"/>
              </a:lnSpc>
            </a:pPr>
            <a:endParaRPr lang="en-US" altLang="en-US" sz="2800" dirty="0" smtClean="0">
              <a:latin typeface="Times New Roman" pitchFamily="18" charset="0"/>
            </a:endParaRPr>
          </a:p>
          <a:p>
            <a:pPr>
              <a:lnSpc>
                <a:spcPct val="90000"/>
              </a:lnSpc>
            </a:pPr>
            <a:r>
              <a:rPr lang="en-US" altLang="en-US" sz="2800" dirty="0" smtClean="0">
                <a:latin typeface="Times New Roman" pitchFamily="18" charset="0"/>
              </a:rPr>
              <a:t>Adhere </a:t>
            </a:r>
            <a:r>
              <a:rPr lang="en-US" altLang="en-US" sz="2800" dirty="0">
                <a:latin typeface="Times New Roman" pitchFamily="18" charset="0"/>
              </a:rPr>
              <a:t>to general, professional, ethical standards</a:t>
            </a:r>
          </a:p>
          <a:p>
            <a:pPr>
              <a:lnSpc>
                <a:spcPct val="90000"/>
              </a:lnSpc>
            </a:pPr>
            <a:endParaRPr lang="en-US" altLang="en-US" sz="1000" dirty="0">
              <a:latin typeface="Times New Roman" pitchFamily="18" charset="0"/>
            </a:endParaRPr>
          </a:p>
          <a:p>
            <a:pPr>
              <a:lnSpc>
                <a:spcPct val="90000"/>
              </a:lnSpc>
            </a:pPr>
            <a:r>
              <a:rPr lang="en-US" altLang="en-US" sz="2800" dirty="0">
                <a:latin typeface="Times New Roman" pitchFamily="18" charset="0"/>
              </a:rPr>
              <a:t>Reduce likelihood of exploitation</a:t>
            </a:r>
          </a:p>
          <a:p>
            <a:pPr>
              <a:lnSpc>
                <a:spcPct val="90000"/>
              </a:lnSpc>
            </a:pPr>
            <a:endParaRPr lang="en-US" altLang="en-US" sz="1000" dirty="0">
              <a:latin typeface="Times New Roman" pitchFamily="18" charset="0"/>
            </a:endParaRPr>
          </a:p>
          <a:p>
            <a:pPr>
              <a:lnSpc>
                <a:spcPct val="90000"/>
              </a:lnSpc>
            </a:pPr>
            <a:r>
              <a:rPr lang="en-US" altLang="en-US" sz="2800" dirty="0">
                <a:latin typeface="Times New Roman" pitchFamily="18" charset="0"/>
              </a:rPr>
              <a:t>Never- sexual relationships or sexual harassment</a:t>
            </a:r>
          </a:p>
          <a:p>
            <a:pPr>
              <a:lnSpc>
                <a:spcPct val="90000"/>
              </a:lnSpc>
            </a:pPr>
            <a:endParaRPr lang="en-US" altLang="en-US" sz="1000" dirty="0">
              <a:latin typeface="Times New Roman" pitchFamily="18" charset="0"/>
            </a:endParaRPr>
          </a:p>
          <a:p>
            <a:pPr>
              <a:lnSpc>
                <a:spcPct val="90000"/>
              </a:lnSpc>
            </a:pPr>
            <a:r>
              <a:rPr lang="en-US" altLang="en-US" sz="2800" dirty="0">
                <a:latin typeface="Times New Roman" pitchFamily="18" charset="0"/>
              </a:rPr>
              <a:t>Honest credit/citation to sources</a:t>
            </a:r>
          </a:p>
          <a:p>
            <a:pPr>
              <a:lnSpc>
                <a:spcPct val="90000"/>
              </a:lnSpc>
            </a:pPr>
            <a:endParaRPr lang="en-US" altLang="en-US" sz="900" dirty="0">
              <a:latin typeface="Times New Roman" pitchFamily="18" charset="0"/>
            </a:endParaRPr>
          </a:p>
          <a:p>
            <a:pPr>
              <a:lnSpc>
                <a:spcPct val="90000"/>
              </a:lnSpc>
            </a:pPr>
            <a:r>
              <a:rPr lang="en-US" altLang="en-US" sz="2800" dirty="0">
                <a:latin typeface="Times New Roman" pitchFamily="18" charset="0"/>
              </a:rPr>
              <a:t>No supervision by a relative</a:t>
            </a:r>
          </a:p>
          <a:p>
            <a:pPr>
              <a:lnSpc>
                <a:spcPct val="90000"/>
              </a:lnSpc>
            </a:pPr>
            <a:endParaRPr lang="en-US" altLang="en-US" sz="900" dirty="0">
              <a:latin typeface="Times New Roman" pitchFamily="18" charset="0"/>
            </a:endParaRPr>
          </a:p>
          <a:p>
            <a:pPr>
              <a:lnSpc>
                <a:spcPct val="90000"/>
              </a:lnSpc>
            </a:pPr>
            <a:r>
              <a:rPr lang="en-US" altLang="en-US" sz="2800" dirty="0">
                <a:latin typeface="Times New Roman" pitchFamily="18" charset="0"/>
              </a:rPr>
              <a:t>Honest evaluation to board, even if it means a person is not necessarily recommended for licensure</a:t>
            </a:r>
          </a:p>
          <a:p>
            <a:pPr>
              <a:lnSpc>
                <a:spcPct val="90000"/>
              </a:lnSpc>
            </a:pPr>
            <a:endParaRPr lang="en-US" altLang="en-US" sz="900" dirty="0">
              <a:latin typeface="Times New Roman" pitchFamily="18" charset="0"/>
            </a:endParaRPr>
          </a:p>
          <a:p>
            <a:pPr>
              <a:lnSpc>
                <a:spcPct val="90000"/>
              </a:lnSpc>
            </a:pPr>
            <a:r>
              <a:rPr lang="en-US" altLang="en-US" sz="2800" dirty="0">
                <a:latin typeface="Times New Roman" pitchFamily="18" charset="0"/>
              </a:rPr>
              <a:t>Regular follow-ups initiated and evaluations: two way</a:t>
            </a:r>
          </a:p>
          <a:p>
            <a:pPr>
              <a:lnSpc>
                <a:spcPct val="90000"/>
              </a:lnSpc>
            </a:pPr>
            <a:endParaRPr lang="en-US" altLang="en-US" sz="2800" dirty="0">
              <a:latin typeface="Times New Roman" pitchFamily="18" charset="0"/>
            </a:endParaRPr>
          </a:p>
          <a:p>
            <a:endParaRPr lang="en-US" dirty="0"/>
          </a:p>
        </p:txBody>
      </p:sp>
      <p:sp>
        <p:nvSpPr>
          <p:cNvPr id="3" name="Title 2"/>
          <p:cNvSpPr>
            <a:spLocks noGrp="1"/>
          </p:cNvSpPr>
          <p:nvPr>
            <p:ph type="title"/>
          </p:nvPr>
        </p:nvSpPr>
        <p:spPr/>
        <p:txBody>
          <a:bodyPr/>
          <a:lstStyle/>
          <a:p>
            <a:pPr algn="ctr"/>
            <a:r>
              <a:rPr lang="en-US" altLang="en-US" sz="4400" u="sng" dirty="0">
                <a:solidFill>
                  <a:schemeClr val="tx1"/>
                </a:solidFill>
                <a:effectLst/>
                <a:latin typeface="Times New Roman" pitchFamily="18" charset="0"/>
              </a:rPr>
              <a:t>Ethical Issues: Supervision</a:t>
            </a:r>
            <a:endParaRPr lang="en-US" dirty="0"/>
          </a:p>
        </p:txBody>
      </p:sp>
    </p:spTree>
    <p:extLst>
      <p:ext uri="{BB962C8B-B14F-4D97-AF65-F5344CB8AC3E}">
        <p14:creationId xmlns:p14="http://schemas.microsoft.com/office/powerpoint/2010/main" val="3749505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80000"/>
              </a:lnSpc>
            </a:pPr>
            <a:r>
              <a:rPr lang="en-US" altLang="en-US" sz="2400" dirty="0">
                <a:latin typeface="Times New Roman" pitchFamily="18" charset="0"/>
              </a:rPr>
              <a:t>Vicarious responsibility</a:t>
            </a:r>
          </a:p>
          <a:p>
            <a:pPr algn="ctr">
              <a:lnSpc>
                <a:spcPct val="80000"/>
              </a:lnSpc>
            </a:pPr>
            <a:endParaRPr lang="en-US" altLang="en-US" sz="1100" dirty="0">
              <a:latin typeface="Times New Roman" pitchFamily="18" charset="0"/>
            </a:endParaRPr>
          </a:p>
          <a:p>
            <a:pPr algn="ctr">
              <a:lnSpc>
                <a:spcPct val="80000"/>
              </a:lnSpc>
            </a:pPr>
            <a:r>
              <a:rPr lang="en-US" altLang="en-US" sz="2400" dirty="0">
                <a:latin typeface="Times New Roman" pitchFamily="18" charset="0"/>
              </a:rPr>
              <a:t>Due process afforded supervisee</a:t>
            </a:r>
          </a:p>
          <a:p>
            <a:pPr algn="ctr">
              <a:lnSpc>
                <a:spcPct val="80000"/>
              </a:lnSpc>
            </a:pPr>
            <a:endParaRPr lang="en-US" altLang="en-US" sz="1100" dirty="0">
              <a:latin typeface="Times New Roman" pitchFamily="18" charset="0"/>
            </a:endParaRPr>
          </a:p>
          <a:p>
            <a:pPr algn="ctr">
              <a:lnSpc>
                <a:spcPct val="80000"/>
              </a:lnSpc>
            </a:pPr>
            <a:r>
              <a:rPr lang="en-US" altLang="en-US" sz="2400" dirty="0">
                <a:latin typeface="Times New Roman" pitchFamily="18" charset="0"/>
              </a:rPr>
              <a:t>Receiving informed consent (both supervision relationship and trainee/client relationship)</a:t>
            </a:r>
          </a:p>
          <a:p>
            <a:pPr algn="ctr">
              <a:lnSpc>
                <a:spcPct val="80000"/>
              </a:lnSpc>
            </a:pPr>
            <a:endParaRPr lang="en-US" altLang="en-US" sz="1100" dirty="0">
              <a:latin typeface="Times New Roman" pitchFamily="18" charset="0"/>
            </a:endParaRPr>
          </a:p>
          <a:p>
            <a:pPr algn="ctr">
              <a:lnSpc>
                <a:spcPct val="80000"/>
              </a:lnSpc>
            </a:pPr>
            <a:r>
              <a:rPr lang="en-US" altLang="en-US" sz="2400" dirty="0">
                <a:latin typeface="Times New Roman" pitchFamily="18" charset="0"/>
              </a:rPr>
              <a:t>Avoiding dual relationships</a:t>
            </a:r>
          </a:p>
          <a:p>
            <a:pPr algn="ctr">
              <a:lnSpc>
                <a:spcPct val="80000"/>
              </a:lnSpc>
            </a:pPr>
            <a:endParaRPr lang="en-US" altLang="en-US" sz="1100" dirty="0">
              <a:latin typeface="Times New Roman" pitchFamily="18" charset="0"/>
            </a:endParaRPr>
          </a:p>
          <a:p>
            <a:pPr algn="ctr">
              <a:lnSpc>
                <a:spcPct val="80000"/>
              </a:lnSpc>
            </a:pPr>
            <a:r>
              <a:rPr lang="en-US" altLang="en-US" sz="2400" dirty="0">
                <a:latin typeface="Times New Roman" pitchFamily="18" charset="0"/>
              </a:rPr>
              <a:t>Competency areas of supervisor and supervisee</a:t>
            </a:r>
          </a:p>
          <a:p>
            <a:pPr algn="ctr">
              <a:lnSpc>
                <a:spcPct val="80000"/>
              </a:lnSpc>
            </a:pPr>
            <a:endParaRPr lang="en-US" altLang="en-US" sz="1100" dirty="0">
              <a:latin typeface="Times New Roman" pitchFamily="18" charset="0"/>
            </a:endParaRPr>
          </a:p>
          <a:p>
            <a:pPr algn="ctr">
              <a:lnSpc>
                <a:spcPct val="80000"/>
              </a:lnSpc>
            </a:pPr>
            <a:r>
              <a:rPr lang="en-US" altLang="en-US" sz="2400" dirty="0">
                <a:latin typeface="Times New Roman" pitchFamily="18" charset="0"/>
              </a:rPr>
              <a:t>Confidentiality of client issues and supervision issues</a:t>
            </a:r>
          </a:p>
          <a:p>
            <a:pPr algn="ctr"/>
            <a:endParaRPr lang="en-US" dirty="0"/>
          </a:p>
        </p:txBody>
      </p:sp>
      <p:sp>
        <p:nvSpPr>
          <p:cNvPr id="3" name="Title 2"/>
          <p:cNvSpPr>
            <a:spLocks noGrp="1"/>
          </p:cNvSpPr>
          <p:nvPr>
            <p:ph type="title"/>
          </p:nvPr>
        </p:nvSpPr>
        <p:spPr/>
        <p:txBody>
          <a:bodyPr>
            <a:normAutofit fontScale="90000"/>
          </a:bodyPr>
          <a:lstStyle/>
          <a:p>
            <a:pPr algn="ctr"/>
            <a:r>
              <a:rPr lang="en-US" altLang="en-US" u="sng" dirty="0">
                <a:solidFill>
                  <a:schemeClr val="tx1"/>
                </a:solidFill>
                <a:effectLst/>
                <a:latin typeface="Times New Roman" pitchFamily="18" charset="0"/>
              </a:rPr>
              <a:t>Ethical Considerations in Supervision</a:t>
            </a:r>
            <a:endParaRPr lang="en-US" dirty="0"/>
          </a:p>
        </p:txBody>
      </p:sp>
    </p:spTree>
    <p:extLst>
      <p:ext uri="{BB962C8B-B14F-4D97-AF65-F5344CB8AC3E}">
        <p14:creationId xmlns:p14="http://schemas.microsoft.com/office/powerpoint/2010/main" val="289946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6600" dirty="0"/>
              <a:t>Ethical Decision Making Models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733080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altLang="en-US" u="sng" dirty="0">
                <a:latin typeface="Times New Roman" pitchFamily="18" charset="0"/>
              </a:rPr>
              <a:t>Problem Solving Models</a:t>
            </a:r>
            <a:r>
              <a:rPr lang="en-US" altLang="en-US" dirty="0" smtClean="0">
                <a:latin typeface="Times New Roman" pitchFamily="18" charset="0"/>
              </a:rPr>
              <a:t>:</a:t>
            </a:r>
          </a:p>
          <a:p>
            <a:pPr>
              <a:buNone/>
            </a:pPr>
            <a:endParaRPr lang="en-US" altLang="en-US" dirty="0">
              <a:latin typeface="Times New Roman" pitchFamily="18" charset="0"/>
            </a:endParaRPr>
          </a:p>
          <a:p>
            <a:r>
              <a:rPr lang="en-US" altLang="en-US" dirty="0">
                <a:latin typeface="Times New Roman" pitchFamily="18" charset="0"/>
              </a:rPr>
              <a:t>1. Identify the problem.</a:t>
            </a:r>
          </a:p>
          <a:p>
            <a:r>
              <a:rPr lang="en-US" altLang="en-US" dirty="0">
                <a:latin typeface="Times New Roman" pitchFamily="18" charset="0"/>
              </a:rPr>
              <a:t>2.Define goals by consulting with various sources.</a:t>
            </a:r>
          </a:p>
          <a:p>
            <a:r>
              <a:rPr lang="en-US" altLang="en-US" dirty="0">
                <a:latin typeface="Times New Roman" pitchFamily="18" charset="0"/>
              </a:rPr>
              <a:t>3.Generate possible courses of action.</a:t>
            </a:r>
          </a:p>
          <a:p>
            <a:r>
              <a:rPr lang="en-US" altLang="en-US" dirty="0">
                <a:latin typeface="Times New Roman" pitchFamily="18" charset="0"/>
              </a:rPr>
              <a:t>4. Consider possible consequences of each action.</a:t>
            </a:r>
          </a:p>
          <a:p>
            <a:r>
              <a:rPr lang="en-US" altLang="en-US" dirty="0">
                <a:latin typeface="Times New Roman" pitchFamily="18" charset="0"/>
              </a:rPr>
              <a:t>5. Evaluate the situation as a whole</a:t>
            </a:r>
            <a:r>
              <a:rPr lang="en-US" altLang="en-US" dirty="0">
                <a:solidFill>
                  <a:srgbClr val="000000"/>
                </a:solidFill>
                <a:latin typeface="Times New Roman" pitchFamily="18" charset="0"/>
              </a:rPr>
              <a:t>.</a:t>
            </a:r>
          </a:p>
        </p:txBody>
      </p:sp>
      <p:sp>
        <p:nvSpPr>
          <p:cNvPr id="3" name="Title 2"/>
          <p:cNvSpPr>
            <a:spLocks noGrp="1"/>
          </p:cNvSpPr>
          <p:nvPr>
            <p:ph type="title"/>
          </p:nvPr>
        </p:nvSpPr>
        <p:spPr/>
        <p:txBody>
          <a:bodyPr>
            <a:normAutofit/>
          </a:bodyPr>
          <a:lstStyle/>
          <a:p>
            <a:r>
              <a:rPr lang="en-US" dirty="0" smtClean="0"/>
              <a:t>Ethical Decision Making Models</a:t>
            </a:r>
            <a:endParaRPr lang="en-US" dirty="0"/>
          </a:p>
        </p:txBody>
      </p:sp>
    </p:spTree>
    <p:extLst>
      <p:ext uri="{BB962C8B-B14F-4D97-AF65-F5344CB8AC3E}">
        <p14:creationId xmlns:p14="http://schemas.microsoft.com/office/powerpoint/2010/main" val="65112763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altLang="en-US" u="sng" dirty="0">
                <a:latin typeface="Times New Roman" pitchFamily="18" charset="0"/>
              </a:rPr>
              <a:t>Standards of Care Models</a:t>
            </a:r>
          </a:p>
          <a:p>
            <a:pPr>
              <a:buNone/>
            </a:pPr>
            <a:endParaRPr lang="en-US" altLang="en-US" u="sng" dirty="0">
              <a:latin typeface="Times New Roman" pitchFamily="18" charset="0"/>
            </a:endParaRPr>
          </a:p>
          <a:p>
            <a:r>
              <a:rPr lang="en-US" altLang="en-US" dirty="0">
                <a:latin typeface="Times New Roman" pitchFamily="18" charset="0"/>
              </a:rPr>
              <a:t>Judge ethical decisions against socially accepted norms</a:t>
            </a:r>
          </a:p>
          <a:p>
            <a:endParaRPr lang="en-US" altLang="en-US" dirty="0">
              <a:latin typeface="Times New Roman" pitchFamily="18" charset="0"/>
            </a:endParaRPr>
          </a:p>
          <a:p>
            <a:r>
              <a:rPr lang="en-US" altLang="en-US" dirty="0">
                <a:latin typeface="Times New Roman" pitchFamily="18" charset="0"/>
              </a:rPr>
              <a:t>Looking at what a counselor in your shoes would do reasonably- legal, precedent defined</a:t>
            </a:r>
          </a:p>
          <a:p>
            <a:endParaRPr lang="en-US" dirty="0"/>
          </a:p>
        </p:txBody>
      </p:sp>
      <p:sp>
        <p:nvSpPr>
          <p:cNvPr id="3" name="Title 2"/>
          <p:cNvSpPr>
            <a:spLocks noGrp="1"/>
          </p:cNvSpPr>
          <p:nvPr>
            <p:ph type="title"/>
          </p:nvPr>
        </p:nvSpPr>
        <p:spPr/>
        <p:txBody>
          <a:bodyPr/>
          <a:lstStyle/>
          <a:p>
            <a:pPr algn="ctr"/>
            <a:r>
              <a:rPr lang="en-US" dirty="0"/>
              <a:t>Ethical Decision Making Models</a:t>
            </a:r>
            <a:endParaRPr lang="en-US" dirty="0"/>
          </a:p>
        </p:txBody>
      </p:sp>
    </p:spTree>
    <p:extLst>
      <p:ext uri="{BB962C8B-B14F-4D97-AF65-F5344CB8AC3E}">
        <p14:creationId xmlns:p14="http://schemas.microsoft.com/office/powerpoint/2010/main" val="21325280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92500" lnSpcReduction="20000"/>
          </a:bodyPr>
          <a:lstStyle/>
          <a:p>
            <a:pPr>
              <a:buNone/>
              <a:defRPr/>
            </a:pPr>
            <a:r>
              <a:rPr lang="en-US" u="sng" dirty="0">
                <a:latin typeface="Times New Roman" pitchFamily="18" charset="0"/>
              </a:rPr>
              <a:t>Principle Ethics</a:t>
            </a:r>
          </a:p>
          <a:p>
            <a:pPr>
              <a:buNone/>
              <a:defRPr/>
            </a:pPr>
            <a:endParaRPr lang="en-US" u="sng" dirty="0">
              <a:latin typeface="Times New Roman" pitchFamily="18" charset="0"/>
            </a:endParaRPr>
          </a:p>
          <a:p>
            <a:pPr>
              <a:defRPr/>
            </a:pPr>
            <a:r>
              <a:rPr lang="en-US" dirty="0">
                <a:latin typeface="Times New Roman" pitchFamily="18" charset="0"/>
              </a:rPr>
              <a:t>Use the standards (e.g. beneficence, </a:t>
            </a:r>
            <a:r>
              <a:rPr lang="en-US" dirty="0" err="1">
                <a:latin typeface="Times New Roman" pitchFamily="18" charset="0"/>
              </a:rPr>
              <a:t>nonmaleficience</a:t>
            </a:r>
            <a:r>
              <a:rPr lang="en-US" dirty="0">
                <a:latin typeface="Times New Roman" pitchFamily="18" charset="0"/>
              </a:rPr>
              <a:t>, etc.) to judge each situation </a:t>
            </a:r>
            <a:r>
              <a:rPr lang="en-US" dirty="0" smtClean="0">
                <a:latin typeface="Times New Roman" pitchFamily="18" charset="0"/>
              </a:rPr>
              <a:t>against</a:t>
            </a:r>
          </a:p>
          <a:p>
            <a:pPr>
              <a:defRPr/>
            </a:pPr>
            <a:endParaRPr lang="en-US" dirty="0" smtClean="0">
              <a:latin typeface="Times New Roman" pitchFamily="18" charset="0"/>
            </a:endParaRPr>
          </a:p>
          <a:p>
            <a:pPr algn="ctr">
              <a:lnSpc>
                <a:spcPct val="90000"/>
              </a:lnSpc>
              <a:buNone/>
            </a:pPr>
            <a:r>
              <a:rPr lang="en-US" altLang="en-US" sz="2400" dirty="0">
                <a:latin typeface="Times New Roman" pitchFamily="18" charset="0"/>
              </a:rPr>
              <a:t>a) Fidelity</a:t>
            </a:r>
          </a:p>
          <a:p>
            <a:pPr algn="ctr">
              <a:lnSpc>
                <a:spcPct val="90000"/>
              </a:lnSpc>
              <a:buNone/>
            </a:pPr>
            <a:endParaRPr lang="en-US" altLang="en-US" sz="1600" dirty="0">
              <a:latin typeface="Times New Roman" pitchFamily="18" charset="0"/>
            </a:endParaRPr>
          </a:p>
          <a:p>
            <a:pPr algn="ctr">
              <a:lnSpc>
                <a:spcPct val="90000"/>
              </a:lnSpc>
              <a:buNone/>
            </a:pPr>
            <a:r>
              <a:rPr lang="en-US" altLang="en-US" sz="2400" dirty="0">
                <a:latin typeface="Times New Roman" pitchFamily="18" charset="0"/>
              </a:rPr>
              <a:t>b) Reparation</a:t>
            </a:r>
          </a:p>
          <a:p>
            <a:pPr algn="ctr">
              <a:lnSpc>
                <a:spcPct val="90000"/>
              </a:lnSpc>
              <a:buNone/>
            </a:pPr>
            <a:endParaRPr lang="en-US" altLang="en-US" sz="1600" dirty="0">
              <a:latin typeface="Times New Roman" pitchFamily="18" charset="0"/>
            </a:endParaRPr>
          </a:p>
          <a:p>
            <a:pPr algn="ctr">
              <a:lnSpc>
                <a:spcPct val="90000"/>
              </a:lnSpc>
              <a:buNone/>
            </a:pPr>
            <a:r>
              <a:rPr lang="en-US" altLang="en-US" sz="2400" dirty="0">
                <a:latin typeface="Times New Roman" pitchFamily="18" charset="0"/>
              </a:rPr>
              <a:t>c) Gratitude</a:t>
            </a:r>
          </a:p>
          <a:p>
            <a:pPr algn="ctr">
              <a:lnSpc>
                <a:spcPct val="90000"/>
              </a:lnSpc>
              <a:buNone/>
            </a:pPr>
            <a:endParaRPr lang="en-US" altLang="en-US" sz="1600" dirty="0">
              <a:latin typeface="Times New Roman" pitchFamily="18" charset="0"/>
            </a:endParaRPr>
          </a:p>
          <a:p>
            <a:pPr algn="ctr">
              <a:lnSpc>
                <a:spcPct val="90000"/>
              </a:lnSpc>
              <a:buNone/>
            </a:pPr>
            <a:r>
              <a:rPr lang="en-US" altLang="en-US" sz="2400" dirty="0">
                <a:latin typeface="Times New Roman" pitchFamily="18" charset="0"/>
              </a:rPr>
              <a:t>d) Justice</a:t>
            </a:r>
          </a:p>
          <a:p>
            <a:pPr algn="ctr">
              <a:lnSpc>
                <a:spcPct val="90000"/>
              </a:lnSpc>
              <a:buNone/>
            </a:pPr>
            <a:endParaRPr lang="en-US" altLang="en-US" sz="1600" dirty="0">
              <a:latin typeface="Times New Roman" pitchFamily="18" charset="0"/>
            </a:endParaRPr>
          </a:p>
          <a:p>
            <a:pPr algn="ctr">
              <a:lnSpc>
                <a:spcPct val="90000"/>
              </a:lnSpc>
              <a:buNone/>
            </a:pPr>
            <a:r>
              <a:rPr lang="en-US" altLang="en-US" sz="2400" dirty="0">
                <a:latin typeface="Times New Roman" pitchFamily="18" charset="0"/>
              </a:rPr>
              <a:t>e) Beneficence</a:t>
            </a:r>
          </a:p>
          <a:p>
            <a:pPr algn="ctr">
              <a:lnSpc>
                <a:spcPct val="90000"/>
              </a:lnSpc>
              <a:buNone/>
            </a:pPr>
            <a:endParaRPr lang="en-US" altLang="en-US" sz="1600" dirty="0">
              <a:latin typeface="Times New Roman" pitchFamily="18" charset="0"/>
            </a:endParaRPr>
          </a:p>
          <a:p>
            <a:pPr algn="ctr">
              <a:lnSpc>
                <a:spcPct val="90000"/>
              </a:lnSpc>
              <a:buNone/>
            </a:pPr>
            <a:r>
              <a:rPr lang="en-US" altLang="en-US" sz="2400" dirty="0">
                <a:latin typeface="Times New Roman" pitchFamily="18" charset="0"/>
              </a:rPr>
              <a:t>f) </a:t>
            </a:r>
            <a:r>
              <a:rPr lang="en-US" altLang="en-US" sz="2400" dirty="0" err="1">
                <a:latin typeface="Times New Roman" pitchFamily="18" charset="0"/>
              </a:rPr>
              <a:t>Nonmaleficence</a:t>
            </a:r>
            <a:endParaRPr lang="en-US" altLang="en-US" sz="2400" dirty="0">
              <a:latin typeface="Times New Roman" pitchFamily="18" charset="0"/>
            </a:endParaRPr>
          </a:p>
          <a:p>
            <a:pPr>
              <a:defRPr/>
            </a:pPr>
            <a:endParaRPr lang="en-US" dirty="0">
              <a:latin typeface="Times New Roman" pitchFamily="18" charset="0"/>
            </a:endParaRPr>
          </a:p>
          <a:p>
            <a:endParaRPr lang="en-US" dirty="0"/>
          </a:p>
        </p:txBody>
      </p:sp>
      <p:sp>
        <p:nvSpPr>
          <p:cNvPr id="3" name="Title 2"/>
          <p:cNvSpPr>
            <a:spLocks noGrp="1"/>
          </p:cNvSpPr>
          <p:nvPr>
            <p:ph type="title"/>
          </p:nvPr>
        </p:nvSpPr>
        <p:spPr/>
        <p:txBody>
          <a:bodyPr/>
          <a:lstStyle/>
          <a:p>
            <a:pPr algn="ctr"/>
            <a:r>
              <a:rPr lang="en-US" dirty="0"/>
              <a:t>Ethical Decision Making Models</a:t>
            </a:r>
            <a:endParaRPr lang="en-US" dirty="0"/>
          </a:p>
        </p:txBody>
      </p:sp>
    </p:spTree>
    <p:extLst>
      <p:ext uri="{BB962C8B-B14F-4D97-AF65-F5344CB8AC3E}">
        <p14:creationId xmlns:p14="http://schemas.microsoft.com/office/powerpoint/2010/main" val="15721935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defRPr/>
            </a:pPr>
            <a:r>
              <a:rPr lang="en-US" sz="2400" dirty="0">
                <a:latin typeface="Times New Roman" pitchFamily="18" charset="0"/>
              </a:rPr>
              <a:t>All quadrants exist simultaneously</a:t>
            </a:r>
          </a:p>
          <a:p>
            <a:pPr>
              <a:lnSpc>
                <a:spcPct val="90000"/>
              </a:lnSpc>
              <a:defRPr/>
            </a:pPr>
            <a:r>
              <a:rPr lang="en-US" sz="2400" dirty="0">
                <a:latin typeface="Times New Roman" pitchFamily="18" charset="0"/>
              </a:rPr>
              <a:t>What is good and what is right</a:t>
            </a:r>
          </a:p>
          <a:p>
            <a:pPr>
              <a:lnSpc>
                <a:spcPct val="90000"/>
              </a:lnSpc>
              <a:defRPr/>
            </a:pPr>
            <a:endParaRPr lang="en-US" sz="2400" dirty="0">
              <a:latin typeface="Times New Roman" pitchFamily="18" charset="0"/>
            </a:endParaRPr>
          </a:p>
          <a:p>
            <a:pPr>
              <a:lnSpc>
                <a:spcPct val="90000"/>
              </a:lnSpc>
              <a:buNone/>
              <a:defRPr/>
            </a:pPr>
            <a:r>
              <a:rPr lang="en-US" sz="2400" u="sng" dirty="0">
                <a:latin typeface="Times New Roman" pitchFamily="18" charset="0"/>
              </a:rPr>
              <a:t>Quadrant One: Ethics &amp; Justice</a:t>
            </a:r>
          </a:p>
          <a:p>
            <a:pPr>
              <a:lnSpc>
                <a:spcPct val="90000"/>
              </a:lnSpc>
              <a:defRPr/>
            </a:pPr>
            <a:r>
              <a:rPr lang="en-US" sz="2400" dirty="0">
                <a:latin typeface="Times New Roman" pitchFamily="18" charset="0"/>
              </a:rPr>
              <a:t>What we typically think of as “ethics”</a:t>
            </a:r>
          </a:p>
          <a:p>
            <a:pPr>
              <a:lnSpc>
                <a:spcPct val="90000"/>
              </a:lnSpc>
              <a:defRPr/>
            </a:pPr>
            <a:r>
              <a:rPr lang="en-US" sz="2400" dirty="0">
                <a:latin typeface="Times New Roman" pitchFamily="18" charset="0"/>
              </a:rPr>
              <a:t>Standards of he ethics committee</a:t>
            </a:r>
          </a:p>
          <a:p>
            <a:pPr>
              <a:lnSpc>
                <a:spcPct val="90000"/>
              </a:lnSpc>
              <a:defRPr/>
            </a:pPr>
            <a:r>
              <a:rPr lang="en-US" sz="2400" dirty="0">
                <a:latin typeface="Times New Roman" pitchFamily="18" charset="0"/>
              </a:rPr>
              <a:t>The principles of counselor/client interactions</a:t>
            </a:r>
          </a:p>
          <a:p>
            <a:pPr>
              <a:lnSpc>
                <a:spcPct val="90000"/>
              </a:lnSpc>
              <a:defRPr/>
            </a:pPr>
            <a:r>
              <a:rPr lang="en-US" sz="2400" dirty="0">
                <a:latin typeface="Times New Roman" pitchFamily="18" charset="0"/>
              </a:rPr>
              <a:t>Counselor education, supervision, training, </a:t>
            </a:r>
            <a:r>
              <a:rPr lang="en-US" sz="2400" dirty="0" err="1">
                <a:latin typeface="Times New Roman" pitchFamily="18" charset="0"/>
              </a:rPr>
              <a:t>accredidation</a:t>
            </a:r>
            <a:endParaRPr lang="en-US" sz="2400" dirty="0">
              <a:latin typeface="Times New Roman" pitchFamily="18" charset="0"/>
            </a:endParaRPr>
          </a:p>
          <a:p>
            <a:endParaRPr lang="en-US" dirty="0"/>
          </a:p>
        </p:txBody>
      </p:sp>
      <p:sp>
        <p:nvSpPr>
          <p:cNvPr id="3" name="Title 2"/>
          <p:cNvSpPr>
            <a:spLocks noGrp="1"/>
          </p:cNvSpPr>
          <p:nvPr>
            <p:ph type="title"/>
          </p:nvPr>
        </p:nvSpPr>
        <p:spPr/>
        <p:txBody>
          <a:bodyPr/>
          <a:lstStyle/>
          <a:p>
            <a:pPr algn="ctr"/>
            <a:r>
              <a:rPr lang="en-US" dirty="0"/>
              <a:t>Ethical Decision Making Models</a:t>
            </a:r>
            <a:endParaRPr lang="en-US" dirty="0"/>
          </a:p>
        </p:txBody>
      </p:sp>
    </p:spTree>
    <p:extLst>
      <p:ext uri="{BB962C8B-B14F-4D97-AF65-F5344CB8AC3E}">
        <p14:creationId xmlns:p14="http://schemas.microsoft.com/office/powerpoint/2010/main" val="2170691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69507980"/>
              </p:ext>
            </p:extLst>
          </p:nvPr>
        </p:nvGraphicFramePr>
        <p:xfrm>
          <a:off x="457200" y="1481138"/>
          <a:ext cx="8229600" cy="2865120"/>
        </p:xfrm>
        <a:graphic>
          <a:graphicData uri="http://schemas.openxmlformats.org/drawingml/2006/table">
            <a:tbl>
              <a:tblPr firstRow="1" bandRow="1">
                <a:tableStyleId>{073A0DAA-6AF3-43AB-8588-CEC1D06C72B9}</a:tableStyleId>
              </a:tblPr>
              <a:tblGrid>
                <a:gridCol w="1645920"/>
                <a:gridCol w="1645920"/>
                <a:gridCol w="1645920"/>
                <a:gridCol w="1645920"/>
                <a:gridCol w="1645920"/>
              </a:tblGrid>
              <a:tr h="370840">
                <a:tc>
                  <a:txBody>
                    <a:bodyPr/>
                    <a:lstStyle/>
                    <a:p>
                      <a:r>
                        <a:rPr lang="en-US" dirty="0" smtClean="0"/>
                        <a:t>Duty To Warn</a:t>
                      </a:r>
                      <a:endParaRPr lang="en-US" dirty="0"/>
                    </a:p>
                  </a:txBody>
                  <a:tcPr/>
                </a:tc>
                <a:tc>
                  <a:txBody>
                    <a:bodyPr/>
                    <a:lstStyle/>
                    <a:p>
                      <a:r>
                        <a:rPr lang="en-US" dirty="0" smtClean="0"/>
                        <a:t>Competency</a:t>
                      </a:r>
                      <a:endParaRPr lang="en-US" dirty="0"/>
                    </a:p>
                  </a:txBody>
                  <a:tcPr/>
                </a:tc>
                <a:tc>
                  <a:txBody>
                    <a:bodyPr/>
                    <a:lstStyle/>
                    <a:p>
                      <a:r>
                        <a:rPr lang="en-US" dirty="0" smtClean="0"/>
                        <a:t>Advertising &amp;</a:t>
                      </a:r>
                      <a:r>
                        <a:rPr lang="en-US" baseline="0" dirty="0" smtClean="0"/>
                        <a:t> Marketing</a:t>
                      </a:r>
                      <a:endParaRPr lang="en-US" dirty="0"/>
                    </a:p>
                  </a:txBody>
                  <a:tcPr/>
                </a:tc>
                <a:tc>
                  <a:txBody>
                    <a:bodyPr/>
                    <a:lstStyle/>
                    <a:p>
                      <a:r>
                        <a:rPr lang="en-US" dirty="0" smtClean="0"/>
                        <a:t>Cultural</a:t>
                      </a:r>
                      <a:r>
                        <a:rPr lang="en-US" baseline="0" dirty="0" smtClean="0"/>
                        <a:t> Sensitivity</a:t>
                      </a:r>
                      <a:endParaRPr lang="en-US" dirty="0"/>
                    </a:p>
                  </a:txBody>
                  <a:tcPr/>
                </a:tc>
                <a:tc>
                  <a:txBody>
                    <a:bodyPr/>
                    <a:lstStyle/>
                    <a:p>
                      <a:r>
                        <a:rPr lang="en-US" dirty="0" smtClean="0"/>
                        <a:t>Supervision</a:t>
                      </a:r>
                      <a:endParaRPr lang="en-US" dirty="0"/>
                    </a:p>
                  </a:txBody>
                  <a:tcPr/>
                </a:tc>
              </a:tr>
              <a:tr h="370840">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r>
              <a:tr h="370840">
                <a:tc>
                  <a:txBody>
                    <a:bodyPr/>
                    <a:lstStyle/>
                    <a:p>
                      <a:r>
                        <a:rPr lang="en-US" dirty="0" smtClean="0"/>
                        <a:t>200</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c>
                  <a:txBody>
                    <a:bodyPr/>
                    <a:lstStyle/>
                    <a:p>
                      <a:r>
                        <a:rPr lang="en-US" dirty="0" smtClean="0"/>
                        <a:t>200</a:t>
                      </a:r>
                      <a:endParaRPr lang="en-US" dirty="0"/>
                    </a:p>
                  </a:txBody>
                  <a:tcPr/>
                </a:tc>
              </a:tr>
              <a:tr h="370840">
                <a:tc>
                  <a:txBody>
                    <a:bodyPr/>
                    <a:lstStyle/>
                    <a:p>
                      <a:r>
                        <a:rPr lang="en-US" dirty="0" smtClean="0"/>
                        <a:t>300</a:t>
                      </a:r>
                      <a:endParaRPr lang="en-US" dirty="0"/>
                    </a:p>
                  </a:txBody>
                  <a:tcPr/>
                </a:tc>
                <a:tc>
                  <a:txBody>
                    <a:bodyPr/>
                    <a:lstStyle/>
                    <a:p>
                      <a:r>
                        <a:rPr lang="en-US" dirty="0" smtClean="0"/>
                        <a:t>300</a:t>
                      </a:r>
                      <a:endParaRPr lang="en-US" dirty="0"/>
                    </a:p>
                  </a:txBody>
                  <a:tcPr/>
                </a:tc>
                <a:tc>
                  <a:txBody>
                    <a:bodyPr/>
                    <a:lstStyle/>
                    <a:p>
                      <a:r>
                        <a:rPr lang="en-US" dirty="0" smtClean="0"/>
                        <a:t>300</a:t>
                      </a:r>
                      <a:endParaRPr lang="en-US" dirty="0"/>
                    </a:p>
                  </a:txBody>
                  <a:tcPr/>
                </a:tc>
                <a:tc>
                  <a:txBody>
                    <a:bodyPr/>
                    <a:lstStyle/>
                    <a:p>
                      <a:r>
                        <a:rPr lang="en-US" dirty="0" smtClean="0"/>
                        <a:t>300</a:t>
                      </a:r>
                      <a:endParaRPr lang="en-US" dirty="0"/>
                    </a:p>
                  </a:txBody>
                  <a:tcPr/>
                </a:tc>
                <a:tc>
                  <a:txBody>
                    <a:bodyPr/>
                    <a:lstStyle/>
                    <a:p>
                      <a:r>
                        <a:rPr lang="en-US" dirty="0" smtClean="0"/>
                        <a:t>300</a:t>
                      </a:r>
                      <a:endParaRPr lang="en-US" dirty="0"/>
                    </a:p>
                  </a:txBody>
                  <a:tcPr/>
                </a:tc>
              </a:tr>
              <a:tr h="370840">
                <a:tc>
                  <a:txBody>
                    <a:bodyPr/>
                    <a:lstStyle/>
                    <a:p>
                      <a:r>
                        <a:rPr lang="en-US" dirty="0" smtClean="0"/>
                        <a:t>400</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c>
                  <a:txBody>
                    <a:bodyPr/>
                    <a:lstStyle/>
                    <a:p>
                      <a:r>
                        <a:rPr lang="en-US" dirty="0" smtClean="0"/>
                        <a:t>400</a:t>
                      </a:r>
                      <a:endParaRPr lang="en-US" dirty="0"/>
                    </a:p>
                  </a:txBody>
                  <a:tcPr/>
                </a:tc>
              </a:tr>
              <a:tr h="370840">
                <a:tc>
                  <a:txBody>
                    <a:bodyPr/>
                    <a:lstStyle/>
                    <a:p>
                      <a:r>
                        <a:rPr lang="en-US" dirty="0" smtClean="0"/>
                        <a:t>500</a:t>
                      </a:r>
                      <a:endParaRPr lang="en-US" dirty="0"/>
                    </a:p>
                  </a:txBody>
                  <a:tcPr/>
                </a:tc>
                <a:tc>
                  <a:txBody>
                    <a:bodyPr/>
                    <a:lstStyle/>
                    <a:p>
                      <a:r>
                        <a:rPr lang="en-US" dirty="0" smtClean="0"/>
                        <a:t>500</a:t>
                      </a:r>
                      <a:endParaRPr lang="en-US" dirty="0"/>
                    </a:p>
                  </a:txBody>
                  <a:tcPr/>
                </a:tc>
                <a:tc>
                  <a:txBody>
                    <a:bodyPr/>
                    <a:lstStyle/>
                    <a:p>
                      <a:r>
                        <a:rPr lang="en-US" dirty="0" smtClean="0"/>
                        <a:t>500</a:t>
                      </a:r>
                      <a:endParaRPr lang="en-US" dirty="0"/>
                    </a:p>
                  </a:txBody>
                  <a:tcPr/>
                </a:tc>
                <a:tc>
                  <a:txBody>
                    <a:bodyPr/>
                    <a:lstStyle/>
                    <a:p>
                      <a:r>
                        <a:rPr lang="en-US" dirty="0" smtClean="0"/>
                        <a:t>500</a:t>
                      </a:r>
                      <a:endParaRPr lang="en-US" dirty="0"/>
                    </a:p>
                  </a:txBody>
                  <a:tcPr/>
                </a:tc>
                <a:tc>
                  <a:txBody>
                    <a:bodyPr/>
                    <a:lstStyle/>
                    <a:p>
                      <a:r>
                        <a:rPr lang="en-US" dirty="0" smtClean="0"/>
                        <a:t>500</a:t>
                      </a:r>
                      <a:endParaRPr lang="en-US" dirty="0"/>
                    </a:p>
                  </a:txBody>
                  <a:tcPr/>
                </a:tc>
              </a:tr>
              <a:tr h="370840">
                <a:tc>
                  <a:txBody>
                    <a:bodyPr/>
                    <a:lstStyle/>
                    <a:p>
                      <a:r>
                        <a:rPr lang="en-US" dirty="0" smtClean="0"/>
                        <a:t>1000</a:t>
                      </a:r>
                      <a:endParaRPr lang="en-US" dirty="0"/>
                    </a:p>
                  </a:txBody>
                  <a:tcPr/>
                </a:tc>
                <a:tc>
                  <a:txBody>
                    <a:bodyPr/>
                    <a:lstStyle/>
                    <a:p>
                      <a:r>
                        <a:rPr lang="en-US" dirty="0" smtClean="0"/>
                        <a:t>1000</a:t>
                      </a:r>
                      <a:endParaRPr lang="en-US" dirty="0"/>
                    </a:p>
                  </a:txBody>
                  <a:tcPr/>
                </a:tc>
                <a:tc>
                  <a:txBody>
                    <a:bodyPr/>
                    <a:lstStyle/>
                    <a:p>
                      <a:r>
                        <a:rPr lang="en-US" dirty="0" smtClean="0"/>
                        <a:t>1000</a:t>
                      </a:r>
                      <a:endParaRPr lang="en-US" dirty="0"/>
                    </a:p>
                  </a:txBody>
                  <a:tcPr/>
                </a:tc>
                <a:tc>
                  <a:txBody>
                    <a:bodyPr/>
                    <a:lstStyle/>
                    <a:p>
                      <a:r>
                        <a:rPr lang="en-US" dirty="0" smtClean="0"/>
                        <a:t>1000</a:t>
                      </a:r>
                      <a:endParaRPr lang="en-US" dirty="0"/>
                    </a:p>
                  </a:txBody>
                  <a:tcPr/>
                </a:tc>
                <a:tc>
                  <a:txBody>
                    <a:bodyPr/>
                    <a:lstStyle/>
                    <a:p>
                      <a:r>
                        <a:rPr lang="en-US" dirty="0" smtClean="0"/>
                        <a:t>1000</a:t>
                      </a:r>
                      <a:endParaRPr lang="en-US" dirty="0"/>
                    </a:p>
                  </a:txBody>
                  <a:tcPr/>
                </a:tc>
              </a:tr>
            </a:tbl>
          </a:graphicData>
        </a:graphic>
      </p:graphicFrame>
      <p:sp>
        <p:nvSpPr>
          <p:cNvPr id="3" name="Title 2"/>
          <p:cNvSpPr>
            <a:spLocks noGrp="1"/>
          </p:cNvSpPr>
          <p:nvPr>
            <p:ph type="title"/>
          </p:nvPr>
        </p:nvSpPr>
        <p:spPr/>
        <p:txBody>
          <a:bodyPr>
            <a:normAutofit/>
          </a:bodyPr>
          <a:lstStyle/>
          <a:p>
            <a:pPr algn="ctr"/>
            <a:r>
              <a:rPr lang="en-US" dirty="0" smtClean="0"/>
              <a:t>Categories: Part Four (You Pick)</a:t>
            </a:r>
            <a:endParaRPr lang="en-US" dirty="0"/>
          </a:p>
        </p:txBody>
      </p:sp>
    </p:spTree>
    <p:extLst>
      <p:ext uri="{BB962C8B-B14F-4D97-AF65-F5344CB8AC3E}">
        <p14:creationId xmlns:p14="http://schemas.microsoft.com/office/powerpoint/2010/main" val="15041748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altLang="en-US" u="sng" dirty="0">
                <a:latin typeface="Times New Roman" pitchFamily="18" charset="0"/>
              </a:rPr>
              <a:t>Quadrant Two: Legalities</a:t>
            </a:r>
          </a:p>
          <a:p>
            <a:r>
              <a:rPr lang="en-US" altLang="en-US" dirty="0">
                <a:latin typeface="Times New Roman" pitchFamily="18" charset="0"/>
              </a:rPr>
              <a:t>What is lawful</a:t>
            </a:r>
          </a:p>
          <a:p>
            <a:r>
              <a:rPr lang="en-US" altLang="en-US" dirty="0">
                <a:latin typeface="Times New Roman" pitchFamily="18" charset="0"/>
              </a:rPr>
              <a:t>License requirements</a:t>
            </a:r>
          </a:p>
          <a:p>
            <a:r>
              <a:rPr lang="en-US" altLang="en-US" dirty="0">
                <a:latin typeface="Times New Roman" pitchFamily="18" charset="0"/>
              </a:rPr>
              <a:t>What can be prosecuted criminally or civilly</a:t>
            </a:r>
          </a:p>
          <a:p>
            <a:endParaRPr lang="en-US" dirty="0"/>
          </a:p>
        </p:txBody>
      </p:sp>
      <p:sp>
        <p:nvSpPr>
          <p:cNvPr id="3" name="Title 2"/>
          <p:cNvSpPr>
            <a:spLocks noGrp="1"/>
          </p:cNvSpPr>
          <p:nvPr>
            <p:ph type="title"/>
          </p:nvPr>
        </p:nvSpPr>
        <p:spPr/>
        <p:txBody>
          <a:bodyPr/>
          <a:lstStyle/>
          <a:p>
            <a:pPr algn="ctr"/>
            <a:r>
              <a:rPr lang="en-US" dirty="0"/>
              <a:t>Ethical Decision Making Models</a:t>
            </a:r>
            <a:endParaRPr lang="en-US" dirty="0"/>
          </a:p>
        </p:txBody>
      </p:sp>
    </p:spTree>
    <p:extLst>
      <p:ext uri="{BB962C8B-B14F-4D97-AF65-F5344CB8AC3E}">
        <p14:creationId xmlns:p14="http://schemas.microsoft.com/office/powerpoint/2010/main" val="32338665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defRPr/>
            </a:pPr>
            <a:r>
              <a:rPr lang="en-US" u="sng" dirty="0">
                <a:latin typeface="Times New Roman" pitchFamily="18" charset="0"/>
              </a:rPr>
              <a:t>Quadrant Three: Personal Variables</a:t>
            </a:r>
          </a:p>
          <a:p>
            <a:pPr>
              <a:defRPr/>
            </a:pPr>
            <a:r>
              <a:rPr lang="en-US" dirty="0">
                <a:latin typeface="Times New Roman" pitchFamily="18" charset="0"/>
              </a:rPr>
              <a:t>Counselor behavior within and outside of counseling sessions</a:t>
            </a:r>
          </a:p>
          <a:p>
            <a:pPr>
              <a:defRPr/>
            </a:pPr>
            <a:r>
              <a:rPr lang="en-US" dirty="0">
                <a:latin typeface="Times New Roman" pitchFamily="18" charset="0"/>
              </a:rPr>
              <a:t>How a counselor deals with stress, takes care of oneself, maintains their own well being, keeps balanced and reduces compassion fatigue in difficult cases</a:t>
            </a:r>
          </a:p>
          <a:p>
            <a:endParaRPr lang="en-US" dirty="0"/>
          </a:p>
        </p:txBody>
      </p:sp>
      <p:sp>
        <p:nvSpPr>
          <p:cNvPr id="3" name="Title 2"/>
          <p:cNvSpPr>
            <a:spLocks noGrp="1"/>
          </p:cNvSpPr>
          <p:nvPr>
            <p:ph type="title"/>
          </p:nvPr>
        </p:nvSpPr>
        <p:spPr/>
        <p:txBody>
          <a:bodyPr/>
          <a:lstStyle/>
          <a:p>
            <a:pPr algn="ctr"/>
            <a:r>
              <a:rPr lang="en-US" dirty="0"/>
              <a:t>Ethical Decision Making Models</a:t>
            </a:r>
            <a:endParaRPr lang="en-US" dirty="0"/>
          </a:p>
        </p:txBody>
      </p:sp>
    </p:spTree>
    <p:extLst>
      <p:ext uri="{BB962C8B-B14F-4D97-AF65-F5344CB8AC3E}">
        <p14:creationId xmlns:p14="http://schemas.microsoft.com/office/powerpoint/2010/main" val="12514946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defRPr/>
            </a:pPr>
            <a:r>
              <a:rPr lang="en-US" u="sng" dirty="0"/>
              <a:t>Quadrant Four: Morals</a:t>
            </a:r>
          </a:p>
          <a:p>
            <a:pPr>
              <a:defRPr/>
            </a:pPr>
            <a:r>
              <a:rPr lang="en-US" dirty="0"/>
              <a:t>A counselors personal sense of values, beliefs, and morals</a:t>
            </a:r>
          </a:p>
          <a:p>
            <a:pPr>
              <a:defRPr/>
            </a:pPr>
            <a:r>
              <a:rPr lang="en-US" dirty="0"/>
              <a:t>What is right for the counselor</a:t>
            </a:r>
          </a:p>
          <a:p>
            <a:endParaRPr lang="en-US" dirty="0"/>
          </a:p>
        </p:txBody>
      </p:sp>
      <p:sp>
        <p:nvSpPr>
          <p:cNvPr id="3" name="Title 2"/>
          <p:cNvSpPr>
            <a:spLocks noGrp="1"/>
          </p:cNvSpPr>
          <p:nvPr>
            <p:ph type="title"/>
          </p:nvPr>
        </p:nvSpPr>
        <p:spPr/>
        <p:txBody>
          <a:bodyPr/>
          <a:lstStyle/>
          <a:p>
            <a:pPr algn="ctr"/>
            <a:r>
              <a:rPr lang="en-US" dirty="0"/>
              <a:t>Ethical Decision Making Models</a:t>
            </a:r>
            <a:endParaRPr lang="en-US" dirty="0"/>
          </a:p>
        </p:txBody>
      </p:sp>
    </p:spTree>
    <p:extLst>
      <p:ext uri="{BB962C8B-B14F-4D97-AF65-F5344CB8AC3E}">
        <p14:creationId xmlns:p14="http://schemas.microsoft.com/office/powerpoint/2010/main" val="20900450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80000"/>
              </a:lnSpc>
              <a:defRPr/>
            </a:pPr>
            <a:r>
              <a:rPr lang="en-US" sz="2800" dirty="0">
                <a:latin typeface="Times New Roman" pitchFamily="18" charset="0"/>
              </a:rPr>
              <a:t>What factors am I aware of in this case?</a:t>
            </a:r>
          </a:p>
          <a:p>
            <a:pPr>
              <a:lnSpc>
                <a:spcPct val="80000"/>
              </a:lnSpc>
              <a:defRPr/>
            </a:pPr>
            <a:endParaRPr lang="en-US" sz="2800" dirty="0">
              <a:latin typeface="Times New Roman" pitchFamily="18" charset="0"/>
            </a:endParaRPr>
          </a:p>
          <a:p>
            <a:pPr>
              <a:lnSpc>
                <a:spcPct val="80000"/>
              </a:lnSpc>
              <a:defRPr/>
            </a:pPr>
            <a:r>
              <a:rPr lang="en-US" sz="2800" dirty="0">
                <a:latin typeface="Times New Roman" pitchFamily="18" charset="0"/>
              </a:rPr>
              <a:t>Are their areas I need additional information on from the client or collateral sources?</a:t>
            </a:r>
          </a:p>
          <a:p>
            <a:pPr>
              <a:lnSpc>
                <a:spcPct val="80000"/>
              </a:lnSpc>
              <a:defRPr/>
            </a:pPr>
            <a:endParaRPr lang="en-US" sz="2800" dirty="0">
              <a:latin typeface="Times New Roman" pitchFamily="18" charset="0"/>
            </a:endParaRPr>
          </a:p>
          <a:p>
            <a:pPr>
              <a:lnSpc>
                <a:spcPct val="80000"/>
              </a:lnSpc>
              <a:defRPr/>
            </a:pPr>
            <a:r>
              <a:rPr lang="en-US" sz="2800" dirty="0">
                <a:latin typeface="Times New Roman" pitchFamily="18" charset="0"/>
              </a:rPr>
              <a:t>What is the perspective of the board?</a:t>
            </a:r>
          </a:p>
          <a:p>
            <a:pPr>
              <a:lnSpc>
                <a:spcPct val="80000"/>
              </a:lnSpc>
              <a:defRPr/>
            </a:pPr>
            <a:endParaRPr lang="en-US" sz="2800" dirty="0">
              <a:latin typeface="Times New Roman" pitchFamily="18" charset="0"/>
            </a:endParaRPr>
          </a:p>
          <a:p>
            <a:pPr>
              <a:lnSpc>
                <a:spcPct val="80000"/>
              </a:lnSpc>
              <a:defRPr/>
            </a:pPr>
            <a:r>
              <a:rPr lang="en-US" sz="2800" dirty="0">
                <a:latin typeface="Times New Roman" pitchFamily="18" charset="0"/>
              </a:rPr>
              <a:t>Are there any policies which apply to this case?</a:t>
            </a:r>
          </a:p>
          <a:p>
            <a:pPr>
              <a:lnSpc>
                <a:spcPct val="80000"/>
              </a:lnSpc>
              <a:defRPr/>
            </a:pPr>
            <a:endParaRPr lang="en-US" sz="2800" dirty="0">
              <a:latin typeface="Times New Roman" pitchFamily="18" charset="0"/>
            </a:endParaRPr>
          </a:p>
          <a:p>
            <a:pPr>
              <a:lnSpc>
                <a:spcPct val="80000"/>
              </a:lnSpc>
              <a:defRPr/>
            </a:pPr>
            <a:r>
              <a:rPr lang="en-US" sz="2800" dirty="0">
                <a:latin typeface="Times New Roman" pitchFamily="18" charset="0"/>
              </a:rPr>
              <a:t>What are the contextual factors involved here- thoughts, beliefs, values, culture?</a:t>
            </a:r>
          </a:p>
          <a:p>
            <a:pPr>
              <a:lnSpc>
                <a:spcPct val="80000"/>
              </a:lnSpc>
              <a:defRPr/>
            </a:pPr>
            <a:endParaRPr lang="en-US" sz="2800" dirty="0">
              <a:latin typeface="Times New Roman" pitchFamily="18" charset="0"/>
            </a:endParaRPr>
          </a:p>
          <a:p>
            <a:pPr>
              <a:lnSpc>
                <a:spcPct val="80000"/>
              </a:lnSpc>
              <a:defRPr/>
            </a:pPr>
            <a:r>
              <a:rPr lang="en-US" sz="2800" dirty="0">
                <a:latin typeface="Times New Roman" pitchFamily="18" charset="0"/>
              </a:rPr>
              <a:t>How should I interact with the client?</a:t>
            </a:r>
          </a:p>
          <a:p>
            <a:pPr>
              <a:lnSpc>
                <a:spcPct val="80000"/>
              </a:lnSpc>
              <a:defRPr/>
            </a:pPr>
            <a:endParaRPr lang="en-US" sz="2800" dirty="0">
              <a:latin typeface="Times New Roman" pitchFamily="18" charset="0"/>
            </a:endParaRPr>
          </a:p>
          <a:p>
            <a:pPr>
              <a:lnSpc>
                <a:spcPct val="80000"/>
              </a:lnSpc>
              <a:defRPr/>
            </a:pPr>
            <a:r>
              <a:rPr lang="en-US" sz="2800" dirty="0">
                <a:latin typeface="Times New Roman" pitchFamily="18" charset="0"/>
              </a:rPr>
              <a:t>What is my role as a counselor in this case?</a:t>
            </a:r>
          </a:p>
          <a:p>
            <a:endParaRPr lang="en-US" dirty="0"/>
          </a:p>
        </p:txBody>
      </p:sp>
      <p:sp>
        <p:nvSpPr>
          <p:cNvPr id="3" name="Title 2"/>
          <p:cNvSpPr>
            <a:spLocks noGrp="1"/>
          </p:cNvSpPr>
          <p:nvPr>
            <p:ph type="title"/>
          </p:nvPr>
        </p:nvSpPr>
        <p:spPr/>
        <p:txBody>
          <a:bodyPr/>
          <a:lstStyle/>
          <a:p>
            <a:pPr algn="ctr"/>
            <a:r>
              <a:rPr lang="en-US" dirty="0" smtClean="0"/>
              <a:t>Ethical Questions To Consider</a:t>
            </a:r>
            <a:endParaRPr lang="en-US" dirty="0"/>
          </a:p>
        </p:txBody>
      </p:sp>
    </p:spTree>
    <p:extLst>
      <p:ext uri="{BB962C8B-B14F-4D97-AF65-F5344CB8AC3E}">
        <p14:creationId xmlns:p14="http://schemas.microsoft.com/office/powerpoint/2010/main" val="41069991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80000"/>
              </a:lnSpc>
            </a:pPr>
            <a:r>
              <a:rPr lang="en-US" altLang="en-US" sz="2800" dirty="0">
                <a:latin typeface="Times New Roman" pitchFamily="18" charset="0"/>
              </a:rPr>
              <a:t>What are my internal perceptions about this case?</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What goals need to happen here?</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What is our treatment plan?</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What would other counselors do in this situation?</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Is there anyone with whom I could consult- colleagues, board, liability insurance company?</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Any precedents of similar cases I could look to?</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Who am I as a person? As counselor?</a:t>
            </a:r>
          </a:p>
          <a:p>
            <a:pPr>
              <a:lnSpc>
                <a:spcPct val="80000"/>
              </a:lnSpc>
            </a:pPr>
            <a:endParaRPr lang="en-US" altLang="en-US" sz="2800" dirty="0">
              <a:latin typeface="Times New Roman" pitchFamily="18" charset="0"/>
            </a:endParaRPr>
          </a:p>
          <a:p>
            <a:endParaRPr lang="en-US" dirty="0"/>
          </a:p>
        </p:txBody>
      </p:sp>
      <p:sp>
        <p:nvSpPr>
          <p:cNvPr id="3" name="Title 2"/>
          <p:cNvSpPr>
            <a:spLocks noGrp="1"/>
          </p:cNvSpPr>
          <p:nvPr>
            <p:ph type="title"/>
          </p:nvPr>
        </p:nvSpPr>
        <p:spPr/>
        <p:txBody>
          <a:bodyPr/>
          <a:lstStyle/>
          <a:p>
            <a:pPr algn="ctr"/>
            <a:r>
              <a:rPr lang="en-US" dirty="0"/>
              <a:t>Ethical Questions To Consider</a:t>
            </a:r>
            <a:endParaRPr lang="en-US" dirty="0"/>
          </a:p>
        </p:txBody>
      </p:sp>
    </p:spTree>
    <p:extLst>
      <p:ext uri="{BB962C8B-B14F-4D97-AF65-F5344CB8AC3E}">
        <p14:creationId xmlns:p14="http://schemas.microsoft.com/office/powerpoint/2010/main" val="2083446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sz="2400" dirty="0">
                <a:latin typeface="Times New Roman" pitchFamily="18" charset="0"/>
              </a:rPr>
              <a:t>Is there anything significant about this case?</a:t>
            </a:r>
          </a:p>
          <a:p>
            <a:pPr>
              <a:defRPr/>
            </a:pPr>
            <a:endParaRPr lang="en-US" sz="2400" dirty="0">
              <a:latin typeface="Times New Roman" pitchFamily="18" charset="0"/>
            </a:endParaRPr>
          </a:p>
          <a:p>
            <a:pPr>
              <a:defRPr/>
            </a:pPr>
            <a:r>
              <a:rPr lang="en-US" sz="2400" dirty="0">
                <a:latin typeface="Times New Roman" pitchFamily="18" charset="0"/>
              </a:rPr>
              <a:t>What are the immediate concerns in this case?  The long term issues or potential uses?</a:t>
            </a:r>
          </a:p>
          <a:p>
            <a:pPr>
              <a:defRPr/>
            </a:pPr>
            <a:endParaRPr lang="en-US" sz="2400" dirty="0">
              <a:latin typeface="Times New Roman" pitchFamily="18" charset="0"/>
            </a:endParaRPr>
          </a:p>
          <a:p>
            <a:pPr>
              <a:defRPr/>
            </a:pPr>
            <a:r>
              <a:rPr lang="en-US" sz="2400" dirty="0">
                <a:latin typeface="Times New Roman" pitchFamily="18" charset="0"/>
              </a:rPr>
              <a:t>What do I need as I work with this person?</a:t>
            </a:r>
          </a:p>
          <a:p>
            <a:pPr>
              <a:defRPr/>
            </a:pPr>
            <a:endParaRPr lang="en-US" sz="2400" dirty="0">
              <a:latin typeface="Times New Roman" pitchFamily="18" charset="0"/>
            </a:endParaRPr>
          </a:p>
          <a:p>
            <a:pPr>
              <a:defRPr/>
            </a:pPr>
            <a:r>
              <a:rPr lang="en-US" sz="2400" dirty="0">
                <a:latin typeface="Times New Roman" pitchFamily="18" charset="0"/>
              </a:rPr>
              <a:t>Is this case within my scope of practice or should I refer?</a:t>
            </a:r>
          </a:p>
          <a:p>
            <a:endParaRPr lang="en-US" dirty="0"/>
          </a:p>
        </p:txBody>
      </p:sp>
      <p:sp>
        <p:nvSpPr>
          <p:cNvPr id="3" name="Title 2"/>
          <p:cNvSpPr>
            <a:spLocks noGrp="1"/>
          </p:cNvSpPr>
          <p:nvPr>
            <p:ph type="title"/>
          </p:nvPr>
        </p:nvSpPr>
        <p:spPr/>
        <p:txBody>
          <a:bodyPr/>
          <a:lstStyle/>
          <a:p>
            <a:pPr algn="ctr"/>
            <a:r>
              <a:rPr lang="en-US" dirty="0"/>
              <a:t>Ethical Questions To Consider</a:t>
            </a:r>
            <a:endParaRPr lang="en-US" dirty="0"/>
          </a:p>
        </p:txBody>
      </p:sp>
    </p:spTree>
    <p:extLst>
      <p:ext uri="{BB962C8B-B14F-4D97-AF65-F5344CB8AC3E}">
        <p14:creationId xmlns:p14="http://schemas.microsoft.com/office/powerpoint/2010/main" val="27314352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defRPr/>
            </a:pPr>
            <a:r>
              <a:rPr lang="en-US" dirty="0">
                <a:latin typeface="Times New Roman" pitchFamily="18" charset="0"/>
              </a:rPr>
              <a:t>1. What is the problem or dilemma? Is it an ethical legal or moral issue?</a:t>
            </a:r>
          </a:p>
          <a:p>
            <a:pPr>
              <a:lnSpc>
                <a:spcPct val="90000"/>
              </a:lnSpc>
              <a:defRPr/>
            </a:pPr>
            <a:r>
              <a:rPr lang="en-US" dirty="0">
                <a:latin typeface="Times New Roman" pitchFamily="18" charset="0"/>
              </a:rPr>
              <a:t>2. Who does it affect?</a:t>
            </a:r>
          </a:p>
          <a:p>
            <a:pPr>
              <a:lnSpc>
                <a:spcPct val="90000"/>
              </a:lnSpc>
              <a:defRPr/>
            </a:pPr>
            <a:r>
              <a:rPr lang="en-US" dirty="0">
                <a:latin typeface="Times New Roman" pitchFamily="18" charset="0"/>
              </a:rPr>
              <a:t>3. What ethical guidelines fit this situation?</a:t>
            </a:r>
          </a:p>
          <a:p>
            <a:pPr>
              <a:lnSpc>
                <a:spcPct val="90000"/>
              </a:lnSpc>
              <a:defRPr/>
            </a:pPr>
            <a:r>
              <a:rPr lang="en-US" dirty="0">
                <a:latin typeface="Times New Roman" pitchFamily="18" charset="0"/>
              </a:rPr>
              <a:t>4. What do colleagues think? (reasonable standard of practice)</a:t>
            </a:r>
          </a:p>
          <a:p>
            <a:pPr>
              <a:lnSpc>
                <a:spcPct val="90000"/>
              </a:lnSpc>
              <a:defRPr/>
            </a:pPr>
            <a:r>
              <a:rPr lang="en-US" dirty="0">
                <a:latin typeface="Times New Roman" pitchFamily="18" charset="0"/>
              </a:rPr>
              <a:t>5. What possible consequences of action can be taken?</a:t>
            </a:r>
          </a:p>
          <a:p>
            <a:pPr>
              <a:lnSpc>
                <a:spcPct val="90000"/>
              </a:lnSpc>
              <a:defRPr/>
            </a:pPr>
            <a:r>
              <a:rPr lang="en-US" dirty="0">
                <a:latin typeface="Times New Roman" pitchFamily="18" charset="0"/>
              </a:rPr>
              <a:t>6. What are the consequences of various decisions?</a:t>
            </a:r>
          </a:p>
          <a:p>
            <a:pPr>
              <a:lnSpc>
                <a:spcPct val="90000"/>
              </a:lnSpc>
              <a:defRPr/>
            </a:pPr>
            <a:r>
              <a:rPr lang="en-US" dirty="0">
                <a:latin typeface="Times New Roman" pitchFamily="18" charset="0"/>
              </a:rPr>
              <a:t>7. What appears to be the best course of action?</a:t>
            </a:r>
          </a:p>
          <a:p>
            <a:pPr>
              <a:lnSpc>
                <a:spcPct val="90000"/>
              </a:lnSpc>
              <a:defRPr/>
            </a:pPr>
            <a:endParaRPr lang="en-US" sz="2400" dirty="0"/>
          </a:p>
          <a:p>
            <a:endParaRPr lang="en-US" dirty="0"/>
          </a:p>
        </p:txBody>
      </p:sp>
      <p:sp>
        <p:nvSpPr>
          <p:cNvPr id="3" name="Title 2"/>
          <p:cNvSpPr>
            <a:spLocks noGrp="1"/>
          </p:cNvSpPr>
          <p:nvPr>
            <p:ph type="title"/>
          </p:nvPr>
        </p:nvSpPr>
        <p:spPr/>
        <p:txBody>
          <a:bodyPr>
            <a:normAutofit/>
          </a:bodyPr>
          <a:lstStyle/>
          <a:p>
            <a:pPr algn="ctr"/>
            <a:r>
              <a:rPr lang="en-US" altLang="en-US" sz="3200" u="sng" dirty="0">
                <a:solidFill>
                  <a:schemeClr val="tx1"/>
                </a:solidFill>
                <a:effectLst/>
                <a:latin typeface="Times New Roman" pitchFamily="18" charset="0"/>
              </a:rPr>
              <a:t>Ethical Decision Making</a:t>
            </a:r>
            <a:r>
              <a:rPr lang="en-US" altLang="en-US" sz="3200" dirty="0">
                <a:solidFill>
                  <a:schemeClr val="tx1"/>
                </a:solidFill>
                <a:effectLst/>
                <a:latin typeface="Times New Roman" pitchFamily="18" charset="0"/>
              </a:rPr>
              <a:t/>
            </a:r>
            <a:br>
              <a:rPr lang="en-US" altLang="en-US" sz="3200" dirty="0">
                <a:solidFill>
                  <a:schemeClr val="tx1"/>
                </a:solidFill>
                <a:effectLst/>
                <a:latin typeface="Times New Roman" pitchFamily="18" charset="0"/>
              </a:rPr>
            </a:br>
            <a:r>
              <a:rPr lang="en-US" altLang="en-US" sz="3200" dirty="0">
                <a:solidFill>
                  <a:schemeClr val="tx1"/>
                </a:solidFill>
                <a:effectLst/>
                <a:latin typeface="Times New Roman" pitchFamily="18" charset="0"/>
              </a:rPr>
              <a:t> (Corey, Corey &amp; </a:t>
            </a:r>
            <a:r>
              <a:rPr lang="en-US" altLang="en-US" sz="3200" dirty="0" err="1">
                <a:solidFill>
                  <a:schemeClr val="tx1"/>
                </a:solidFill>
                <a:effectLst/>
                <a:latin typeface="Times New Roman" pitchFamily="18" charset="0"/>
              </a:rPr>
              <a:t>Callanan</a:t>
            </a:r>
            <a:r>
              <a:rPr lang="en-US" altLang="en-US" sz="3200" dirty="0">
                <a:solidFill>
                  <a:schemeClr val="tx1"/>
                </a:solidFill>
                <a:effectLst/>
                <a:latin typeface="Times New Roman" pitchFamily="18" charset="0"/>
              </a:rPr>
              <a:t>, 1993, 11-12)</a:t>
            </a:r>
            <a:endParaRPr lang="en-US" sz="3200" dirty="0"/>
          </a:p>
        </p:txBody>
      </p:sp>
    </p:spTree>
    <p:extLst>
      <p:ext uri="{BB962C8B-B14F-4D97-AF65-F5344CB8AC3E}">
        <p14:creationId xmlns:p14="http://schemas.microsoft.com/office/powerpoint/2010/main" val="15462631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80000"/>
              </a:lnSpc>
            </a:pPr>
            <a:r>
              <a:rPr lang="en-US" altLang="en-US" sz="2800" dirty="0">
                <a:latin typeface="Times New Roman" pitchFamily="18" charset="0"/>
              </a:rPr>
              <a:t>1. Every session welcome he client with kindness, empathic understanding and genuine care and concern</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2. Be genuinely caring and show “true empathy.”</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3. Maintain an atmosphere of trust in the clinical relationship.</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4. Make ethical and professional standards an expected part of your interactions with each client and convey this to him or her.</a:t>
            </a:r>
          </a:p>
          <a:p>
            <a:pPr>
              <a:lnSpc>
                <a:spcPct val="80000"/>
              </a:lnSpc>
            </a:pPr>
            <a:endParaRPr lang="en-US" altLang="en-US" sz="2800" dirty="0">
              <a:latin typeface="Times New Roman" pitchFamily="18" charset="0"/>
            </a:endParaRPr>
          </a:p>
          <a:p>
            <a:pPr>
              <a:lnSpc>
                <a:spcPct val="80000"/>
              </a:lnSpc>
            </a:pPr>
            <a:r>
              <a:rPr lang="en-US" altLang="en-US" sz="2800" dirty="0">
                <a:latin typeface="Times New Roman" pitchFamily="18" charset="0"/>
              </a:rPr>
              <a:t>5. Comment on behaviors of concern in a timely manner.</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Preventative Ethical Guidelines</a:t>
            </a:r>
            <a:r>
              <a:rPr lang="en-US" altLang="en-US" sz="4400" dirty="0">
                <a:solidFill>
                  <a:schemeClr val="tx1"/>
                </a:solidFill>
                <a:effectLst/>
                <a:latin typeface="Times New Roman" pitchFamily="18" charset="0"/>
              </a:rPr>
              <a:t/>
            </a:r>
            <a:br>
              <a:rPr lang="en-US" altLang="en-US" sz="4400" dirty="0">
                <a:solidFill>
                  <a:schemeClr val="tx1"/>
                </a:solidFill>
                <a:effectLst/>
                <a:latin typeface="Times New Roman" pitchFamily="18" charset="0"/>
              </a:rPr>
            </a:br>
            <a:r>
              <a:rPr lang="en-US" altLang="en-US" sz="4400" dirty="0">
                <a:solidFill>
                  <a:schemeClr val="tx1"/>
                </a:solidFill>
                <a:effectLst/>
                <a:latin typeface="Times New Roman" pitchFamily="18" charset="0"/>
              </a:rPr>
              <a:t>(Breggin,P.R.-2008)</a:t>
            </a:r>
            <a:endParaRPr lang="en-US" dirty="0"/>
          </a:p>
        </p:txBody>
      </p:sp>
    </p:spTree>
    <p:extLst>
      <p:ext uri="{BB962C8B-B14F-4D97-AF65-F5344CB8AC3E}">
        <p14:creationId xmlns:p14="http://schemas.microsoft.com/office/powerpoint/2010/main" val="14953203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nSpc>
                <a:spcPct val="80000"/>
              </a:lnSpc>
              <a:defRPr/>
            </a:pPr>
            <a:r>
              <a:rPr lang="en-US" sz="2800" dirty="0">
                <a:latin typeface="Times New Roman" pitchFamily="18" charset="0"/>
              </a:rPr>
              <a:t>6. Call attention by asking the client to tell his or her story regarding</a:t>
            </a:r>
            <a:r>
              <a:rPr lang="en-US" sz="2800" dirty="0"/>
              <a:t> </a:t>
            </a:r>
            <a:r>
              <a:rPr lang="en-US" sz="2800" dirty="0">
                <a:latin typeface="Times New Roman" pitchFamily="18" charset="0"/>
              </a:rPr>
              <a:t>areas you find unusual or do not understand.</a:t>
            </a:r>
          </a:p>
          <a:p>
            <a:pPr>
              <a:lnSpc>
                <a:spcPct val="80000"/>
              </a:lnSpc>
              <a:defRPr/>
            </a:pPr>
            <a:endParaRPr lang="en-US" sz="2800" dirty="0">
              <a:latin typeface="Times New Roman" pitchFamily="18" charset="0"/>
            </a:endParaRPr>
          </a:p>
          <a:p>
            <a:pPr>
              <a:lnSpc>
                <a:spcPct val="80000"/>
              </a:lnSpc>
              <a:defRPr/>
            </a:pPr>
            <a:r>
              <a:rPr lang="en-US" sz="2800" dirty="0">
                <a:latin typeface="Times New Roman" pitchFamily="18" charset="0"/>
              </a:rPr>
              <a:t>7. Cultivate the sense that of the entire personhood of the client not just focusing primarily on their mental health problems.  Context and settings are important.</a:t>
            </a:r>
          </a:p>
          <a:p>
            <a:pPr>
              <a:lnSpc>
                <a:spcPct val="80000"/>
              </a:lnSpc>
              <a:defRPr/>
            </a:pPr>
            <a:endParaRPr lang="en-US" sz="2800" dirty="0">
              <a:latin typeface="Times New Roman" pitchFamily="18" charset="0"/>
            </a:endParaRPr>
          </a:p>
          <a:p>
            <a:pPr>
              <a:lnSpc>
                <a:spcPct val="80000"/>
              </a:lnSpc>
              <a:defRPr/>
            </a:pPr>
            <a:r>
              <a:rPr lang="en-US" sz="2800" dirty="0">
                <a:latin typeface="Times New Roman" pitchFamily="18" charset="0"/>
              </a:rPr>
              <a:t>8. Frame as assisting the client in shaping, shaping and making productive decisions about his or her clinical issues.</a:t>
            </a:r>
          </a:p>
          <a:p>
            <a:pPr>
              <a:lnSpc>
                <a:spcPct val="80000"/>
              </a:lnSpc>
              <a:defRPr/>
            </a:pPr>
            <a:endParaRPr lang="en-US" sz="2800" dirty="0">
              <a:latin typeface="Times New Roman" pitchFamily="18" charset="0"/>
            </a:endParaRPr>
          </a:p>
          <a:p>
            <a:pPr>
              <a:lnSpc>
                <a:spcPct val="80000"/>
              </a:lnSpc>
              <a:defRPr/>
            </a:pPr>
            <a:r>
              <a:rPr lang="en-US" sz="2800" dirty="0">
                <a:latin typeface="Times New Roman" pitchFamily="18" charset="0"/>
              </a:rPr>
              <a:t>9. Convey balanced optimism.</a:t>
            </a:r>
          </a:p>
          <a:p>
            <a:pPr>
              <a:lnSpc>
                <a:spcPct val="80000"/>
              </a:lnSpc>
              <a:defRPr/>
            </a:pPr>
            <a:endParaRPr lang="en-US" sz="2800" dirty="0">
              <a:latin typeface="Times New Roman" pitchFamily="18" charset="0"/>
            </a:endParaRPr>
          </a:p>
          <a:p>
            <a:pPr>
              <a:lnSpc>
                <a:spcPct val="80000"/>
              </a:lnSpc>
              <a:defRPr/>
            </a:pPr>
            <a:r>
              <a:rPr lang="en-US" sz="2800" dirty="0">
                <a:latin typeface="Times New Roman" pitchFamily="18" charset="0"/>
              </a:rPr>
              <a:t>10. Convey balanced optimism.</a:t>
            </a:r>
          </a:p>
          <a:p>
            <a:pPr>
              <a:lnSpc>
                <a:spcPct val="80000"/>
              </a:lnSpc>
              <a:defRPr/>
            </a:pPr>
            <a:endParaRPr lang="en-US" sz="2800" dirty="0">
              <a:latin typeface="Times New Roman" pitchFamily="18" charset="0"/>
            </a:endParaRPr>
          </a:p>
          <a:p>
            <a:pPr>
              <a:lnSpc>
                <a:spcPct val="80000"/>
              </a:lnSpc>
              <a:defRPr/>
            </a:pPr>
            <a:r>
              <a:rPr lang="en-US" sz="2800" dirty="0">
                <a:latin typeface="Times New Roman" pitchFamily="18" charset="0"/>
              </a:rPr>
              <a:t>11. Self evaluate</a:t>
            </a:r>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Preventative Ethical Guidelines</a:t>
            </a:r>
            <a:r>
              <a:rPr lang="en-US" altLang="en-US" sz="4400" dirty="0">
                <a:solidFill>
                  <a:schemeClr val="tx1"/>
                </a:solidFill>
                <a:effectLst/>
                <a:latin typeface="Times New Roman" pitchFamily="18" charset="0"/>
              </a:rPr>
              <a:t/>
            </a:r>
            <a:br>
              <a:rPr lang="en-US" altLang="en-US" sz="4400" dirty="0">
                <a:solidFill>
                  <a:schemeClr val="tx1"/>
                </a:solidFill>
                <a:effectLst/>
                <a:latin typeface="Times New Roman" pitchFamily="18" charset="0"/>
              </a:rPr>
            </a:br>
            <a:r>
              <a:rPr lang="en-US" altLang="en-US" sz="4400" dirty="0">
                <a:solidFill>
                  <a:schemeClr val="tx1"/>
                </a:solidFill>
                <a:effectLst/>
                <a:latin typeface="Times New Roman" pitchFamily="18" charset="0"/>
              </a:rPr>
              <a:t>(Breggin,P.R.-2008)</a:t>
            </a:r>
            <a:endParaRPr lang="en-US" dirty="0"/>
          </a:p>
        </p:txBody>
      </p:sp>
    </p:spTree>
    <p:extLst>
      <p:ext uri="{BB962C8B-B14F-4D97-AF65-F5344CB8AC3E}">
        <p14:creationId xmlns:p14="http://schemas.microsoft.com/office/powerpoint/2010/main" val="805736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nSpc>
                <a:spcPct val="80000"/>
              </a:lnSpc>
            </a:pPr>
            <a:r>
              <a:rPr lang="en-US" altLang="en-US" sz="2800" dirty="0">
                <a:latin typeface="Times New Roman" pitchFamily="18" charset="0"/>
              </a:rPr>
              <a:t>12. Personalize therapeutic techniques to the specific needs of each given client.</a:t>
            </a:r>
          </a:p>
          <a:p>
            <a:pPr>
              <a:lnSpc>
                <a:spcPct val="80000"/>
              </a:lnSpc>
            </a:pPr>
            <a:endParaRPr lang="en-US" altLang="en-US" sz="1000" dirty="0">
              <a:latin typeface="Times New Roman" pitchFamily="18" charset="0"/>
            </a:endParaRPr>
          </a:p>
          <a:p>
            <a:pPr>
              <a:lnSpc>
                <a:spcPct val="80000"/>
              </a:lnSpc>
            </a:pPr>
            <a:r>
              <a:rPr lang="en-US" altLang="en-US" sz="2800" dirty="0">
                <a:latin typeface="Times New Roman" pitchFamily="18" charset="0"/>
              </a:rPr>
              <a:t>13. Focus on the client’s ability to develop life skills.</a:t>
            </a:r>
          </a:p>
          <a:p>
            <a:pPr>
              <a:lnSpc>
                <a:spcPct val="80000"/>
              </a:lnSpc>
            </a:pPr>
            <a:endParaRPr lang="en-US" altLang="en-US" sz="1000" dirty="0">
              <a:latin typeface="Times New Roman" pitchFamily="18" charset="0"/>
            </a:endParaRPr>
          </a:p>
          <a:p>
            <a:pPr>
              <a:lnSpc>
                <a:spcPct val="80000"/>
              </a:lnSpc>
            </a:pPr>
            <a:r>
              <a:rPr lang="en-US" altLang="en-US" sz="2800" dirty="0">
                <a:latin typeface="Times New Roman" pitchFamily="18" charset="0"/>
              </a:rPr>
              <a:t>14. Maintain the voluntary nature of counseling as much as is able.</a:t>
            </a:r>
          </a:p>
          <a:p>
            <a:pPr>
              <a:lnSpc>
                <a:spcPct val="80000"/>
              </a:lnSpc>
            </a:pPr>
            <a:endParaRPr lang="en-US" altLang="en-US" sz="1000" dirty="0">
              <a:latin typeface="Times New Roman" pitchFamily="18" charset="0"/>
            </a:endParaRPr>
          </a:p>
          <a:p>
            <a:pPr>
              <a:lnSpc>
                <a:spcPct val="80000"/>
              </a:lnSpc>
            </a:pPr>
            <a:r>
              <a:rPr lang="en-US" altLang="en-US" sz="2800" dirty="0">
                <a:latin typeface="Times New Roman" pitchFamily="18" charset="0"/>
              </a:rPr>
              <a:t>15. Demonstrate in words and behaviors that appropriate expression of client feelings can be met with empathy, understanding and potential for behavior change.</a:t>
            </a:r>
          </a:p>
          <a:p>
            <a:pPr>
              <a:lnSpc>
                <a:spcPct val="80000"/>
              </a:lnSpc>
            </a:pPr>
            <a:endParaRPr lang="en-US" altLang="en-US" sz="1000" dirty="0">
              <a:latin typeface="Times New Roman" pitchFamily="18" charset="0"/>
            </a:endParaRPr>
          </a:p>
          <a:p>
            <a:pPr>
              <a:lnSpc>
                <a:spcPct val="80000"/>
              </a:lnSpc>
            </a:pPr>
            <a:r>
              <a:rPr lang="en-US" altLang="en-US" sz="2800" dirty="0">
                <a:latin typeface="Times New Roman" pitchFamily="18" charset="0"/>
              </a:rPr>
              <a:t>16. Make clients aware of your values and the extent to which they may impact counseling. Redirect them elsewhere when necessary.</a:t>
            </a:r>
          </a:p>
          <a:p>
            <a:pPr>
              <a:lnSpc>
                <a:spcPct val="80000"/>
              </a:lnSpc>
            </a:pPr>
            <a:endParaRPr lang="en-US" altLang="en-US" sz="1000" dirty="0">
              <a:latin typeface="Times New Roman" pitchFamily="18" charset="0"/>
            </a:endParaRPr>
          </a:p>
          <a:p>
            <a:pPr>
              <a:lnSpc>
                <a:spcPct val="80000"/>
              </a:lnSpc>
            </a:pPr>
            <a:r>
              <a:rPr lang="en-US" altLang="en-US" sz="2800" dirty="0">
                <a:latin typeface="Times New Roman" pitchFamily="18" charset="0"/>
              </a:rPr>
              <a:t>17. Be careful not to further facilitate helplessness in extremely vulnerable persons.</a:t>
            </a:r>
          </a:p>
          <a:p>
            <a:pPr>
              <a:lnSpc>
                <a:spcPct val="80000"/>
              </a:lnSpc>
            </a:pPr>
            <a:endParaRPr lang="en-US" altLang="en-US" sz="1000" dirty="0">
              <a:latin typeface="Times New Roman" pitchFamily="18" charset="0"/>
            </a:endParaRPr>
          </a:p>
          <a:p>
            <a:pPr>
              <a:lnSpc>
                <a:spcPct val="80000"/>
              </a:lnSpc>
            </a:pPr>
            <a:r>
              <a:rPr lang="en-US" altLang="en-US" sz="2800" dirty="0">
                <a:latin typeface="Times New Roman" pitchFamily="18" charset="0"/>
              </a:rPr>
              <a:t>18. Offer practical direction and techniques, homework, and applied skills to facilitate behavior change when appropriate.</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Preventative Ethical Guidelines</a:t>
            </a:r>
            <a:r>
              <a:rPr lang="en-US" altLang="en-US" sz="4400" dirty="0">
                <a:solidFill>
                  <a:schemeClr val="tx1"/>
                </a:solidFill>
                <a:effectLst/>
                <a:latin typeface="Times New Roman" pitchFamily="18" charset="0"/>
              </a:rPr>
              <a:t/>
            </a:r>
            <a:br>
              <a:rPr lang="en-US" altLang="en-US" sz="4400" dirty="0">
                <a:solidFill>
                  <a:schemeClr val="tx1"/>
                </a:solidFill>
                <a:effectLst/>
                <a:latin typeface="Times New Roman" pitchFamily="18" charset="0"/>
              </a:rPr>
            </a:br>
            <a:r>
              <a:rPr lang="en-US" altLang="en-US" sz="4400" dirty="0">
                <a:solidFill>
                  <a:schemeClr val="tx1"/>
                </a:solidFill>
                <a:effectLst/>
                <a:latin typeface="Times New Roman" pitchFamily="18" charset="0"/>
              </a:rPr>
              <a:t>(Breggin,P.R.-2008)</a:t>
            </a:r>
            <a:endParaRPr lang="en-US" dirty="0"/>
          </a:p>
        </p:txBody>
      </p:sp>
    </p:spTree>
    <p:extLst>
      <p:ext uri="{BB962C8B-B14F-4D97-AF65-F5344CB8AC3E}">
        <p14:creationId xmlns:p14="http://schemas.microsoft.com/office/powerpoint/2010/main" val="1503989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943600"/>
          </a:xfrm>
        </p:spPr>
        <p:txBody>
          <a:bodyPr/>
          <a:lstStyle/>
          <a:p>
            <a:pPr algn="ctr">
              <a:lnSpc>
                <a:spcPct val="80000"/>
              </a:lnSpc>
              <a:buNone/>
            </a:pPr>
            <a:r>
              <a:rPr lang="en-US" altLang="en-US" sz="3600" b="1" dirty="0">
                <a:latin typeface="Times New Roman" pitchFamily="18" charset="0"/>
              </a:rPr>
              <a:t>“</a:t>
            </a:r>
            <a:r>
              <a:rPr lang="en-US" altLang="en-US" sz="3600" b="1" dirty="0">
                <a:solidFill>
                  <a:srgbClr val="000000"/>
                </a:solidFill>
                <a:latin typeface="Times New Roman" pitchFamily="18" charset="0"/>
              </a:rPr>
              <a:t> </a:t>
            </a:r>
            <a:r>
              <a:rPr lang="en-US" altLang="en-US" sz="3600" b="1" dirty="0">
                <a:latin typeface="Times New Roman" pitchFamily="18" charset="0"/>
              </a:rPr>
              <a:t>Codes of ethics do not come to professions on stone tablets from high mountains.  Rather they are always a work in progress. They are developed by committees, examined by professionals and the public they serve, and then lived out by frail humans and adapted to changing contexts.”</a:t>
            </a:r>
          </a:p>
          <a:p>
            <a:pPr algn="ctr">
              <a:lnSpc>
                <a:spcPct val="80000"/>
              </a:lnSpc>
              <a:buNone/>
            </a:pPr>
            <a:endParaRPr lang="en-US" altLang="en-US" sz="3600" b="1" u="sng" dirty="0">
              <a:latin typeface="Times New Roman" pitchFamily="18" charset="0"/>
            </a:endParaRPr>
          </a:p>
          <a:p>
            <a:pPr algn="ctr">
              <a:lnSpc>
                <a:spcPct val="80000"/>
              </a:lnSpc>
              <a:buNone/>
            </a:pPr>
            <a:r>
              <a:rPr lang="en-US" altLang="en-US" sz="3600" b="1" dirty="0">
                <a:latin typeface="Times New Roman" pitchFamily="18" charset="0"/>
              </a:rPr>
              <a:t>From: </a:t>
            </a:r>
            <a:r>
              <a:rPr lang="en-US" altLang="en-US" sz="3600" b="1" dirty="0" err="1">
                <a:latin typeface="Times New Roman" pitchFamily="18" charset="0"/>
              </a:rPr>
              <a:t>Ponton,R.F</a:t>
            </a:r>
            <a:r>
              <a:rPr lang="en-US" altLang="en-US" sz="3600" b="1" dirty="0">
                <a:latin typeface="Times New Roman" pitchFamily="18" charset="0"/>
              </a:rPr>
              <a:t>. &amp; </a:t>
            </a:r>
            <a:r>
              <a:rPr lang="en-US" altLang="en-US" sz="3600" b="1" dirty="0" err="1">
                <a:latin typeface="Times New Roman" pitchFamily="18" charset="0"/>
              </a:rPr>
              <a:t>Duba</a:t>
            </a:r>
            <a:r>
              <a:rPr lang="en-US" altLang="en-US" sz="3600" b="1" dirty="0">
                <a:latin typeface="Times New Roman" pitchFamily="18" charset="0"/>
              </a:rPr>
              <a:t>, J.D. (2009)</a:t>
            </a:r>
          </a:p>
          <a:p>
            <a:endParaRPr lang="en-US" dirty="0"/>
          </a:p>
        </p:txBody>
      </p:sp>
    </p:spTree>
    <p:extLst>
      <p:ext uri="{BB962C8B-B14F-4D97-AF65-F5344CB8AC3E}">
        <p14:creationId xmlns:p14="http://schemas.microsoft.com/office/powerpoint/2010/main" val="37105535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90000"/>
              </a:lnSpc>
            </a:pPr>
            <a:r>
              <a:rPr lang="en-US" altLang="en-US" sz="2800" dirty="0">
                <a:latin typeface="Times New Roman" pitchFamily="18" charset="0"/>
              </a:rPr>
              <a:t>19. Reframe your role as clinician as partner, helper, and facilitator rather than simply expert .Also, remind the client that you are one option.</a:t>
            </a:r>
          </a:p>
          <a:p>
            <a:pPr>
              <a:lnSpc>
                <a:spcPct val="90000"/>
              </a:lnSpc>
            </a:pPr>
            <a:endParaRPr lang="en-US" altLang="en-US" sz="2800" dirty="0">
              <a:latin typeface="Times New Roman" pitchFamily="18" charset="0"/>
            </a:endParaRPr>
          </a:p>
          <a:p>
            <a:pPr>
              <a:lnSpc>
                <a:spcPct val="90000"/>
              </a:lnSpc>
            </a:pPr>
            <a:r>
              <a:rPr lang="en-US" altLang="en-US" sz="2800" dirty="0">
                <a:latin typeface="Times New Roman" pitchFamily="18" charset="0"/>
              </a:rPr>
              <a:t>20. Do not delay in addressing issues that are important for the client, no matter how ridiculous they may seem to you.</a:t>
            </a:r>
          </a:p>
          <a:p>
            <a:pPr>
              <a:lnSpc>
                <a:spcPct val="90000"/>
              </a:lnSpc>
            </a:pPr>
            <a:endParaRPr lang="en-US" altLang="en-US" sz="2800" dirty="0">
              <a:latin typeface="Times New Roman" pitchFamily="18" charset="0"/>
            </a:endParaRPr>
          </a:p>
          <a:p>
            <a:pPr>
              <a:lnSpc>
                <a:spcPct val="90000"/>
              </a:lnSpc>
            </a:pPr>
            <a:r>
              <a:rPr lang="en-US" altLang="en-US" sz="2800" dirty="0">
                <a:latin typeface="Times New Roman" pitchFamily="18" charset="0"/>
              </a:rPr>
              <a:t>21. Remain calm ad attentive and professional emergencies.  Do not allow yourself to be emotionally reactive.</a:t>
            </a:r>
          </a:p>
          <a:p>
            <a:pPr>
              <a:lnSpc>
                <a:spcPct val="90000"/>
              </a:lnSpc>
            </a:pPr>
            <a:endParaRPr lang="en-US" altLang="en-US" sz="2800" dirty="0">
              <a:latin typeface="Times New Roman" pitchFamily="18" charset="0"/>
            </a:endParaRPr>
          </a:p>
          <a:p>
            <a:pPr>
              <a:lnSpc>
                <a:spcPct val="90000"/>
              </a:lnSpc>
            </a:pPr>
            <a:r>
              <a:rPr lang="en-US" altLang="en-US" sz="2800" dirty="0">
                <a:latin typeface="Times New Roman" pitchFamily="18" charset="0"/>
              </a:rPr>
              <a:t>22. Share the last resorts and options when needed.</a:t>
            </a:r>
          </a:p>
          <a:p>
            <a:endParaRPr lang="en-US" dirty="0"/>
          </a:p>
        </p:txBody>
      </p:sp>
      <p:sp>
        <p:nvSpPr>
          <p:cNvPr id="3" name="Title 2"/>
          <p:cNvSpPr>
            <a:spLocks noGrp="1"/>
          </p:cNvSpPr>
          <p:nvPr>
            <p:ph type="title"/>
          </p:nvPr>
        </p:nvSpPr>
        <p:spPr/>
        <p:txBody>
          <a:bodyPr>
            <a:normAutofit fontScale="90000"/>
          </a:bodyPr>
          <a:lstStyle/>
          <a:p>
            <a:pPr algn="ctr"/>
            <a:r>
              <a:rPr lang="en-US" altLang="en-US" sz="4000" u="sng" dirty="0">
                <a:solidFill>
                  <a:schemeClr val="tx1"/>
                </a:solidFill>
                <a:effectLst/>
                <a:latin typeface="Times New Roman" pitchFamily="18" charset="0"/>
              </a:rPr>
              <a:t>Preventative Ethical Guidelines</a:t>
            </a:r>
            <a:r>
              <a:rPr lang="en-US" altLang="en-US" sz="4000" dirty="0">
                <a:solidFill>
                  <a:schemeClr val="tx1"/>
                </a:solidFill>
                <a:effectLst/>
                <a:latin typeface="Times New Roman" pitchFamily="18" charset="0"/>
              </a:rPr>
              <a:t/>
            </a:r>
            <a:br>
              <a:rPr lang="en-US" altLang="en-US" sz="4000" dirty="0">
                <a:solidFill>
                  <a:schemeClr val="tx1"/>
                </a:solidFill>
                <a:effectLst/>
                <a:latin typeface="Times New Roman" pitchFamily="18" charset="0"/>
              </a:rPr>
            </a:br>
            <a:r>
              <a:rPr lang="en-US" altLang="en-US" sz="4000" dirty="0">
                <a:solidFill>
                  <a:schemeClr val="tx1"/>
                </a:solidFill>
                <a:effectLst/>
                <a:latin typeface="Times New Roman" pitchFamily="18" charset="0"/>
              </a:rPr>
              <a:t>(Breggin,P.R.-2008)</a:t>
            </a:r>
            <a:endParaRPr lang="en-US" dirty="0"/>
          </a:p>
        </p:txBody>
      </p:sp>
    </p:spTree>
    <p:extLst>
      <p:ext uri="{BB962C8B-B14F-4D97-AF65-F5344CB8AC3E}">
        <p14:creationId xmlns:p14="http://schemas.microsoft.com/office/powerpoint/2010/main" val="32696161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altLang="en-US" sz="5400" b="1" u="sng" dirty="0">
                <a:latin typeface="Times New Roman" pitchFamily="18" charset="0"/>
              </a:rPr>
              <a:t>P</a:t>
            </a:r>
            <a:r>
              <a:rPr lang="en-US" altLang="en-US" sz="5400" u="sng" dirty="0">
                <a:latin typeface="Times New Roman" pitchFamily="18" charset="0"/>
              </a:rPr>
              <a:t>ART </a:t>
            </a:r>
            <a:r>
              <a:rPr lang="en-US" altLang="en-US" sz="5400" b="1" u="sng" dirty="0">
                <a:latin typeface="Times New Roman" pitchFamily="18" charset="0"/>
              </a:rPr>
              <a:t>T</a:t>
            </a:r>
            <a:r>
              <a:rPr lang="en-US" altLang="en-US" sz="5400" u="sng" dirty="0">
                <a:latin typeface="Times New Roman" pitchFamily="18" charset="0"/>
              </a:rPr>
              <a:t>WO</a:t>
            </a:r>
            <a:r>
              <a:rPr lang="en-US" altLang="en-US" sz="5400" dirty="0">
                <a:latin typeface="Times New Roman" pitchFamily="18" charset="0"/>
              </a:rPr>
              <a:t>:</a:t>
            </a:r>
          </a:p>
          <a:p>
            <a:pPr algn="ctr">
              <a:buNone/>
            </a:pPr>
            <a:endParaRPr lang="en-US" altLang="en-US" sz="5400" dirty="0">
              <a:latin typeface="Times New Roman" pitchFamily="18" charset="0"/>
            </a:endParaRPr>
          </a:p>
          <a:p>
            <a:pPr algn="ctr">
              <a:buNone/>
            </a:pPr>
            <a:r>
              <a:rPr lang="en-US" altLang="en-US" sz="5400" b="1" dirty="0">
                <a:latin typeface="Times New Roman" pitchFamily="18" charset="0"/>
              </a:rPr>
              <a:t>H</a:t>
            </a:r>
            <a:r>
              <a:rPr lang="en-US" altLang="en-US" sz="5400" dirty="0">
                <a:latin typeface="Times New Roman" pitchFamily="18" charset="0"/>
              </a:rPr>
              <a:t>ANDS </a:t>
            </a:r>
            <a:r>
              <a:rPr lang="en-US" altLang="en-US" sz="5400" b="1" dirty="0">
                <a:latin typeface="Times New Roman" pitchFamily="18" charset="0"/>
              </a:rPr>
              <a:t>O</a:t>
            </a:r>
            <a:r>
              <a:rPr lang="en-US" altLang="en-US" sz="5400" dirty="0">
                <a:latin typeface="Times New Roman" pitchFamily="18" charset="0"/>
              </a:rPr>
              <a:t>N</a:t>
            </a:r>
          </a:p>
          <a:p>
            <a:pPr algn="ctr">
              <a:buNone/>
            </a:pPr>
            <a:r>
              <a:rPr lang="en-US" altLang="en-US" sz="5400" dirty="0">
                <a:latin typeface="Times New Roman" pitchFamily="18" charset="0"/>
              </a:rPr>
              <a:t> </a:t>
            </a:r>
            <a:r>
              <a:rPr lang="en-US" altLang="en-US" sz="5400" b="1" dirty="0">
                <a:latin typeface="Times New Roman" pitchFamily="18" charset="0"/>
              </a:rPr>
              <a:t>P</a:t>
            </a:r>
            <a:r>
              <a:rPr lang="en-US" altLang="en-US" sz="5400" dirty="0">
                <a:latin typeface="Times New Roman" pitchFamily="18" charset="0"/>
              </a:rPr>
              <a:t>RACTICE </a:t>
            </a:r>
            <a:r>
              <a:rPr lang="en-US" altLang="en-US" sz="5400" b="1" dirty="0">
                <a:latin typeface="Times New Roman" pitchFamily="18" charset="0"/>
              </a:rPr>
              <a:t>E</a:t>
            </a:r>
            <a:r>
              <a:rPr lang="en-US" altLang="en-US" sz="5400" dirty="0">
                <a:latin typeface="Times New Roman" pitchFamily="18" charset="0"/>
              </a:rPr>
              <a:t>XERCISES</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7723329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altLang="en-US" sz="2400" dirty="0">
                <a:latin typeface="Times New Roman" pitchFamily="18" charset="0"/>
              </a:rPr>
              <a:t>You have counseled a single person regarding stresses and depression associated with being ingle and alone..  You can really empathize and understand because you have felt that way yourself.  Later you are at a local community based singles event when you realize that the client is there.  After some group activities the client approaches you saying that it must have been destiny since you understand each other so  well and maybe the two of you can go out after the singles group.</a:t>
            </a:r>
          </a:p>
          <a:p>
            <a:endParaRPr lang="en-US" altLang="en-US" sz="2400" dirty="0">
              <a:latin typeface="Times New Roman" pitchFamily="18" charset="0"/>
            </a:endParaRP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Sex with Clients</a:t>
            </a:r>
            <a:endParaRPr lang="en-US" dirty="0"/>
          </a:p>
        </p:txBody>
      </p:sp>
    </p:spTree>
    <p:extLst>
      <p:ext uri="{BB962C8B-B14F-4D97-AF65-F5344CB8AC3E}">
        <p14:creationId xmlns:p14="http://schemas.microsoft.com/office/powerpoint/2010/main" val="4492682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altLang="en-US" sz="2800" dirty="0">
                <a:latin typeface="Times New Roman" pitchFamily="18" charset="0"/>
              </a:rPr>
              <a:t>It has been five years since you counseled a client and you </a:t>
            </a:r>
            <a:r>
              <a:rPr lang="en-US" altLang="en-US" sz="2800" dirty="0" smtClean="0">
                <a:latin typeface="Times New Roman" pitchFamily="18" charset="0"/>
              </a:rPr>
              <a:t>happen </a:t>
            </a:r>
            <a:r>
              <a:rPr lang="en-US" altLang="en-US" sz="2800" dirty="0">
                <a:latin typeface="Times New Roman" pitchFamily="18" charset="0"/>
              </a:rPr>
              <a:t>to </a:t>
            </a:r>
            <a:r>
              <a:rPr lang="en-US" altLang="en-US" sz="2800" dirty="0" smtClean="0">
                <a:latin typeface="Times New Roman" pitchFamily="18" charset="0"/>
              </a:rPr>
              <a:t>see </a:t>
            </a:r>
            <a:r>
              <a:rPr lang="en-US" altLang="en-US" sz="2800" dirty="0">
                <a:latin typeface="Times New Roman" pitchFamily="18" charset="0"/>
              </a:rPr>
              <a:t>that person out in public by chance.  You get to updating each other and find out you are both single and </a:t>
            </a:r>
            <a:r>
              <a:rPr lang="en-US" altLang="en-US" sz="2800" dirty="0" smtClean="0">
                <a:latin typeface="Times New Roman" pitchFamily="18" charset="0"/>
              </a:rPr>
              <a:t>available.  </a:t>
            </a:r>
            <a:r>
              <a:rPr lang="en-US" altLang="en-US" sz="2800" dirty="0">
                <a:latin typeface="Times New Roman" pitchFamily="18" charset="0"/>
              </a:rPr>
              <a:t>Since it has been five years after all do you and the other person pursue a relationship?</a:t>
            </a:r>
          </a:p>
          <a:p>
            <a:endParaRPr lang="en-US" altLang="en-US" sz="2800" dirty="0">
              <a:latin typeface="Times New Roman" pitchFamily="18" charset="0"/>
            </a:endParaRP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Sex with Clients</a:t>
            </a:r>
            <a:endParaRPr lang="en-US" dirty="0"/>
          </a:p>
        </p:txBody>
      </p:sp>
    </p:spTree>
    <p:extLst>
      <p:ext uri="{BB962C8B-B14F-4D97-AF65-F5344CB8AC3E}">
        <p14:creationId xmlns:p14="http://schemas.microsoft.com/office/powerpoint/2010/main" val="392404338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A client comes into your office dressed in a very revealing way.  It is making it difficult to focus on the issues at hand.  It seems like each session the behaviors get a little more provocative an the way the client sits and mannerisms become more difficult for you to maintain your focus. How do you handle that?  Do you say anything?</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Sex with Clients</a:t>
            </a:r>
            <a:endParaRPr lang="en-US" dirty="0"/>
          </a:p>
        </p:txBody>
      </p:sp>
    </p:spTree>
    <p:extLst>
      <p:ext uri="{BB962C8B-B14F-4D97-AF65-F5344CB8AC3E}">
        <p14:creationId xmlns:p14="http://schemas.microsoft.com/office/powerpoint/2010/main" val="39073440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defRPr/>
            </a:pPr>
            <a:r>
              <a:rPr lang="en-US" sz="2800" dirty="0">
                <a:latin typeface="Times New Roman" pitchFamily="18" charset="0"/>
              </a:rPr>
              <a:t>A client compliments you on how attractive you look today.  You notice this happens right as you are walking back to the office just before the person’s spouse arrives for the marital session.  How do you handle the comment?</a:t>
            </a:r>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Sex with Clients</a:t>
            </a:r>
            <a:endParaRPr lang="en-US" dirty="0"/>
          </a:p>
        </p:txBody>
      </p:sp>
    </p:spTree>
    <p:extLst>
      <p:ext uri="{BB962C8B-B14F-4D97-AF65-F5344CB8AC3E}">
        <p14:creationId xmlns:p14="http://schemas.microsoft.com/office/powerpoint/2010/main" val="38030485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latin typeface="Times New Roman" pitchFamily="18" charset="0"/>
              </a:rPr>
              <a:t>A client comes in sitting a bit close to you and acting flirtatious throughout the session.  The client makes advances and begins joking about sexual things finally making the comet, “Life would be so much better if I could just be with someone like you.”  How do you handle this?</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Sex with Clients</a:t>
            </a:r>
            <a:endParaRPr lang="en-US" dirty="0"/>
          </a:p>
        </p:txBody>
      </p:sp>
    </p:spTree>
    <p:extLst>
      <p:ext uri="{BB962C8B-B14F-4D97-AF65-F5344CB8AC3E}">
        <p14:creationId xmlns:p14="http://schemas.microsoft.com/office/powerpoint/2010/main" val="37204405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A friend of yours shares that he/she “was born to help people.”  The friend reports numerous examples of ways in which he/she has helped others who comes for advice.  The friends then says he/she has completed a 10 course series in helping people heal from emotional wounds so he/she can be a counselor.  What do you say?</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Education</a:t>
            </a:r>
            <a:endParaRPr lang="en-US" dirty="0"/>
          </a:p>
        </p:txBody>
      </p:sp>
    </p:spTree>
    <p:extLst>
      <p:ext uri="{BB962C8B-B14F-4D97-AF65-F5344CB8AC3E}">
        <p14:creationId xmlns:p14="http://schemas.microsoft.com/office/powerpoint/2010/main" val="406924286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A potential client shares that he/she “wants a seasoned counselor” regarding the issues they called in for as the presenting problem.  You have 10 years of experience including some limited experience on this presenting issue.  How do you respond to this inquiry from the potential new client?</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Education</a:t>
            </a:r>
            <a:endParaRPr lang="en-US" dirty="0"/>
          </a:p>
        </p:txBody>
      </p:sp>
    </p:spTree>
    <p:extLst>
      <p:ext uri="{BB962C8B-B14F-4D97-AF65-F5344CB8AC3E}">
        <p14:creationId xmlns:p14="http://schemas.microsoft.com/office/powerpoint/2010/main" val="37501268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defRPr/>
            </a:pPr>
            <a:r>
              <a:rPr lang="en-US" dirty="0">
                <a:latin typeface="Times New Roman" pitchFamily="18" charset="0"/>
              </a:rPr>
              <a:t>Mary, an adult female, has been to numerous counselors before and as complained early on when asked about her treatment history that “none of them know what they are talking about regarding what is wrong with her.”  She says she recalls words like “borderline”, “bipolar”, and “something about traumatic stress.”  Then after five sessions with you she directly asks you, “so now that you have started to know me what do you say? What </a:t>
            </a:r>
            <a:r>
              <a:rPr lang="en-US" dirty="0" smtClean="0">
                <a:latin typeface="Times New Roman" pitchFamily="18" charset="0"/>
              </a:rPr>
              <a:t>‘ </a:t>
            </a:r>
            <a:r>
              <a:rPr lang="en-US" dirty="0">
                <a:latin typeface="Times New Roman" pitchFamily="18" charset="0"/>
              </a:rPr>
              <a:t>lovely’ words do you want to put on </a:t>
            </a:r>
            <a:r>
              <a:rPr lang="en-US" dirty="0" smtClean="0">
                <a:latin typeface="Times New Roman" pitchFamily="18" charset="0"/>
              </a:rPr>
              <a:t>me now</a:t>
            </a:r>
            <a:r>
              <a:rPr lang="en-US" dirty="0">
                <a:latin typeface="Times New Roman" pitchFamily="18" charset="0"/>
              </a:rPr>
              <a:t>?” she asks sarcastically.</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Diagnosis</a:t>
            </a:r>
            <a:endParaRPr lang="en-US" dirty="0"/>
          </a:p>
        </p:txBody>
      </p:sp>
    </p:spTree>
    <p:extLst>
      <p:ext uri="{BB962C8B-B14F-4D97-AF65-F5344CB8AC3E}">
        <p14:creationId xmlns:p14="http://schemas.microsoft.com/office/powerpoint/2010/main" val="3900688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sz="2400" dirty="0">
                <a:latin typeface="Times New Roman" pitchFamily="18" charset="0"/>
              </a:rPr>
              <a:t>Profession bound (whereas practice is not)</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Do not include underlying rationale to help the practitioner make better decisions</a:t>
            </a:r>
          </a:p>
          <a:p>
            <a:pPr>
              <a:lnSpc>
                <a:spcPct val="80000"/>
              </a:lnSpc>
            </a:pPr>
            <a:endParaRPr lang="en-US" altLang="en-US" sz="1100" dirty="0">
              <a:latin typeface="Times New Roman" pitchFamily="18" charset="0"/>
            </a:endParaRPr>
          </a:p>
          <a:p>
            <a:pPr>
              <a:lnSpc>
                <a:spcPct val="80000"/>
              </a:lnSpc>
            </a:pPr>
            <a:r>
              <a:rPr lang="en-US" altLang="en-US" sz="2400" dirty="0">
                <a:latin typeface="Times New Roman" pitchFamily="18" charset="0"/>
              </a:rPr>
              <a:t>Can never be comprehensive b/c so many situations</a:t>
            </a:r>
          </a:p>
          <a:p>
            <a:pPr>
              <a:lnSpc>
                <a:spcPct val="80000"/>
              </a:lnSpc>
            </a:pPr>
            <a:endParaRPr lang="en-US" altLang="en-US" sz="1100" dirty="0">
              <a:latin typeface="Times New Roman" pitchFamily="18" charset="0"/>
            </a:endParaRPr>
          </a:p>
          <a:p>
            <a:pPr>
              <a:lnSpc>
                <a:spcPct val="80000"/>
              </a:lnSpc>
            </a:pPr>
            <a:r>
              <a:rPr lang="en-US" altLang="en-US" sz="2400" dirty="0">
                <a:latin typeface="Times New Roman" pitchFamily="18" charset="0"/>
              </a:rPr>
              <a:t>Challenges enforcing codes</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Reactive rather than proactive</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Personal versus field ethics</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Must be adapted to various cultural and other contexts</a:t>
            </a:r>
          </a:p>
          <a:p>
            <a:pPr>
              <a:lnSpc>
                <a:spcPct val="80000"/>
              </a:lnSpc>
            </a:pPr>
            <a:endParaRPr lang="en-US" altLang="en-US" sz="900" dirty="0">
              <a:latin typeface="Times New Roman" pitchFamily="18" charset="0"/>
            </a:endParaRPr>
          </a:p>
          <a:p>
            <a:pPr>
              <a:lnSpc>
                <a:spcPct val="80000"/>
              </a:lnSpc>
            </a:pPr>
            <a:r>
              <a:rPr lang="en-US" altLang="en-US" sz="2400" dirty="0">
                <a:latin typeface="Times New Roman" pitchFamily="18" charset="0"/>
              </a:rPr>
              <a:t>Some situations not easily handled by ethical codes</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Limitations of Ethical Codes</a:t>
            </a:r>
            <a:r>
              <a:rPr lang="en-US" altLang="en-US" dirty="0">
                <a:solidFill>
                  <a:srgbClr val="000000"/>
                </a:solidFill>
                <a:effectLst/>
                <a:latin typeface="Times New Roman" pitchFamily="18" charset="0"/>
              </a:rPr>
              <a:t>:</a:t>
            </a:r>
            <a:endParaRPr lang="en-US" dirty="0"/>
          </a:p>
        </p:txBody>
      </p:sp>
    </p:spTree>
    <p:extLst>
      <p:ext uri="{BB962C8B-B14F-4D97-AF65-F5344CB8AC3E}">
        <p14:creationId xmlns:p14="http://schemas.microsoft.com/office/powerpoint/2010/main" val="260768406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defRPr/>
            </a:pPr>
            <a:r>
              <a:rPr lang="en-US" dirty="0">
                <a:latin typeface="Times New Roman" pitchFamily="18" charset="0"/>
              </a:rPr>
              <a:t>A parent brings in his or her 6 year old child for evaluation for possible ADHD after some</a:t>
            </a:r>
          </a:p>
          <a:p>
            <a:pPr marL="0" indent="0" algn="ctr">
              <a:buNone/>
              <a:defRPr/>
            </a:pPr>
            <a:r>
              <a:rPr lang="en-US" dirty="0">
                <a:latin typeface="Times New Roman" pitchFamily="18" charset="0"/>
              </a:rPr>
              <a:t>   behavioral issue have arisen in the school.  The parent says he really does not want his son to have a bad reputation if anything is found out </a:t>
            </a:r>
            <a:r>
              <a:rPr lang="en-US" dirty="0" smtClean="0">
                <a:latin typeface="Times New Roman" pitchFamily="18" charset="0"/>
              </a:rPr>
              <a:t>(</a:t>
            </a:r>
            <a:r>
              <a:rPr lang="en-US" dirty="0">
                <a:latin typeface="Times New Roman" pitchFamily="18" charset="0"/>
              </a:rPr>
              <a:t>diagnostically) through the counseling process but he wants his son to get the help needed.</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Diagnosis</a:t>
            </a:r>
            <a:endParaRPr lang="en-US" dirty="0"/>
          </a:p>
        </p:txBody>
      </p:sp>
    </p:spTree>
    <p:extLst>
      <p:ext uri="{BB962C8B-B14F-4D97-AF65-F5344CB8AC3E}">
        <p14:creationId xmlns:p14="http://schemas.microsoft.com/office/powerpoint/2010/main" val="42317848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80000"/>
              </a:lnSpc>
            </a:pPr>
            <a:r>
              <a:rPr lang="en-US" altLang="en-US" sz="2400" dirty="0">
                <a:latin typeface="Times New Roman" pitchFamily="18" charset="0"/>
              </a:rPr>
              <a:t>A gentleman comes in through EAP insurance plan regarding how his depression is affecting his job.  You have given him a diagnosis of 300.4- Dysthymia- realizing that he has had some long term low level depression for years that has been exacerbated by some recent stressors.  You get a call from the employer who says he “knows that the client is in counseling and that due to a recent yelling outburst and some refusal to comply with his supervisor’s authority the employer is contacting you for diagnostic and prognostic information for this organization “to decide what to do with him (the client).”</a:t>
            </a:r>
          </a:p>
          <a:p>
            <a:pPr>
              <a:lnSpc>
                <a:spcPct val="80000"/>
              </a:lnSpc>
            </a:pPr>
            <a:endParaRPr lang="en-US" altLang="en-US" sz="2400" dirty="0"/>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Diagnosis</a:t>
            </a:r>
            <a:endParaRPr lang="en-US" dirty="0"/>
          </a:p>
        </p:txBody>
      </p:sp>
    </p:spTree>
    <p:extLst>
      <p:ext uri="{BB962C8B-B14F-4D97-AF65-F5344CB8AC3E}">
        <p14:creationId xmlns:p14="http://schemas.microsoft.com/office/powerpoint/2010/main" val="12642696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couple has been coming on for marital counseling.  When a session is scheduled the husband is running a little late so the wife says, “since it is our session time- can you tell me what you really think diagnostically of my husband so I know how to deal with him?” </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Diagnosis</a:t>
            </a:r>
            <a:endParaRPr lang="en-US" dirty="0"/>
          </a:p>
        </p:txBody>
      </p:sp>
    </p:spTree>
    <p:extLst>
      <p:ext uri="{BB962C8B-B14F-4D97-AF65-F5344CB8AC3E}">
        <p14:creationId xmlns:p14="http://schemas.microsoft.com/office/powerpoint/2010/main" val="283423649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400" dirty="0"/>
              <a:t>An adult male comes in for individual counseling.  You are aware and have received specific, measurable documentation of symptoms which substantiate an diagnosis of OCD.  He says he “has been reading information and knows that a lesser diagnosis can be given” because he may not be allowed to stay on his job if he has an OCD diagnosis and has to take meds.  He says that “he is going through adjustments after </a:t>
            </a:r>
            <a:r>
              <a:rPr lang="en-US" altLang="en-US" sz="2400" dirty="0" smtClean="0"/>
              <a:t>all” </a:t>
            </a:r>
            <a:r>
              <a:rPr lang="en-US" altLang="en-US" sz="2400" dirty="0"/>
              <a:t>and can just be diagnosed as adjustment disorder with depression or anxiety from his research” so he won’t lose his job. What do you say</a:t>
            </a:r>
            <a:r>
              <a:rPr lang="en-US" altLang="en-US" sz="2400" dirty="0" smtClean="0"/>
              <a:t>?</a:t>
            </a:r>
            <a:endParaRPr lang="en-US" altLang="en-US" sz="2400" dirty="0"/>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Diagnosis</a:t>
            </a:r>
            <a:endParaRPr lang="en-US" dirty="0"/>
          </a:p>
        </p:txBody>
      </p:sp>
    </p:spTree>
    <p:extLst>
      <p:ext uri="{BB962C8B-B14F-4D97-AF65-F5344CB8AC3E}">
        <p14:creationId xmlns:p14="http://schemas.microsoft.com/office/powerpoint/2010/main" val="262528590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altLang="en-US" sz="2800" dirty="0">
                <a:latin typeface="Times New Roman" pitchFamily="18" charset="0"/>
              </a:rPr>
              <a:t>A client clearly only fits criteria for adjustment disorder but when insurance comes back as rejected and unpaid you learn that a more serious diagnosis is required- even an NOS diagnosis may be paid.  How do you handle this?</a:t>
            </a:r>
          </a:p>
          <a:p>
            <a:endParaRPr lang="en-US" altLang="en-US" sz="2800" dirty="0">
              <a:latin typeface="Times New Roman" pitchFamily="18" charset="0"/>
            </a:endParaRPr>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Diagnosis</a:t>
            </a:r>
            <a:endParaRPr lang="en-US" dirty="0"/>
          </a:p>
        </p:txBody>
      </p:sp>
    </p:spTree>
    <p:extLst>
      <p:ext uri="{BB962C8B-B14F-4D97-AF65-F5344CB8AC3E}">
        <p14:creationId xmlns:p14="http://schemas.microsoft.com/office/powerpoint/2010/main" val="44708317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A family contacts you, an LPCC therapist, with a request to “meet with them for assessment and counseling regarding family issues.” During the course of the diagnostic assessment you realize that the adults are hoping to use your diagnosis and recommendations to support or dispute each of their abilities to potentially care for their children during a custody dispute.</a:t>
            </a:r>
            <a:endParaRPr lang="en-US" altLang="en-US" dirty="0">
              <a:solidFill>
                <a:srgbClr val="000000"/>
              </a:solidFill>
              <a:latin typeface="Times New Roman" pitchFamily="18" charset="0"/>
            </a:endParaRP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Diagnosis</a:t>
            </a:r>
            <a:endParaRPr lang="en-US" dirty="0"/>
          </a:p>
        </p:txBody>
      </p:sp>
    </p:spTree>
    <p:extLst>
      <p:ext uri="{BB962C8B-B14F-4D97-AF65-F5344CB8AC3E}">
        <p14:creationId xmlns:p14="http://schemas.microsoft.com/office/powerpoint/2010/main" val="2882539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A supervisee comes to you saying, “I know one of your areas of competence is not substance abuse treatment but in my counseling session with Mr. Smith I just found out that he has been using drugs.  What do I do?”</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Supervision</a:t>
            </a:r>
            <a:endParaRPr lang="en-US" dirty="0"/>
          </a:p>
        </p:txBody>
      </p:sp>
    </p:spTree>
    <p:extLst>
      <p:ext uri="{BB962C8B-B14F-4D97-AF65-F5344CB8AC3E}">
        <p14:creationId xmlns:p14="http://schemas.microsoft.com/office/powerpoint/2010/main" val="87299650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Supervision</a:t>
            </a:r>
            <a:endParaRPr lang="en-US" dirty="0"/>
          </a:p>
        </p:txBody>
      </p:sp>
      <p:sp>
        <p:nvSpPr>
          <p:cNvPr id="4" name="Rectangle 3"/>
          <p:cNvSpPr>
            <a:spLocks noGrp="1" noChangeArrowheads="1"/>
          </p:cNvSpPr>
          <p:nvPr>
            <p:ph idx="1"/>
          </p:nvPr>
        </p:nvSpPr>
        <p:spPr/>
        <p:txBody>
          <a:bodyPr>
            <a:normAutofit lnSpcReduction="10000"/>
          </a:bodyPr>
          <a:lstStyle/>
          <a:p>
            <a:pPr algn="ctr" eaLnBrk="1" hangingPunct="1">
              <a:defRPr/>
            </a:pPr>
            <a:r>
              <a:rPr lang="en-US" sz="4000" dirty="0" smtClean="0">
                <a:effectLst/>
                <a:latin typeface="Times New Roman" pitchFamily="18" charset="0"/>
              </a:rPr>
              <a:t>A supervisee is scheduled to be present for a joint session you have with a married couple.  A half hour beforehand you receive a message on your home phone from the supervisee that he or she “needs to stay home and take care of himself and herself” and won’t be there.</a:t>
            </a:r>
            <a:endParaRPr lang="en-US" sz="4000" dirty="0" smtClean="0">
              <a:solidFill>
                <a:srgbClr val="000000"/>
              </a:solidFill>
              <a:effectLst/>
              <a:latin typeface="Times New Roman" pitchFamily="18" charset="0"/>
            </a:endParaRPr>
          </a:p>
          <a:p>
            <a:pPr eaLnBrk="1" hangingPunct="1">
              <a:defRPr/>
            </a:pPr>
            <a:endParaRPr lang="en-US" sz="4000" dirty="0" smtClean="0">
              <a:latin typeface="Times New Roman" pitchFamily="18" charset="0"/>
            </a:endParaRPr>
          </a:p>
        </p:txBody>
      </p:sp>
    </p:spTree>
    <p:extLst>
      <p:ext uri="{BB962C8B-B14F-4D97-AF65-F5344CB8AC3E}">
        <p14:creationId xmlns:p14="http://schemas.microsoft.com/office/powerpoint/2010/main" val="418101908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A supervisee begins to cry excessively and talk about problems in her life regarding her marriage, family, and juggling too many things at once.  You see it is affecting her ability to get to counseling sessions on time, to be fully present for clients, and that she may have developed some mental health issues herself.  How do you handle this?</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Supervision</a:t>
            </a:r>
            <a:endParaRPr lang="en-US" dirty="0"/>
          </a:p>
        </p:txBody>
      </p:sp>
    </p:spTree>
    <p:extLst>
      <p:ext uri="{BB962C8B-B14F-4D97-AF65-F5344CB8AC3E}">
        <p14:creationId xmlns:p14="http://schemas.microsoft.com/office/powerpoint/2010/main" val="271033961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400" dirty="0">
                <a:latin typeface="Times New Roman" pitchFamily="18" charset="0"/>
              </a:rPr>
              <a:t>A supervisee comes in very excited and proud about the way he handled a case.  He tells you how well he challenged and confronted a client and set boundaries with him.  He shares how he taught him techniques to “just be tougher in the trauma.”  You are aware that the way the supervisee handled this particular client was not appropriate for the situation and that the client is now at risk for additional issues.  The supervisee really thinks he did a great thing but you are certain that worse problems have been </a:t>
            </a:r>
            <a:r>
              <a:rPr lang="en-US" altLang="en-US" sz="2400" dirty="0" smtClean="0">
                <a:latin typeface="Times New Roman" pitchFamily="18" charset="0"/>
              </a:rPr>
              <a:t>created.</a:t>
            </a:r>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Supervision</a:t>
            </a:r>
            <a:endParaRPr lang="en-US" dirty="0"/>
          </a:p>
        </p:txBody>
      </p:sp>
    </p:spTree>
    <p:extLst>
      <p:ext uri="{BB962C8B-B14F-4D97-AF65-F5344CB8AC3E}">
        <p14:creationId xmlns:p14="http://schemas.microsoft.com/office/powerpoint/2010/main" val="2661703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None/>
            </a:pPr>
            <a:r>
              <a:rPr lang="en-US" altLang="en-US" sz="2400" dirty="0">
                <a:latin typeface="Times New Roman" pitchFamily="18" charset="0"/>
              </a:rPr>
              <a:t>1) Ethical &amp; Legal</a:t>
            </a:r>
          </a:p>
          <a:p>
            <a:pPr algn="ctr">
              <a:lnSpc>
                <a:spcPct val="90000"/>
              </a:lnSpc>
            </a:pPr>
            <a:endParaRPr lang="en-US" altLang="en-US" sz="900" dirty="0">
              <a:latin typeface="Times New Roman" pitchFamily="18" charset="0"/>
            </a:endParaRPr>
          </a:p>
          <a:p>
            <a:pPr algn="ctr">
              <a:lnSpc>
                <a:spcPct val="90000"/>
              </a:lnSpc>
              <a:buNone/>
            </a:pPr>
            <a:r>
              <a:rPr lang="en-US" altLang="en-US" sz="2400" dirty="0">
                <a:latin typeface="Times New Roman" pitchFamily="18" charset="0"/>
              </a:rPr>
              <a:t>2) Ethical &amp; Illegal</a:t>
            </a:r>
          </a:p>
          <a:p>
            <a:pPr algn="ctr">
              <a:lnSpc>
                <a:spcPct val="90000"/>
              </a:lnSpc>
            </a:pPr>
            <a:endParaRPr lang="en-US" altLang="en-US" sz="900" dirty="0">
              <a:latin typeface="Times New Roman" pitchFamily="18" charset="0"/>
            </a:endParaRPr>
          </a:p>
          <a:p>
            <a:pPr algn="ctr">
              <a:lnSpc>
                <a:spcPct val="90000"/>
              </a:lnSpc>
              <a:buNone/>
            </a:pPr>
            <a:r>
              <a:rPr lang="en-US" altLang="en-US" sz="2400" dirty="0">
                <a:latin typeface="Times New Roman" pitchFamily="18" charset="0"/>
              </a:rPr>
              <a:t>3) Ethical &amp; </a:t>
            </a:r>
            <a:r>
              <a:rPr lang="en-US" altLang="en-US" sz="2400" dirty="0" err="1">
                <a:latin typeface="Times New Roman" pitchFamily="18" charset="0"/>
              </a:rPr>
              <a:t>Alegal</a:t>
            </a:r>
            <a:endParaRPr lang="en-US" altLang="en-US" sz="2400" dirty="0">
              <a:latin typeface="Times New Roman" pitchFamily="18" charset="0"/>
            </a:endParaRPr>
          </a:p>
          <a:p>
            <a:pPr algn="ctr">
              <a:lnSpc>
                <a:spcPct val="90000"/>
              </a:lnSpc>
            </a:pPr>
            <a:endParaRPr lang="en-US" altLang="en-US" sz="900" dirty="0">
              <a:latin typeface="Times New Roman" pitchFamily="18" charset="0"/>
            </a:endParaRPr>
          </a:p>
          <a:p>
            <a:pPr algn="ctr">
              <a:lnSpc>
                <a:spcPct val="90000"/>
              </a:lnSpc>
              <a:buNone/>
            </a:pPr>
            <a:r>
              <a:rPr lang="en-US" altLang="en-US" sz="2400" dirty="0">
                <a:latin typeface="Times New Roman" pitchFamily="18" charset="0"/>
              </a:rPr>
              <a:t>4) Unethical &amp; Legal</a:t>
            </a:r>
          </a:p>
          <a:p>
            <a:pPr algn="ctr">
              <a:lnSpc>
                <a:spcPct val="90000"/>
              </a:lnSpc>
            </a:pPr>
            <a:endParaRPr lang="en-US" altLang="en-US" sz="900" dirty="0">
              <a:latin typeface="Times New Roman" pitchFamily="18" charset="0"/>
            </a:endParaRPr>
          </a:p>
          <a:p>
            <a:pPr algn="ctr">
              <a:lnSpc>
                <a:spcPct val="90000"/>
              </a:lnSpc>
              <a:buNone/>
            </a:pPr>
            <a:r>
              <a:rPr lang="en-US" altLang="en-US" sz="2400" dirty="0">
                <a:latin typeface="Times New Roman" pitchFamily="18" charset="0"/>
              </a:rPr>
              <a:t>5) Unethical &amp; Illegal</a:t>
            </a:r>
          </a:p>
          <a:p>
            <a:pPr algn="ctr">
              <a:lnSpc>
                <a:spcPct val="90000"/>
              </a:lnSpc>
            </a:pPr>
            <a:endParaRPr lang="en-US" altLang="en-US" sz="900" dirty="0">
              <a:latin typeface="Times New Roman" pitchFamily="18" charset="0"/>
            </a:endParaRPr>
          </a:p>
          <a:p>
            <a:pPr algn="ctr">
              <a:lnSpc>
                <a:spcPct val="90000"/>
              </a:lnSpc>
              <a:buNone/>
            </a:pPr>
            <a:r>
              <a:rPr lang="en-US" altLang="en-US" sz="2400" dirty="0">
                <a:latin typeface="Times New Roman" pitchFamily="18" charset="0"/>
              </a:rPr>
              <a:t>6) Unethical &amp; </a:t>
            </a:r>
            <a:r>
              <a:rPr lang="en-US" altLang="en-US" sz="2400" dirty="0" err="1">
                <a:latin typeface="Times New Roman" pitchFamily="18" charset="0"/>
              </a:rPr>
              <a:t>Alegal</a:t>
            </a:r>
            <a:endParaRPr lang="en-US" altLang="en-US" sz="2400" dirty="0">
              <a:latin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rPr>
              <a:t>Ethics Vs. Legality</a:t>
            </a:r>
            <a:r>
              <a:rPr lang="en-US" altLang="en-US" sz="4400" dirty="0">
                <a:solidFill>
                  <a:schemeClr val="tx1"/>
                </a:solidFill>
                <a:effectLst/>
              </a:rPr>
              <a:t>:</a:t>
            </a:r>
            <a:br>
              <a:rPr lang="en-US" altLang="en-US" sz="4400" dirty="0">
                <a:solidFill>
                  <a:schemeClr val="tx1"/>
                </a:solidFill>
                <a:effectLst/>
              </a:rPr>
            </a:br>
            <a:r>
              <a:rPr lang="en-US" altLang="en-US" sz="4400" dirty="0">
                <a:solidFill>
                  <a:schemeClr val="tx1"/>
                </a:solidFill>
                <a:effectLst/>
              </a:rPr>
              <a:t>(from Thompson, A., 1990)</a:t>
            </a:r>
            <a:endParaRPr lang="en-US" dirty="0"/>
          </a:p>
        </p:txBody>
      </p:sp>
    </p:spTree>
    <p:extLst>
      <p:ext uri="{BB962C8B-B14F-4D97-AF65-F5344CB8AC3E}">
        <p14:creationId xmlns:p14="http://schemas.microsoft.com/office/powerpoint/2010/main" val="228145846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A client calls you and asks to speak to you as your supervisee’s supervisor.  This client (of your supervisee) says that while the supervisee “was a nice person and got them thinking” and “gave them some new ideas” nothing really helped.  The client asks you, “can we meet with you or another therapist?”</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Dilemmas: Supervision</a:t>
            </a:r>
            <a:endParaRPr lang="en-US" dirty="0"/>
          </a:p>
        </p:txBody>
      </p:sp>
    </p:spTree>
    <p:extLst>
      <p:ext uri="{BB962C8B-B14F-4D97-AF65-F5344CB8AC3E}">
        <p14:creationId xmlns:p14="http://schemas.microsoft.com/office/powerpoint/2010/main" val="9703397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Client says: “I have been to counseling a few times before but I have a feeling that this time I am really ready for change.  What do you think?</a:t>
            </a:r>
          </a:p>
          <a:p>
            <a:endParaRPr lang="en-US" dirty="0"/>
          </a:p>
        </p:txBody>
      </p:sp>
      <p:sp>
        <p:nvSpPr>
          <p:cNvPr id="3" name="Title 2"/>
          <p:cNvSpPr>
            <a:spLocks noGrp="1"/>
          </p:cNvSpPr>
          <p:nvPr>
            <p:ph type="title"/>
          </p:nvPr>
        </p:nvSpPr>
        <p:spPr/>
        <p:txBody>
          <a:bodyPr>
            <a:normAutofit/>
          </a:bodyPr>
          <a:lstStyle/>
          <a:p>
            <a:pPr algn="ctr"/>
            <a:r>
              <a:rPr lang="en-US" altLang="en-US" sz="3200" u="sng" dirty="0">
                <a:solidFill>
                  <a:schemeClr val="tx1"/>
                </a:solidFill>
                <a:effectLst/>
                <a:latin typeface="Times New Roman" pitchFamily="18" charset="0"/>
              </a:rPr>
              <a:t>Ethical Dilemmas: Boundary Setting/Defining the Clinical Relationship</a:t>
            </a:r>
            <a:endParaRPr lang="en-US" sz="3200" dirty="0"/>
          </a:p>
        </p:txBody>
      </p:sp>
    </p:spTree>
    <p:extLst>
      <p:ext uri="{BB962C8B-B14F-4D97-AF65-F5344CB8AC3E}">
        <p14:creationId xmlns:p14="http://schemas.microsoft.com/office/powerpoint/2010/main" val="9639594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imes New Roman" pitchFamily="18" charset="0"/>
              </a:rPr>
              <a:t>During a phone consultation before initial appointment a potential client says, “I am not tying to be hard on you but you know there are so many people to pick from out there- I saw on my insurance list so many but how do I know you are the best one for me?”</a:t>
            </a:r>
          </a:p>
          <a:p>
            <a:endParaRPr lang="en-US" dirty="0"/>
          </a:p>
        </p:txBody>
      </p:sp>
      <p:sp>
        <p:nvSpPr>
          <p:cNvPr id="3" name="Title 2"/>
          <p:cNvSpPr>
            <a:spLocks noGrp="1"/>
          </p:cNvSpPr>
          <p:nvPr>
            <p:ph type="title"/>
          </p:nvPr>
        </p:nvSpPr>
        <p:spPr/>
        <p:txBody>
          <a:bodyPr>
            <a:normAutofit/>
          </a:bodyPr>
          <a:lstStyle/>
          <a:p>
            <a:pPr algn="ctr"/>
            <a:r>
              <a:rPr lang="en-US" altLang="en-US" sz="3200" u="sng" dirty="0">
                <a:solidFill>
                  <a:schemeClr val="tx1"/>
                </a:solidFill>
                <a:effectLst/>
                <a:latin typeface="Times New Roman" pitchFamily="18" charset="0"/>
              </a:rPr>
              <a:t>Ethical Dilemmas: Boundary Setting/Defining the Clinical Relationship</a:t>
            </a:r>
            <a:endParaRPr lang="en-US" sz="3200" dirty="0"/>
          </a:p>
        </p:txBody>
      </p:sp>
    </p:spTree>
    <p:extLst>
      <p:ext uri="{BB962C8B-B14F-4D97-AF65-F5344CB8AC3E}">
        <p14:creationId xmlns:p14="http://schemas.microsoft.com/office/powerpoint/2010/main" val="231677192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imes New Roman" pitchFamily="18" charset="0"/>
              </a:rPr>
              <a:t>During a first session a new client comments, “I have heard from my friend that you did amazing things for her and I have seen how much better she is in the months since she has been talking to you.  I had to see about how your counseling might also help me get my life on track.</a:t>
            </a:r>
          </a:p>
          <a:p>
            <a:endParaRPr lang="en-US" dirty="0"/>
          </a:p>
        </p:txBody>
      </p:sp>
      <p:sp>
        <p:nvSpPr>
          <p:cNvPr id="3" name="Title 2"/>
          <p:cNvSpPr>
            <a:spLocks noGrp="1"/>
          </p:cNvSpPr>
          <p:nvPr>
            <p:ph type="title"/>
          </p:nvPr>
        </p:nvSpPr>
        <p:spPr/>
        <p:txBody>
          <a:bodyPr>
            <a:normAutofit/>
          </a:bodyPr>
          <a:lstStyle/>
          <a:p>
            <a:pPr algn="ctr"/>
            <a:r>
              <a:rPr lang="en-US" altLang="en-US" sz="3200" u="sng" dirty="0">
                <a:solidFill>
                  <a:schemeClr val="tx1"/>
                </a:solidFill>
                <a:effectLst/>
                <a:latin typeface="Times New Roman" pitchFamily="18" charset="0"/>
              </a:rPr>
              <a:t>Ethical Dilemmas: Boundary Setting/Defining the Clinical Relationship</a:t>
            </a:r>
            <a:endParaRPr lang="en-US" sz="3200" dirty="0"/>
          </a:p>
        </p:txBody>
      </p:sp>
    </p:spTree>
    <p:extLst>
      <p:ext uri="{BB962C8B-B14F-4D97-AF65-F5344CB8AC3E}">
        <p14:creationId xmlns:p14="http://schemas.microsoft.com/office/powerpoint/2010/main" val="29740433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latin typeface="Times New Roman" pitchFamily="18" charset="0"/>
              </a:rPr>
              <a:t>A parent of a college-aged (over 18 year old) adult says, “since I will be paying for my college-aged son to see you I am hoping we can at least spend a few minutes at the end of each session or on the phone so I know how it is going?  I am the parent after all and I really care for him because he still lives with us and his behaviors affect us all.”</a:t>
            </a:r>
          </a:p>
          <a:p>
            <a:endParaRPr lang="en-US" dirty="0"/>
          </a:p>
        </p:txBody>
      </p:sp>
      <p:sp>
        <p:nvSpPr>
          <p:cNvPr id="3" name="Title 2"/>
          <p:cNvSpPr>
            <a:spLocks noGrp="1"/>
          </p:cNvSpPr>
          <p:nvPr>
            <p:ph type="title"/>
          </p:nvPr>
        </p:nvSpPr>
        <p:spPr/>
        <p:txBody>
          <a:bodyPr>
            <a:normAutofit/>
          </a:bodyPr>
          <a:lstStyle/>
          <a:p>
            <a:pPr algn="ctr"/>
            <a:r>
              <a:rPr lang="en-US" altLang="en-US" sz="3200" u="sng" dirty="0">
                <a:solidFill>
                  <a:schemeClr val="tx1"/>
                </a:solidFill>
                <a:effectLst/>
                <a:latin typeface="Times New Roman" pitchFamily="18" charset="0"/>
              </a:rPr>
              <a:t>Ethical Dilemmas: Boundary Setting/Defining the Clinical Relationship</a:t>
            </a:r>
            <a:endParaRPr lang="en-US" sz="3200" dirty="0"/>
          </a:p>
        </p:txBody>
      </p:sp>
    </p:spTree>
    <p:extLst>
      <p:ext uri="{BB962C8B-B14F-4D97-AF65-F5344CB8AC3E}">
        <p14:creationId xmlns:p14="http://schemas.microsoft.com/office/powerpoint/2010/main" val="405889594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A potential client calls in stating, “I just read that cognitive-behavioral therapy is good for the issue I am having and my insurance lists you as doing that so can I set up an appointment?”</a:t>
            </a:r>
          </a:p>
          <a:p>
            <a:endParaRPr lang="en-US" dirty="0"/>
          </a:p>
        </p:txBody>
      </p:sp>
      <p:sp>
        <p:nvSpPr>
          <p:cNvPr id="3" name="Title 2"/>
          <p:cNvSpPr>
            <a:spLocks noGrp="1"/>
          </p:cNvSpPr>
          <p:nvPr>
            <p:ph type="title"/>
          </p:nvPr>
        </p:nvSpPr>
        <p:spPr/>
        <p:txBody>
          <a:bodyPr>
            <a:normAutofit/>
          </a:bodyPr>
          <a:lstStyle/>
          <a:p>
            <a:pPr algn="ctr"/>
            <a:r>
              <a:rPr lang="en-US" altLang="en-US" sz="3200" u="sng" dirty="0">
                <a:solidFill>
                  <a:schemeClr val="tx1"/>
                </a:solidFill>
                <a:effectLst/>
                <a:latin typeface="Times New Roman" pitchFamily="18" charset="0"/>
              </a:rPr>
              <a:t>Ethical Dilemmas: Boundary Setting/Defining the Clinical Relationship</a:t>
            </a:r>
            <a:endParaRPr lang="en-US" sz="3200" dirty="0"/>
          </a:p>
        </p:txBody>
      </p:sp>
    </p:spTree>
    <p:extLst>
      <p:ext uri="{BB962C8B-B14F-4D97-AF65-F5344CB8AC3E}">
        <p14:creationId xmlns:p14="http://schemas.microsoft.com/office/powerpoint/2010/main" val="315588417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At scheduling time a client comments, “I am so glad your office has so many days and hours open- I can only come on Wednesday evenings at like 6 or 7 pm because my life is so busy.”</a:t>
            </a:r>
          </a:p>
          <a:p>
            <a:endParaRPr lang="en-US" dirty="0"/>
          </a:p>
        </p:txBody>
      </p:sp>
      <p:sp>
        <p:nvSpPr>
          <p:cNvPr id="3" name="Title 2"/>
          <p:cNvSpPr>
            <a:spLocks noGrp="1"/>
          </p:cNvSpPr>
          <p:nvPr>
            <p:ph type="title"/>
          </p:nvPr>
        </p:nvSpPr>
        <p:spPr/>
        <p:txBody>
          <a:bodyPr>
            <a:normAutofit/>
          </a:bodyPr>
          <a:lstStyle/>
          <a:p>
            <a:pPr algn="ctr"/>
            <a:r>
              <a:rPr lang="en-US" altLang="en-US" sz="3200" u="sng" dirty="0">
                <a:solidFill>
                  <a:schemeClr val="tx1"/>
                </a:solidFill>
                <a:effectLst/>
                <a:latin typeface="Times New Roman" pitchFamily="18" charset="0"/>
              </a:rPr>
              <a:t>Ethical Dilemmas: Boundary Setting/Defining the Clinical Relationship</a:t>
            </a:r>
            <a:endParaRPr lang="en-US" sz="3200" dirty="0"/>
          </a:p>
        </p:txBody>
      </p:sp>
    </p:spTree>
    <p:extLst>
      <p:ext uri="{BB962C8B-B14F-4D97-AF65-F5344CB8AC3E}">
        <p14:creationId xmlns:p14="http://schemas.microsoft.com/office/powerpoint/2010/main" val="9153050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A client states to you, “I know you plan to go on vacation but I don’t feel comfortable talking to anyone else but you.  I have never felt so comfortable with anyone and I have been through lots of people before.”</a:t>
            </a:r>
            <a:endParaRPr lang="en-US" altLang="en-US" sz="2800" dirty="0">
              <a:solidFill>
                <a:srgbClr val="000000"/>
              </a:solidFill>
              <a:latin typeface="Times New Roman" pitchFamily="18" charset="0"/>
            </a:endParaRPr>
          </a:p>
          <a:p>
            <a:endParaRPr lang="en-US" dirty="0"/>
          </a:p>
        </p:txBody>
      </p:sp>
      <p:sp>
        <p:nvSpPr>
          <p:cNvPr id="3" name="Title 2"/>
          <p:cNvSpPr>
            <a:spLocks noGrp="1"/>
          </p:cNvSpPr>
          <p:nvPr>
            <p:ph type="title"/>
          </p:nvPr>
        </p:nvSpPr>
        <p:spPr/>
        <p:txBody>
          <a:bodyPr>
            <a:normAutofit/>
          </a:bodyPr>
          <a:lstStyle/>
          <a:p>
            <a:pPr algn="ctr"/>
            <a:r>
              <a:rPr lang="en-US" altLang="en-US" sz="3200" u="sng" dirty="0">
                <a:solidFill>
                  <a:schemeClr val="tx1"/>
                </a:solidFill>
                <a:effectLst/>
                <a:latin typeface="Times New Roman" pitchFamily="18" charset="0"/>
              </a:rPr>
              <a:t>Ethical Dilemmas: Boundary Setting/Defining the Clinical Relationship</a:t>
            </a:r>
            <a:endParaRPr lang="en-US" sz="3200" dirty="0"/>
          </a:p>
        </p:txBody>
      </p:sp>
    </p:spTree>
    <p:extLst>
      <p:ext uri="{BB962C8B-B14F-4D97-AF65-F5344CB8AC3E}">
        <p14:creationId xmlns:p14="http://schemas.microsoft.com/office/powerpoint/2010/main" val="326938895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400" dirty="0">
                <a:latin typeface="Times New Roman" pitchFamily="18" charset="0"/>
              </a:rPr>
              <a:t>A client comes in “for depression.”  Through the use of cognitive-behavioral treatment as depressive symptoms are being dealt with other issues arise.  It becomes clear that the client not only has an alcoholic family system but also has some binge drinking and alcohol abuse issues.  When you initially agreed to meet with the client you did so knowing that “mood disorders” and “family of origin issues” were competency areas of yours as specified by your disclosure statement.  However, substance abuse is not a competency area of yours.  How do you handle this?</a:t>
            </a:r>
          </a:p>
          <a:p>
            <a:endParaRPr lang="en-US" dirty="0"/>
          </a:p>
        </p:txBody>
      </p:sp>
      <p:sp>
        <p:nvSpPr>
          <p:cNvPr id="3" name="Title 2"/>
          <p:cNvSpPr>
            <a:spLocks noGrp="1"/>
          </p:cNvSpPr>
          <p:nvPr>
            <p:ph type="title"/>
          </p:nvPr>
        </p:nvSpPr>
        <p:spPr/>
        <p:txBody>
          <a:bodyPr/>
          <a:lstStyle/>
          <a:p>
            <a:pPr algn="ctr"/>
            <a:r>
              <a:rPr lang="en-US" altLang="en-US" u="sng" dirty="0">
                <a:solidFill>
                  <a:schemeClr val="tx1"/>
                </a:solidFill>
                <a:effectLst/>
                <a:latin typeface="Times New Roman" pitchFamily="18" charset="0"/>
              </a:rPr>
              <a:t>Ethical Issues: Competency</a:t>
            </a:r>
            <a:endParaRPr lang="en-US" dirty="0"/>
          </a:p>
        </p:txBody>
      </p:sp>
    </p:spTree>
    <p:extLst>
      <p:ext uri="{BB962C8B-B14F-4D97-AF65-F5344CB8AC3E}">
        <p14:creationId xmlns:p14="http://schemas.microsoft.com/office/powerpoint/2010/main" val="304575181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sz="2800" dirty="0">
                <a:latin typeface="Times New Roman" pitchFamily="18" charset="0"/>
              </a:rPr>
              <a:t>A 40 year old married woman with two young children comes in stating that she “is ready to transition from housewife to doing what she wants to do for a change.”  She wants your help with leaving her husband, attending school and working two jobs and changing her lifestyle entirely.“  How do you handle this?</a:t>
            </a:r>
          </a:p>
          <a:p>
            <a:endParaRPr lang="en-US" dirty="0"/>
          </a:p>
        </p:txBody>
      </p:sp>
      <p:sp>
        <p:nvSpPr>
          <p:cNvPr id="3" name="Title 2"/>
          <p:cNvSpPr>
            <a:spLocks noGrp="1"/>
          </p:cNvSpPr>
          <p:nvPr>
            <p:ph type="title"/>
          </p:nvPr>
        </p:nvSpPr>
        <p:spPr/>
        <p:txBody>
          <a:bodyPr>
            <a:normAutofit fontScale="90000"/>
          </a:bodyPr>
          <a:lstStyle/>
          <a:p>
            <a:pPr algn="ctr"/>
            <a:r>
              <a:rPr lang="en-US" altLang="en-US" sz="4400" u="sng" dirty="0">
                <a:solidFill>
                  <a:schemeClr val="tx1"/>
                </a:solidFill>
                <a:effectLst/>
                <a:latin typeface="Times New Roman" pitchFamily="18" charset="0"/>
              </a:rPr>
              <a:t>Ethical Dilemmas:</a:t>
            </a:r>
            <a:br>
              <a:rPr lang="en-US" altLang="en-US" sz="4400" u="sng" dirty="0">
                <a:solidFill>
                  <a:schemeClr val="tx1"/>
                </a:solidFill>
                <a:effectLst/>
                <a:latin typeface="Times New Roman" pitchFamily="18" charset="0"/>
              </a:rPr>
            </a:br>
            <a:r>
              <a:rPr lang="en-US" altLang="en-US" sz="4400" u="sng" dirty="0">
                <a:solidFill>
                  <a:schemeClr val="tx1"/>
                </a:solidFill>
                <a:effectLst/>
                <a:latin typeface="Times New Roman" pitchFamily="18" charset="0"/>
              </a:rPr>
              <a:t> Therapist Vs. Client Values</a:t>
            </a:r>
            <a:endParaRPr lang="en-US" dirty="0"/>
          </a:p>
        </p:txBody>
      </p:sp>
    </p:spTree>
    <p:extLst>
      <p:ext uri="{BB962C8B-B14F-4D97-AF65-F5344CB8AC3E}">
        <p14:creationId xmlns:p14="http://schemas.microsoft.com/office/powerpoint/2010/main" val="23412920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8624</TotalTime>
  <Words>8205</Words>
  <Application>Microsoft Office PowerPoint</Application>
  <PresentationFormat>On-screen Show (4:3)</PresentationFormat>
  <Paragraphs>1048</Paragraphs>
  <Slides>139</Slides>
  <Notes>0</Notes>
  <HiddenSlides>0</HiddenSlides>
  <MMClips>0</MMClips>
  <ScaleCrop>false</ScaleCrop>
  <HeadingPairs>
    <vt:vector size="4" baseType="variant">
      <vt:variant>
        <vt:lpstr>Theme</vt:lpstr>
      </vt:variant>
      <vt:variant>
        <vt:i4>1</vt:i4>
      </vt:variant>
      <vt:variant>
        <vt:lpstr>Slide Titles</vt:lpstr>
      </vt:variant>
      <vt:variant>
        <vt:i4>139</vt:i4>
      </vt:variant>
    </vt:vector>
  </HeadingPairs>
  <TitlesOfParts>
    <vt:vector size="140" baseType="lpstr">
      <vt:lpstr>Concourse</vt:lpstr>
      <vt:lpstr>Ethical Jeopardy: What Do You Really Know?</vt:lpstr>
      <vt:lpstr>Benefits of Ethical Standards</vt:lpstr>
      <vt:lpstr>Categories: Part One (You Pick)</vt:lpstr>
      <vt:lpstr>Categories: Part Two (You Pick)</vt:lpstr>
      <vt:lpstr>Categories: Part Three (You :Pick)</vt:lpstr>
      <vt:lpstr>Categories: Part Four (You Pick)</vt:lpstr>
      <vt:lpstr>PowerPoint Presentation</vt:lpstr>
      <vt:lpstr>Limitations of Ethical Codes:</vt:lpstr>
      <vt:lpstr>Ethics Vs. Legality: (from Thompson, A., 1990)</vt:lpstr>
      <vt:lpstr>PowerPoint Presentation</vt:lpstr>
      <vt:lpstr>Ethical Issues: Sex With Clients</vt:lpstr>
      <vt:lpstr>Boundary Setting</vt:lpstr>
      <vt:lpstr>Ethical Issues: Receiving Gifts From Clients (Gerig,M.-July 2004)</vt:lpstr>
      <vt:lpstr>Ethical Issues: Receiving Gifts From Clients (Gerig,M.-July 2004)</vt:lpstr>
      <vt:lpstr>Ethical Issues: Confidentiality</vt:lpstr>
      <vt:lpstr>Ethical Issues: Confidentiality</vt:lpstr>
      <vt:lpstr>Ethical Issues: Confidentiality</vt:lpstr>
      <vt:lpstr>Practical Privacy Considerations</vt:lpstr>
      <vt:lpstr>Ethical Issues: Privileged Communication</vt:lpstr>
      <vt:lpstr>Ethical Issues: Privileged Communication</vt:lpstr>
      <vt:lpstr>Ethical Issues: Informed Consent</vt:lpstr>
      <vt:lpstr>Ethical Issues: Informed Consent</vt:lpstr>
      <vt:lpstr>Ethical Issues: Informed Consent</vt:lpstr>
      <vt:lpstr>Ethical Issues: Diagnosis</vt:lpstr>
      <vt:lpstr>Ethical Issues: Education</vt:lpstr>
      <vt:lpstr>Reasons for Discipline by the Board:</vt:lpstr>
      <vt:lpstr>Possible Reactions to Ethical Complaints:</vt:lpstr>
      <vt:lpstr>Ethical Issues: Licensure</vt:lpstr>
      <vt:lpstr>Ethical Issues: Record Keeping</vt:lpstr>
      <vt:lpstr>Ethical Issues: Record Keeping</vt:lpstr>
      <vt:lpstr>Responding to Records Requests</vt:lpstr>
      <vt:lpstr>Ethical Issues: Family Counseling</vt:lpstr>
      <vt:lpstr>Disclosure of Records to Family Members: (ORC 5122.31 (a) (7) )</vt:lpstr>
      <vt:lpstr>Disclosure of Records to Family Members: (ORC 5122.31 (a) (7) )</vt:lpstr>
      <vt:lpstr>Ethical Issues: Client Dependency:</vt:lpstr>
      <vt:lpstr>Ethical Issues: Client Dependency:</vt:lpstr>
      <vt:lpstr>Ethical Issues: Termination</vt:lpstr>
      <vt:lpstr>Ethical Issues: Multiple Relationships</vt:lpstr>
      <vt:lpstr>Ethical Issues: Duty to Warn</vt:lpstr>
      <vt:lpstr>Ethical Issues: Duty to Warn</vt:lpstr>
      <vt:lpstr>Ethical Issues: Competency</vt:lpstr>
      <vt:lpstr>Ethical Issues:  Advertising Your Practice</vt:lpstr>
      <vt:lpstr>Ethical Issues:  Advertising Your Practice</vt:lpstr>
      <vt:lpstr>Ethical Issues:  Advertising Your Practice</vt:lpstr>
      <vt:lpstr>Ethical Issues: Multicultural Contexts</vt:lpstr>
      <vt:lpstr>Ethical Issues: Multicultural Contexts</vt:lpstr>
      <vt:lpstr>Ethical Issues: Multicultural Contexts</vt:lpstr>
      <vt:lpstr>Ethical Issues: Multicultural Contexts</vt:lpstr>
      <vt:lpstr>Ethical Guidelines for Multicultural Counseling (D.W. Sue &amp; D. Sue, 1990)</vt:lpstr>
      <vt:lpstr>Ethical Issues: Supervision</vt:lpstr>
      <vt:lpstr>Ethical Issues: Supervision</vt:lpstr>
      <vt:lpstr>Ethical Issues: Supervision</vt:lpstr>
      <vt:lpstr>Ethical Issues: Supervision</vt:lpstr>
      <vt:lpstr>Ethical Considerations in Supervision</vt:lpstr>
      <vt:lpstr>PowerPoint Presentation</vt:lpstr>
      <vt:lpstr>Ethical Decision Making Models</vt:lpstr>
      <vt:lpstr>Ethical Decision Making Models</vt:lpstr>
      <vt:lpstr>Ethical Decision Making Models</vt:lpstr>
      <vt:lpstr>Ethical Decision Making Models</vt:lpstr>
      <vt:lpstr>Ethical Decision Making Models</vt:lpstr>
      <vt:lpstr>Ethical Decision Making Models</vt:lpstr>
      <vt:lpstr>Ethical Decision Making Models</vt:lpstr>
      <vt:lpstr>Ethical Questions To Consider</vt:lpstr>
      <vt:lpstr>Ethical Questions To Consider</vt:lpstr>
      <vt:lpstr>Ethical Questions To Consider</vt:lpstr>
      <vt:lpstr>Ethical Decision Making  (Corey, Corey &amp; Callanan, 1993, 11-12)</vt:lpstr>
      <vt:lpstr>Preventative Ethical Guidelines (Breggin,P.R.-2008)</vt:lpstr>
      <vt:lpstr>Preventative Ethical Guidelines (Breggin,P.R.-2008)</vt:lpstr>
      <vt:lpstr>Preventative Ethical Guidelines (Breggin,P.R.-2008)</vt:lpstr>
      <vt:lpstr>Preventative Ethical Guidelines (Breggin,P.R.-2008)</vt:lpstr>
      <vt:lpstr>PowerPoint Presentation</vt:lpstr>
      <vt:lpstr>Ethical Dilemmas: Sex with Clients</vt:lpstr>
      <vt:lpstr>Ethical Dilemmas: Sex with Clients</vt:lpstr>
      <vt:lpstr>Ethical Dilemmas: Sex with Clients</vt:lpstr>
      <vt:lpstr>Ethical Dilemmas: Sex with Clients</vt:lpstr>
      <vt:lpstr>Ethical Dilemmas: Sex with Clients</vt:lpstr>
      <vt:lpstr>Ethical Dilemmas: Education</vt:lpstr>
      <vt:lpstr>Ethical Dilemmas: Education</vt:lpstr>
      <vt:lpstr>Ethical Dilemmas: Diagnosis</vt:lpstr>
      <vt:lpstr>Ethical Dilemmas: Diagnosis</vt:lpstr>
      <vt:lpstr>Ethical Dilemmas: Diagnosis</vt:lpstr>
      <vt:lpstr>Ethical Dilemmas: Diagnosis</vt:lpstr>
      <vt:lpstr>Ethical Dilemmas: Diagnosis</vt:lpstr>
      <vt:lpstr>Ethical Dilemmas: Diagnosis</vt:lpstr>
      <vt:lpstr>Ethical Dilemmas: Diagnosis</vt:lpstr>
      <vt:lpstr>Ethical Dilemmas: Supervision</vt:lpstr>
      <vt:lpstr>Ethical Dilemmas: Supervision</vt:lpstr>
      <vt:lpstr>Ethical Dilemmas: Supervision</vt:lpstr>
      <vt:lpstr>Ethical Dilemmas: Supervision</vt:lpstr>
      <vt:lpstr>Ethical Dilemmas: Supervision</vt:lpstr>
      <vt:lpstr>Ethical Dilemmas: Boundary Setting/Defining the Clinical Relationship</vt:lpstr>
      <vt:lpstr>Ethical Dilemmas: Boundary Setting/Defining the Clinical Relationship</vt:lpstr>
      <vt:lpstr>Ethical Dilemmas: Boundary Setting/Defining the Clinical Relationship</vt:lpstr>
      <vt:lpstr>Ethical Dilemmas: Boundary Setting/Defining the Clinical Relationship</vt:lpstr>
      <vt:lpstr>Ethical Dilemmas: Boundary Setting/Defining the Clinical Relationship</vt:lpstr>
      <vt:lpstr>Ethical Dilemmas: Boundary Setting/Defining the Clinical Relationship</vt:lpstr>
      <vt:lpstr>Ethical Dilemmas: Boundary Setting/Defining the Clinical Relationship</vt:lpstr>
      <vt:lpstr>Ethical Issues: Competency</vt:lpstr>
      <vt:lpstr>Ethical Dilemmas:  Therapist Vs. Client Values</vt:lpstr>
      <vt:lpstr>Ethical Dilemmas:  Therapist Vs. Client Values</vt:lpstr>
      <vt:lpstr>Ethical Dilemmas:  Therapist Vs. Client Values</vt:lpstr>
      <vt:lpstr>Ethical Dilemmas: Practical Privacy Considerations</vt:lpstr>
      <vt:lpstr>Ethical Dilemmas: Practical Privacy Considerations</vt:lpstr>
      <vt:lpstr>Ethical Dilemmas: Practical Privacy Considerations</vt:lpstr>
      <vt:lpstr>Ethical Dilemmas: Practical Privacy Considerations</vt:lpstr>
      <vt:lpstr>Ethical Dilemmas: Record Keeping</vt:lpstr>
      <vt:lpstr>Ethical Dilemmas: Privileged Communication</vt:lpstr>
      <vt:lpstr>Ethical Dilemmas: Privileged Communication</vt:lpstr>
      <vt:lpstr>Ethical Dilemmas: Privileged Communication</vt:lpstr>
      <vt:lpstr>Ethical Dilemmas: Client Dependency</vt:lpstr>
      <vt:lpstr>Ethical Dilemmas: Client Dependency</vt:lpstr>
      <vt:lpstr>Ethical Dilemmas: Termination</vt:lpstr>
      <vt:lpstr>Ethical Dilemmas: Termination</vt:lpstr>
      <vt:lpstr>Ethical Dilemmas: Termination</vt:lpstr>
      <vt:lpstr>Ethical Dilemmas: Multiple Relationships</vt:lpstr>
      <vt:lpstr>Ethical Dilemmas: Family/Marital Counseling</vt:lpstr>
      <vt:lpstr>Ethical Dilemmas: Family/Marital Counseling</vt:lpstr>
      <vt:lpstr>Ethical Dilemmas: Duty To Warn</vt:lpstr>
      <vt:lpstr>Ethical Dilemmas: Duty To Warn</vt:lpstr>
      <vt:lpstr>Ethical Dilemmas: Boundaries With Colleagues</vt:lpstr>
      <vt:lpstr>Ethical Dilemmas: Boundaries With Colleagues</vt:lpstr>
      <vt:lpstr>Ethical Dilemmas: Advertising</vt:lpstr>
      <vt:lpstr>Ethical Dilemmas: Advertising</vt:lpstr>
      <vt:lpstr>Ethical Dilemmas: Advertising</vt:lpstr>
      <vt:lpstr>Ethical Dilemmas: Multicultural Counseling</vt:lpstr>
      <vt:lpstr>Ethical Dilemmas: Multicultural Counseling</vt:lpstr>
      <vt:lpstr>Ethical Dilemmas: Multicultural Counseling</vt:lpstr>
      <vt:lpstr>Bibliography</vt:lpstr>
      <vt:lpstr>Bibliography</vt:lpstr>
      <vt:lpstr>Bibliography</vt:lpstr>
      <vt:lpstr>Bibliography</vt:lpstr>
      <vt:lpstr>BibliographyBibliography</vt:lpstr>
      <vt:lpstr>Bibliography</vt:lpstr>
      <vt:lpstr>Bibliography</vt:lpstr>
      <vt:lpstr>Bibliography</vt:lpstr>
      <vt:lpstr>Bibliography</vt:lpstr>
      <vt:lpstr>Bibliography</vt:lpstr>
      <vt:lpstr>Bibliography</vt:lpstr>
      <vt:lpstr>Bibliography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Ethics Game: How Much Do You Know?</dc:title>
  <dc:creator>Michele Aluoch</dc:creator>
  <cp:lastModifiedBy>Michele Aluoch</cp:lastModifiedBy>
  <cp:revision>27</cp:revision>
  <dcterms:created xsi:type="dcterms:W3CDTF">2013-06-12T02:25:12Z</dcterms:created>
  <dcterms:modified xsi:type="dcterms:W3CDTF">2013-12-03T19:32:24Z</dcterms:modified>
</cp:coreProperties>
</file>