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39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388" r:id="rId17"/>
    <p:sldId id="389" r:id="rId18"/>
    <p:sldId id="390" r:id="rId19"/>
    <p:sldId id="271" r:id="rId20"/>
    <p:sldId id="267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350" r:id="rId33"/>
    <p:sldId id="349" r:id="rId34"/>
    <p:sldId id="351" r:id="rId35"/>
    <p:sldId id="369" r:id="rId36"/>
    <p:sldId id="370" r:id="rId37"/>
    <p:sldId id="352" r:id="rId38"/>
    <p:sldId id="394" r:id="rId39"/>
    <p:sldId id="395" r:id="rId40"/>
    <p:sldId id="396" r:id="rId41"/>
    <p:sldId id="397" r:id="rId42"/>
    <p:sldId id="401" r:id="rId43"/>
    <p:sldId id="404" r:id="rId44"/>
    <p:sldId id="400" r:id="rId45"/>
    <p:sldId id="371" r:id="rId46"/>
    <p:sldId id="283" r:id="rId47"/>
    <p:sldId id="284" r:id="rId48"/>
    <p:sldId id="285" r:id="rId49"/>
    <p:sldId id="291" r:id="rId50"/>
    <p:sldId id="286" r:id="rId51"/>
    <p:sldId id="287" r:id="rId52"/>
    <p:sldId id="288" r:id="rId53"/>
    <p:sldId id="289" r:id="rId54"/>
    <p:sldId id="290" r:id="rId55"/>
    <p:sldId id="294" r:id="rId56"/>
    <p:sldId id="292" r:id="rId57"/>
    <p:sldId id="293" r:id="rId58"/>
    <p:sldId id="295" r:id="rId59"/>
    <p:sldId id="296" r:id="rId60"/>
    <p:sldId id="297" r:id="rId61"/>
    <p:sldId id="358" r:id="rId62"/>
    <p:sldId id="298" r:id="rId63"/>
    <p:sldId id="299" r:id="rId64"/>
    <p:sldId id="300" r:id="rId65"/>
    <p:sldId id="301" r:id="rId66"/>
    <p:sldId id="302" r:id="rId67"/>
    <p:sldId id="309" r:id="rId68"/>
    <p:sldId id="303" r:id="rId69"/>
    <p:sldId id="304" r:id="rId70"/>
    <p:sldId id="305" r:id="rId71"/>
    <p:sldId id="306" r:id="rId72"/>
    <p:sldId id="372" r:id="rId73"/>
    <p:sldId id="308" r:id="rId74"/>
    <p:sldId id="310" r:id="rId75"/>
    <p:sldId id="314" r:id="rId76"/>
    <p:sldId id="403" r:id="rId77"/>
    <p:sldId id="311" r:id="rId78"/>
    <p:sldId id="373" r:id="rId79"/>
    <p:sldId id="374" r:id="rId80"/>
    <p:sldId id="375" r:id="rId81"/>
    <p:sldId id="376" r:id="rId82"/>
    <p:sldId id="377" r:id="rId83"/>
    <p:sldId id="378" r:id="rId84"/>
    <p:sldId id="386" r:id="rId85"/>
    <p:sldId id="387" r:id="rId86"/>
    <p:sldId id="312" r:id="rId87"/>
    <p:sldId id="382" r:id="rId88"/>
    <p:sldId id="313" r:id="rId89"/>
    <p:sldId id="315" r:id="rId90"/>
    <p:sldId id="316" r:id="rId91"/>
    <p:sldId id="317" r:id="rId92"/>
    <p:sldId id="318" r:id="rId93"/>
    <p:sldId id="325" r:id="rId94"/>
    <p:sldId id="319" r:id="rId95"/>
    <p:sldId id="320" r:id="rId96"/>
    <p:sldId id="321" r:id="rId97"/>
    <p:sldId id="322" r:id="rId98"/>
    <p:sldId id="323" r:id="rId99"/>
    <p:sldId id="354" r:id="rId100"/>
    <p:sldId id="355" r:id="rId101"/>
    <p:sldId id="366" r:id="rId102"/>
    <p:sldId id="356" r:id="rId103"/>
    <p:sldId id="383" r:id="rId104"/>
    <p:sldId id="384" r:id="rId105"/>
    <p:sldId id="391" r:id="rId106"/>
    <p:sldId id="381" r:id="rId107"/>
    <p:sldId id="357" r:id="rId108"/>
    <p:sldId id="359" r:id="rId109"/>
    <p:sldId id="360" r:id="rId110"/>
    <p:sldId id="361" r:id="rId111"/>
    <p:sldId id="408" r:id="rId112"/>
    <p:sldId id="362" r:id="rId113"/>
    <p:sldId id="363" r:id="rId114"/>
    <p:sldId id="405" r:id="rId115"/>
    <p:sldId id="406" r:id="rId116"/>
    <p:sldId id="407" r:id="rId117"/>
    <p:sldId id="409" r:id="rId118"/>
    <p:sldId id="364" r:id="rId119"/>
    <p:sldId id="365" r:id="rId120"/>
    <p:sldId id="367" r:id="rId121"/>
    <p:sldId id="368" r:id="rId122"/>
    <p:sldId id="345" r:id="rId123"/>
    <p:sldId id="346" r:id="rId124"/>
    <p:sldId id="324" r:id="rId125"/>
    <p:sldId id="410" r:id="rId126"/>
    <p:sldId id="385" r:id="rId127"/>
    <p:sldId id="393" r:id="rId128"/>
    <p:sldId id="398" r:id="rId129"/>
    <p:sldId id="399" r:id="rId130"/>
    <p:sldId id="326" r:id="rId131"/>
    <p:sldId id="327" r:id="rId132"/>
    <p:sldId id="344" r:id="rId133"/>
    <p:sldId id="411" r:id="rId134"/>
    <p:sldId id="412" r:id="rId135"/>
    <p:sldId id="413" r:id="rId136"/>
    <p:sldId id="414" r:id="rId137"/>
    <p:sldId id="415" r:id="rId138"/>
    <p:sldId id="416" r:id="rId139"/>
    <p:sldId id="417" r:id="rId140"/>
    <p:sldId id="418" r:id="rId141"/>
    <p:sldId id="419" r:id="rId142"/>
    <p:sldId id="420" r:id="rId143"/>
    <p:sldId id="421" r:id="rId144"/>
    <p:sldId id="422" r:id="rId145"/>
    <p:sldId id="423" r:id="rId146"/>
    <p:sldId id="424" r:id="rId147"/>
    <p:sldId id="425" r:id="rId148"/>
    <p:sldId id="426" r:id="rId149"/>
    <p:sldId id="427" r:id="rId150"/>
    <p:sldId id="428" r:id="rId151"/>
    <p:sldId id="429" r:id="rId152"/>
    <p:sldId id="430" r:id="rId153"/>
    <p:sldId id="431" r:id="rId154"/>
    <p:sldId id="432" r:id="rId1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D50DD-A087-4532-96FC-5065AD0413A5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D6A516BC-805A-42A1-999A-EE7A85552794}">
      <dgm:prSet phldrT="[Text]"/>
      <dgm:spPr/>
      <dgm:t>
        <a:bodyPr/>
        <a:lstStyle/>
        <a:p>
          <a:r>
            <a:rPr lang="en-US" dirty="0" smtClean="0"/>
            <a:t>U</a:t>
          </a:r>
          <a:endParaRPr lang="en-US" dirty="0"/>
        </a:p>
      </dgm:t>
    </dgm:pt>
    <dgm:pt modelId="{028BA981-69E0-43F9-B2F6-8E1E9A50C43E}" type="parTrans" cxnId="{99AE83FD-5A9C-495A-8450-399330C97D40}">
      <dgm:prSet/>
      <dgm:spPr/>
      <dgm:t>
        <a:bodyPr/>
        <a:lstStyle/>
        <a:p>
          <a:endParaRPr lang="en-US"/>
        </a:p>
      </dgm:t>
    </dgm:pt>
    <dgm:pt modelId="{864F3CCD-4651-4302-A8D0-6F06B703B5B8}" type="sibTrans" cxnId="{99AE83FD-5A9C-495A-8450-399330C97D40}">
      <dgm:prSet/>
      <dgm:spPr/>
      <dgm:t>
        <a:bodyPr/>
        <a:lstStyle/>
        <a:p>
          <a:endParaRPr lang="en-US"/>
        </a:p>
      </dgm:t>
    </dgm:pt>
    <dgm:pt modelId="{A013B336-54CC-4205-AE8E-31C871A2805B}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F883C4FC-B658-4C4C-A449-6C18C6F4371C}" type="parTrans" cxnId="{850D6CA8-6261-49C2-AFF5-7DD6CB9BD6EA}">
      <dgm:prSet/>
      <dgm:spPr/>
      <dgm:t>
        <a:bodyPr/>
        <a:lstStyle/>
        <a:p>
          <a:endParaRPr lang="en-US"/>
        </a:p>
      </dgm:t>
    </dgm:pt>
    <dgm:pt modelId="{5F3C697C-C5CD-41DB-8E85-ADA0AC9BAE70}" type="sibTrans" cxnId="{850D6CA8-6261-49C2-AFF5-7DD6CB9BD6EA}">
      <dgm:prSet/>
      <dgm:spPr/>
      <dgm:t>
        <a:bodyPr/>
        <a:lstStyle/>
        <a:p>
          <a:endParaRPr lang="en-US"/>
        </a:p>
      </dgm:t>
    </dgm:pt>
    <dgm:pt modelId="{B6F421BA-1F21-45A6-823D-C13DBE3EC967}">
      <dgm:prSet phldrT="[Text]"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12E69FA1-1764-43D0-83DC-E99E3B36127E}" type="parTrans" cxnId="{F02B5C0F-3A89-48CC-B067-E72709404F96}">
      <dgm:prSet/>
      <dgm:spPr/>
      <dgm:t>
        <a:bodyPr/>
        <a:lstStyle/>
        <a:p>
          <a:endParaRPr lang="en-US"/>
        </a:p>
      </dgm:t>
    </dgm:pt>
    <dgm:pt modelId="{561FB52D-2FA3-49D7-8CCF-595580BF9867}" type="sibTrans" cxnId="{F02B5C0F-3A89-48CC-B067-E72709404F96}">
      <dgm:prSet/>
      <dgm:spPr/>
      <dgm:t>
        <a:bodyPr/>
        <a:lstStyle/>
        <a:p>
          <a:endParaRPr lang="en-US"/>
        </a:p>
      </dgm:t>
    </dgm:pt>
    <dgm:pt modelId="{548D257D-F6BA-48C9-BA1F-8A52FDB362EF}" type="pres">
      <dgm:prSet presAssocID="{2B8D50DD-A087-4532-96FC-5065AD0413A5}" presName="compositeShape" presStyleCnt="0">
        <dgm:presLayoutVars>
          <dgm:chMax val="7"/>
          <dgm:dir/>
          <dgm:resizeHandles val="exact"/>
        </dgm:presLayoutVars>
      </dgm:prSet>
      <dgm:spPr/>
    </dgm:pt>
    <dgm:pt modelId="{0A9480A1-89A3-457B-8BFD-3EE26668FE6D}" type="pres">
      <dgm:prSet presAssocID="{2B8D50DD-A087-4532-96FC-5065AD0413A5}" presName="wedge1" presStyleLbl="node1" presStyleIdx="0" presStyleCnt="3"/>
      <dgm:spPr/>
      <dgm:t>
        <a:bodyPr/>
        <a:lstStyle/>
        <a:p>
          <a:endParaRPr lang="en-US"/>
        </a:p>
      </dgm:t>
    </dgm:pt>
    <dgm:pt modelId="{5072105E-725A-4899-AD79-5AD8C89417CA}" type="pres">
      <dgm:prSet presAssocID="{2B8D50DD-A087-4532-96FC-5065AD0413A5}" presName="dummy1a" presStyleCnt="0"/>
      <dgm:spPr/>
    </dgm:pt>
    <dgm:pt modelId="{DF6C3776-07EE-4EF1-8B9B-CE95D1AF5F81}" type="pres">
      <dgm:prSet presAssocID="{2B8D50DD-A087-4532-96FC-5065AD0413A5}" presName="dummy1b" presStyleCnt="0"/>
      <dgm:spPr/>
    </dgm:pt>
    <dgm:pt modelId="{189A3521-9213-40AA-A597-B793C3B5F17B}" type="pres">
      <dgm:prSet presAssocID="{2B8D50DD-A087-4532-96FC-5065AD0413A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FBDDF-6C8F-412C-8977-1E6B4FA9E6D3}" type="pres">
      <dgm:prSet presAssocID="{2B8D50DD-A087-4532-96FC-5065AD0413A5}" presName="wedge2" presStyleLbl="node1" presStyleIdx="1" presStyleCnt="3"/>
      <dgm:spPr/>
      <dgm:t>
        <a:bodyPr/>
        <a:lstStyle/>
        <a:p>
          <a:endParaRPr lang="en-US"/>
        </a:p>
      </dgm:t>
    </dgm:pt>
    <dgm:pt modelId="{DD8ADE1C-C4E1-4CD4-8CAB-6178BBADA1CD}" type="pres">
      <dgm:prSet presAssocID="{2B8D50DD-A087-4532-96FC-5065AD0413A5}" presName="dummy2a" presStyleCnt="0"/>
      <dgm:spPr/>
    </dgm:pt>
    <dgm:pt modelId="{E412D794-096E-45AE-AB50-A51D691E4EF3}" type="pres">
      <dgm:prSet presAssocID="{2B8D50DD-A087-4532-96FC-5065AD0413A5}" presName="dummy2b" presStyleCnt="0"/>
      <dgm:spPr/>
    </dgm:pt>
    <dgm:pt modelId="{229D229B-D853-47B3-806B-DE277A8FF8DE}" type="pres">
      <dgm:prSet presAssocID="{2B8D50DD-A087-4532-96FC-5065AD0413A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4C273-356E-485F-A973-65ADEF96B2AF}" type="pres">
      <dgm:prSet presAssocID="{2B8D50DD-A087-4532-96FC-5065AD0413A5}" presName="wedge3" presStyleLbl="node1" presStyleIdx="2" presStyleCnt="3"/>
      <dgm:spPr/>
      <dgm:t>
        <a:bodyPr/>
        <a:lstStyle/>
        <a:p>
          <a:endParaRPr lang="en-US"/>
        </a:p>
      </dgm:t>
    </dgm:pt>
    <dgm:pt modelId="{CF2146C5-2DAB-4CF6-AF39-936DEA41E44F}" type="pres">
      <dgm:prSet presAssocID="{2B8D50DD-A087-4532-96FC-5065AD0413A5}" presName="dummy3a" presStyleCnt="0"/>
      <dgm:spPr/>
    </dgm:pt>
    <dgm:pt modelId="{445819D6-0833-4378-8A22-BB9C3A27D660}" type="pres">
      <dgm:prSet presAssocID="{2B8D50DD-A087-4532-96FC-5065AD0413A5}" presName="dummy3b" presStyleCnt="0"/>
      <dgm:spPr/>
    </dgm:pt>
    <dgm:pt modelId="{0A6A469A-50EA-4033-A53D-2D729763BD2F}" type="pres">
      <dgm:prSet presAssocID="{2B8D50DD-A087-4532-96FC-5065AD0413A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06694-CD7B-46B2-95DF-18FE5DA049EA}" type="pres">
      <dgm:prSet presAssocID="{864F3CCD-4651-4302-A8D0-6F06B703B5B8}" presName="arrowWedge1" presStyleLbl="fgSibTrans2D1" presStyleIdx="0" presStyleCnt="3"/>
      <dgm:spPr/>
    </dgm:pt>
    <dgm:pt modelId="{0005A6EA-0B85-4180-98C7-79A4E35B3C5B}" type="pres">
      <dgm:prSet presAssocID="{5F3C697C-C5CD-41DB-8E85-ADA0AC9BAE70}" presName="arrowWedge2" presStyleLbl="fgSibTrans2D1" presStyleIdx="1" presStyleCnt="3"/>
      <dgm:spPr/>
    </dgm:pt>
    <dgm:pt modelId="{A4207DAE-7182-4AC9-97BF-8F700952048E}" type="pres">
      <dgm:prSet presAssocID="{561FB52D-2FA3-49D7-8CCF-595580BF9867}" presName="arrowWedge3" presStyleLbl="fgSibTrans2D1" presStyleIdx="2" presStyleCnt="3"/>
      <dgm:spPr/>
    </dgm:pt>
  </dgm:ptLst>
  <dgm:cxnLst>
    <dgm:cxn modelId="{DB851BFC-3B7F-47B1-A2DC-7F3F7CF09960}" type="presOf" srcId="{A013B336-54CC-4205-AE8E-31C871A2805B}" destId="{229D229B-D853-47B3-806B-DE277A8FF8DE}" srcOrd="1" destOrd="0" presId="urn:microsoft.com/office/officeart/2005/8/layout/cycle8"/>
    <dgm:cxn modelId="{004ADBB0-5946-4D59-A94E-1981C05B271C}" type="presOf" srcId="{B6F421BA-1F21-45A6-823D-C13DBE3EC967}" destId="{0A6A469A-50EA-4033-A53D-2D729763BD2F}" srcOrd="1" destOrd="0" presId="urn:microsoft.com/office/officeart/2005/8/layout/cycle8"/>
    <dgm:cxn modelId="{F02B5C0F-3A89-48CC-B067-E72709404F96}" srcId="{2B8D50DD-A087-4532-96FC-5065AD0413A5}" destId="{B6F421BA-1F21-45A6-823D-C13DBE3EC967}" srcOrd="2" destOrd="0" parTransId="{12E69FA1-1764-43D0-83DC-E99E3B36127E}" sibTransId="{561FB52D-2FA3-49D7-8CCF-595580BF9867}"/>
    <dgm:cxn modelId="{850D6CA8-6261-49C2-AFF5-7DD6CB9BD6EA}" srcId="{2B8D50DD-A087-4532-96FC-5065AD0413A5}" destId="{A013B336-54CC-4205-AE8E-31C871A2805B}" srcOrd="1" destOrd="0" parTransId="{F883C4FC-B658-4C4C-A449-6C18C6F4371C}" sibTransId="{5F3C697C-C5CD-41DB-8E85-ADA0AC9BAE70}"/>
    <dgm:cxn modelId="{2C9F3BF5-6EBB-4EEB-B602-FCB5542E147B}" type="presOf" srcId="{D6A516BC-805A-42A1-999A-EE7A85552794}" destId="{0A9480A1-89A3-457B-8BFD-3EE26668FE6D}" srcOrd="0" destOrd="0" presId="urn:microsoft.com/office/officeart/2005/8/layout/cycle8"/>
    <dgm:cxn modelId="{5BB17273-3482-4517-9D65-3A864AAB52A9}" type="presOf" srcId="{2B8D50DD-A087-4532-96FC-5065AD0413A5}" destId="{548D257D-F6BA-48C9-BA1F-8A52FDB362EF}" srcOrd="0" destOrd="0" presId="urn:microsoft.com/office/officeart/2005/8/layout/cycle8"/>
    <dgm:cxn modelId="{09A4CC52-F7AF-41A6-A97C-BF7EBB9E49E0}" type="presOf" srcId="{A013B336-54CC-4205-AE8E-31C871A2805B}" destId="{3EDFBDDF-6C8F-412C-8977-1E6B4FA9E6D3}" srcOrd="0" destOrd="0" presId="urn:microsoft.com/office/officeart/2005/8/layout/cycle8"/>
    <dgm:cxn modelId="{C2AF0809-F328-41FB-8499-2964613A3F2A}" type="presOf" srcId="{D6A516BC-805A-42A1-999A-EE7A85552794}" destId="{189A3521-9213-40AA-A597-B793C3B5F17B}" srcOrd="1" destOrd="0" presId="urn:microsoft.com/office/officeart/2005/8/layout/cycle8"/>
    <dgm:cxn modelId="{B5AF8D6D-1B3C-464E-AE2F-6EB894EE8A0E}" type="presOf" srcId="{B6F421BA-1F21-45A6-823D-C13DBE3EC967}" destId="{6D04C273-356E-485F-A973-65ADEF96B2AF}" srcOrd="0" destOrd="0" presId="urn:microsoft.com/office/officeart/2005/8/layout/cycle8"/>
    <dgm:cxn modelId="{99AE83FD-5A9C-495A-8450-399330C97D40}" srcId="{2B8D50DD-A087-4532-96FC-5065AD0413A5}" destId="{D6A516BC-805A-42A1-999A-EE7A85552794}" srcOrd="0" destOrd="0" parTransId="{028BA981-69E0-43F9-B2F6-8E1E9A50C43E}" sibTransId="{864F3CCD-4651-4302-A8D0-6F06B703B5B8}"/>
    <dgm:cxn modelId="{F9AC8771-4294-4C0E-9F24-345A31FA6783}" type="presParOf" srcId="{548D257D-F6BA-48C9-BA1F-8A52FDB362EF}" destId="{0A9480A1-89A3-457B-8BFD-3EE26668FE6D}" srcOrd="0" destOrd="0" presId="urn:microsoft.com/office/officeart/2005/8/layout/cycle8"/>
    <dgm:cxn modelId="{0CDDED5D-7523-429D-981F-9268A3D1FC4E}" type="presParOf" srcId="{548D257D-F6BA-48C9-BA1F-8A52FDB362EF}" destId="{5072105E-725A-4899-AD79-5AD8C89417CA}" srcOrd="1" destOrd="0" presId="urn:microsoft.com/office/officeart/2005/8/layout/cycle8"/>
    <dgm:cxn modelId="{DCF308C8-1B22-47C6-9CC3-F298FF78479C}" type="presParOf" srcId="{548D257D-F6BA-48C9-BA1F-8A52FDB362EF}" destId="{DF6C3776-07EE-4EF1-8B9B-CE95D1AF5F81}" srcOrd="2" destOrd="0" presId="urn:microsoft.com/office/officeart/2005/8/layout/cycle8"/>
    <dgm:cxn modelId="{A2A317C4-B8E8-48DA-9694-311A3C75B47F}" type="presParOf" srcId="{548D257D-F6BA-48C9-BA1F-8A52FDB362EF}" destId="{189A3521-9213-40AA-A597-B793C3B5F17B}" srcOrd="3" destOrd="0" presId="urn:microsoft.com/office/officeart/2005/8/layout/cycle8"/>
    <dgm:cxn modelId="{1882F26E-D2D5-4A2F-B19A-280C3648C5C3}" type="presParOf" srcId="{548D257D-F6BA-48C9-BA1F-8A52FDB362EF}" destId="{3EDFBDDF-6C8F-412C-8977-1E6B4FA9E6D3}" srcOrd="4" destOrd="0" presId="urn:microsoft.com/office/officeart/2005/8/layout/cycle8"/>
    <dgm:cxn modelId="{DD0BCB1A-FBC6-4822-8608-D0C9F842245A}" type="presParOf" srcId="{548D257D-F6BA-48C9-BA1F-8A52FDB362EF}" destId="{DD8ADE1C-C4E1-4CD4-8CAB-6178BBADA1CD}" srcOrd="5" destOrd="0" presId="urn:microsoft.com/office/officeart/2005/8/layout/cycle8"/>
    <dgm:cxn modelId="{D82F3DF1-09A3-4E37-8F72-5D52F607E161}" type="presParOf" srcId="{548D257D-F6BA-48C9-BA1F-8A52FDB362EF}" destId="{E412D794-096E-45AE-AB50-A51D691E4EF3}" srcOrd="6" destOrd="0" presId="urn:microsoft.com/office/officeart/2005/8/layout/cycle8"/>
    <dgm:cxn modelId="{02E29F25-51C0-4575-BD87-B0311560AC45}" type="presParOf" srcId="{548D257D-F6BA-48C9-BA1F-8A52FDB362EF}" destId="{229D229B-D853-47B3-806B-DE277A8FF8DE}" srcOrd="7" destOrd="0" presId="urn:microsoft.com/office/officeart/2005/8/layout/cycle8"/>
    <dgm:cxn modelId="{FE1F401D-74CE-41AA-A7AB-9BBF8E778EB2}" type="presParOf" srcId="{548D257D-F6BA-48C9-BA1F-8A52FDB362EF}" destId="{6D04C273-356E-485F-A973-65ADEF96B2AF}" srcOrd="8" destOrd="0" presId="urn:microsoft.com/office/officeart/2005/8/layout/cycle8"/>
    <dgm:cxn modelId="{F4F10DC8-379A-4B34-9783-415B88A3C17E}" type="presParOf" srcId="{548D257D-F6BA-48C9-BA1F-8A52FDB362EF}" destId="{CF2146C5-2DAB-4CF6-AF39-936DEA41E44F}" srcOrd="9" destOrd="0" presId="urn:microsoft.com/office/officeart/2005/8/layout/cycle8"/>
    <dgm:cxn modelId="{4706FF00-612F-4C2D-915E-41D30E2152B4}" type="presParOf" srcId="{548D257D-F6BA-48C9-BA1F-8A52FDB362EF}" destId="{445819D6-0833-4378-8A22-BB9C3A27D660}" srcOrd="10" destOrd="0" presId="urn:microsoft.com/office/officeart/2005/8/layout/cycle8"/>
    <dgm:cxn modelId="{2E1C0197-CB72-440D-9900-BFF6D8A7C9E3}" type="presParOf" srcId="{548D257D-F6BA-48C9-BA1F-8A52FDB362EF}" destId="{0A6A469A-50EA-4033-A53D-2D729763BD2F}" srcOrd="11" destOrd="0" presId="urn:microsoft.com/office/officeart/2005/8/layout/cycle8"/>
    <dgm:cxn modelId="{AD5CA695-FBF7-4463-8168-1CCDF9B81DEA}" type="presParOf" srcId="{548D257D-F6BA-48C9-BA1F-8A52FDB362EF}" destId="{23006694-CD7B-46B2-95DF-18FE5DA049EA}" srcOrd="12" destOrd="0" presId="urn:microsoft.com/office/officeart/2005/8/layout/cycle8"/>
    <dgm:cxn modelId="{D3683704-D433-4EFD-A79C-0B11777E13D7}" type="presParOf" srcId="{548D257D-F6BA-48C9-BA1F-8A52FDB362EF}" destId="{0005A6EA-0B85-4180-98C7-79A4E35B3C5B}" srcOrd="13" destOrd="0" presId="urn:microsoft.com/office/officeart/2005/8/layout/cycle8"/>
    <dgm:cxn modelId="{FCD1EF99-0462-4231-AA3B-C0457C67A0C5}" type="presParOf" srcId="{548D257D-F6BA-48C9-BA1F-8A52FDB362EF}" destId="{A4207DAE-7182-4AC9-97BF-8F700952048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307B4-A5CE-4019-84FF-7C3AA08137A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2034A1-F5E6-4B19-BF94-D3E5582E94B9}">
      <dgm:prSet phldrT="[Text]"/>
      <dgm:spPr/>
      <dgm:t>
        <a:bodyPr/>
        <a:lstStyle/>
        <a:p>
          <a:r>
            <a:rPr lang="en-US" dirty="0" smtClean="0"/>
            <a:t>Activating Event</a:t>
          </a:r>
          <a:endParaRPr lang="en-US" dirty="0"/>
        </a:p>
      </dgm:t>
    </dgm:pt>
    <dgm:pt modelId="{51BE85A0-DC9E-483D-A7F1-2C8A26AD3264}" type="parTrans" cxnId="{D9394D21-E57D-49BE-9D5F-FD71F9888FA0}">
      <dgm:prSet/>
      <dgm:spPr/>
      <dgm:t>
        <a:bodyPr/>
        <a:lstStyle/>
        <a:p>
          <a:endParaRPr lang="en-US"/>
        </a:p>
      </dgm:t>
    </dgm:pt>
    <dgm:pt modelId="{5531A928-147B-4AF6-8DCF-EC7DC74D229D}" type="sibTrans" cxnId="{D9394D21-E57D-49BE-9D5F-FD71F9888FA0}">
      <dgm:prSet/>
      <dgm:spPr/>
      <dgm:t>
        <a:bodyPr/>
        <a:lstStyle/>
        <a:p>
          <a:endParaRPr lang="en-US"/>
        </a:p>
      </dgm:t>
    </dgm:pt>
    <dgm:pt modelId="{9FAC41AB-7ABF-4CF1-BC19-231978955359}">
      <dgm:prSet phldrT="[Text]"/>
      <dgm:spPr/>
      <dgm:t>
        <a:bodyPr/>
        <a:lstStyle/>
        <a:p>
          <a:r>
            <a:rPr lang="en-US" dirty="0" smtClean="0"/>
            <a:t>Belief about A</a:t>
          </a:r>
          <a:endParaRPr lang="en-US" dirty="0"/>
        </a:p>
      </dgm:t>
    </dgm:pt>
    <dgm:pt modelId="{6C930AE0-ABA9-4F7B-A5E7-E2D74A69575C}" type="parTrans" cxnId="{E2922EDE-D5C8-40EB-AB91-93A75E8DB6AB}">
      <dgm:prSet/>
      <dgm:spPr/>
      <dgm:t>
        <a:bodyPr/>
        <a:lstStyle/>
        <a:p>
          <a:endParaRPr lang="en-US"/>
        </a:p>
      </dgm:t>
    </dgm:pt>
    <dgm:pt modelId="{64CB1609-3E70-48AE-BF6F-0315D84434CB}" type="sibTrans" cxnId="{E2922EDE-D5C8-40EB-AB91-93A75E8DB6AB}">
      <dgm:prSet/>
      <dgm:spPr/>
      <dgm:t>
        <a:bodyPr/>
        <a:lstStyle/>
        <a:p>
          <a:endParaRPr lang="en-US"/>
        </a:p>
      </dgm:t>
    </dgm:pt>
    <dgm:pt modelId="{B5A04A16-E2B1-4402-A937-D40451A2A4FF}">
      <dgm:prSet phldrT="[Text]"/>
      <dgm:spPr/>
      <dgm:t>
        <a:bodyPr/>
        <a:lstStyle/>
        <a:p>
          <a:r>
            <a:rPr lang="en-US" dirty="0" smtClean="0"/>
            <a:t>Consequence</a:t>
          </a:r>
          <a:endParaRPr lang="en-US" dirty="0"/>
        </a:p>
      </dgm:t>
    </dgm:pt>
    <dgm:pt modelId="{202B0F3F-746A-4BFD-BDBC-C9F33A42C074}" type="parTrans" cxnId="{38A2C77F-7C33-4800-84E5-68C48D530E6B}">
      <dgm:prSet/>
      <dgm:spPr/>
      <dgm:t>
        <a:bodyPr/>
        <a:lstStyle/>
        <a:p>
          <a:endParaRPr lang="en-US"/>
        </a:p>
      </dgm:t>
    </dgm:pt>
    <dgm:pt modelId="{54D897EB-32FA-4F1A-8EB5-471AA636FDC3}" type="sibTrans" cxnId="{38A2C77F-7C33-4800-84E5-68C48D530E6B}">
      <dgm:prSet/>
      <dgm:spPr/>
      <dgm:t>
        <a:bodyPr/>
        <a:lstStyle/>
        <a:p>
          <a:endParaRPr lang="en-US"/>
        </a:p>
      </dgm:t>
    </dgm:pt>
    <dgm:pt modelId="{92B8A181-98AD-4D68-8A70-F1ED86FA6D6C}" type="pres">
      <dgm:prSet presAssocID="{4B4307B4-A5CE-4019-84FF-7C3AA08137A3}" presName="CompostProcess" presStyleCnt="0">
        <dgm:presLayoutVars>
          <dgm:dir/>
          <dgm:resizeHandles val="exact"/>
        </dgm:presLayoutVars>
      </dgm:prSet>
      <dgm:spPr/>
    </dgm:pt>
    <dgm:pt modelId="{81E66F5B-1498-4038-9155-92367B13DBFF}" type="pres">
      <dgm:prSet presAssocID="{4B4307B4-A5CE-4019-84FF-7C3AA08137A3}" presName="arrow" presStyleLbl="bgShp" presStyleIdx="0" presStyleCnt="1"/>
      <dgm:spPr/>
    </dgm:pt>
    <dgm:pt modelId="{1875E18B-31EA-4AA4-8AC4-E6ABDB9488F2}" type="pres">
      <dgm:prSet presAssocID="{4B4307B4-A5CE-4019-84FF-7C3AA08137A3}" presName="linearProcess" presStyleCnt="0"/>
      <dgm:spPr/>
    </dgm:pt>
    <dgm:pt modelId="{9CB98D0D-C7F8-4FAC-A1C2-AA1BF23B54F3}" type="pres">
      <dgm:prSet presAssocID="{5B2034A1-F5E6-4B19-BF94-D3E5582E94B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25977-EAFD-4675-A128-DC3004578467}" type="pres">
      <dgm:prSet presAssocID="{5531A928-147B-4AF6-8DCF-EC7DC74D229D}" presName="sibTrans" presStyleCnt="0"/>
      <dgm:spPr/>
    </dgm:pt>
    <dgm:pt modelId="{A6C7B25E-E36B-4C09-9695-1E4546CC6B1A}" type="pres">
      <dgm:prSet presAssocID="{9FAC41AB-7ABF-4CF1-BC19-23197895535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149FD-51A3-4096-8739-622008E59CCC}" type="pres">
      <dgm:prSet presAssocID="{64CB1609-3E70-48AE-BF6F-0315D84434CB}" presName="sibTrans" presStyleCnt="0"/>
      <dgm:spPr/>
    </dgm:pt>
    <dgm:pt modelId="{B26A2769-568C-468D-AAF7-E220C1AA70A9}" type="pres">
      <dgm:prSet presAssocID="{B5A04A16-E2B1-4402-A937-D40451A2A4F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A2C77F-7C33-4800-84E5-68C48D530E6B}" srcId="{4B4307B4-A5CE-4019-84FF-7C3AA08137A3}" destId="{B5A04A16-E2B1-4402-A937-D40451A2A4FF}" srcOrd="2" destOrd="0" parTransId="{202B0F3F-746A-4BFD-BDBC-C9F33A42C074}" sibTransId="{54D897EB-32FA-4F1A-8EB5-471AA636FDC3}"/>
    <dgm:cxn modelId="{E2922EDE-D5C8-40EB-AB91-93A75E8DB6AB}" srcId="{4B4307B4-A5CE-4019-84FF-7C3AA08137A3}" destId="{9FAC41AB-7ABF-4CF1-BC19-231978955359}" srcOrd="1" destOrd="0" parTransId="{6C930AE0-ABA9-4F7B-A5E7-E2D74A69575C}" sibTransId="{64CB1609-3E70-48AE-BF6F-0315D84434CB}"/>
    <dgm:cxn modelId="{41812FA0-D106-4D85-B8E4-DC7B9FBDD2F0}" type="presOf" srcId="{5B2034A1-F5E6-4B19-BF94-D3E5582E94B9}" destId="{9CB98D0D-C7F8-4FAC-A1C2-AA1BF23B54F3}" srcOrd="0" destOrd="0" presId="urn:microsoft.com/office/officeart/2005/8/layout/hProcess9"/>
    <dgm:cxn modelId="{27908D8D-0337-4E73-A28F-474547FD7F1B}" type="presOf" srcId="{B5A04A16-E2B1-4402-A937-D40451A2A4FF}" destId="{B26A2769-568C-468D-AAF7-E220C1AA70A9}" srcOrd="0" destOrd="0" presId="urn:microsoft.com/office/officeart/2005/8/layout/hProcess9"/>
    <dgm:cxn modelId="{D9394D21-E57D-49BE-9D5F-FD71F9888FA0}" srcId="{4B4307B4-A5CE-4019-84FF-7C3AA08137A3}" destId="{5B2034A1-F5E6-4B19-BF94-D3E5582E94B9}" srcOrd="0" destOrd="0" parTransId="{51BE85A0-DC9E-483D-A7F1-2C8A26AD3264}" sibTransId="{5531A928-147B-4AF6-8DCF-EC7DC74D229D}"/>
    <dgm:cxn modelId="{6B0B1454-C29E-4EB9-9967-67B120FAE5F2}" type="presOf" srcId="{4B4307B4-A5CE-4019-84FF-7C3AA08137A3}" destId="{92B8A181-98AD-4D68-8A70-F1ED86FA6D6C}" srcOrd="0" destOrd="0" presId="urn:microsoft.com/office/officeart/2005/8/layout/hProcess9"/>
    <dgm:cxn modelId="{25F458B0-E15E-4927-BE38-B40DE878F586}" type="presOf" srcId="{9FAC41AB-7ABF-4CF1-BC19-231978955359}" destId="{A6C7B25E-E36B-4C09-9695-1E4546CC6B1A}" srcOrd="0" destOrd="0" presId="urn:microsoft.com/office/officeart/2005/8/layout/hProcess9"/>
    <dgm:cxn modelId="{03314FFD-524B-41D4-B3DE-E3A5575838E2}" type="presParOf" srcId="{92B8A181-98AD-4D68-8A70-F1ED86FA6D6C}" destId="{81E66F5B-1498-4038-9155-92367B13DBFF}" srcOrd="0" destOrd="0" presId="urn:microsoft.com/office/officeart/2005/8/layout/hProcess9"/>
    <dgm:cxn modelId="{883F6E0C-8BF8-4F84-9EDB-55AAD8B6E44A}" type="presParOf" srcId="{92B8A181-98AD-4D68-8A70-F1ED86FA6D6C}" destId="{1875E18B-31EA-4AA4-8AC4-E6ABDB9488F2}" srcOrd="1" destOrd="0" presId="urn:microsoft.com/office/officeart/2005/8/layout/hProcess9"/>
    <dgm:cxn modelId="{509D0071-613B-42F2-9104-250AD5F62A1B}" type="presParOf" srcId="{1875E18B-31EA-4AA4-8AC4-E6ABDB9488F2}" destId="{9CB98D0D-C7F8-4FAC-A1C2-AA1BF23B54F3}" srcOrd="0" destOrd="0" presId="urn:microsoft.com/office/officeart/2005/8/layout/hProcess9"/>
    <dgm:cxn modelId="{F7BE312F-D7CA-45D2-85BD-ED2A69BDEAB6}" type="presParOf" srcId="{1875E18B-31EA-4AA4-8AC4-E6ABDB9488F2}" destId="{3FC25977-EAFD-4675-A128-DC3004578467}" srcOrd="1" destOrd="0" presId="urn:microsoft.com/office/officeart/2005/8/layout/hProcess9"/>
    <dgm:cxn modelId="{6DD5911B-8DCA-4A4F-B50F-E3A5F47B1EFD}" type="presParOf" srcId="{1875E18B-31EA-4AA4-8AC4-E6ABDB9488F2}" destId="{A6C7B25E-E36B-4C09-9695-1E4546CC6B1A}" srcOrd="2" destOrd="0" presId="urn:microsoft.com/office/officeart/2005/8/layout/hProcess9"/>
    <dgm:cxn modelId="{A75F27C1-7FA8-4FD2-A784-88DEF1AECA91}" type="presParOf" srcId="{1875E18B-31EA-4AA4-8AC4-E6ABDB9488F2}" destId="{12B149FD-51A3-4096-8739-622008E59CCC}" srcOrd="3" destOrd="0" presId="urn:microsoft.com/office/officeart/2005/8/layout/hProcess9"/>
    <dgm:cxn modelId="{EAD9611A-B05A-4840-A999-983543273BC6}" type="presParOf" srcId="{1875E18B-31EA-4AA4-8AC4-E6ABDB9488F2}" destId="{B26A2769-568C-468D-AAF7-E220C1AA70A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3B2300-22E7-417E-A0BB-4385C9C149C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D599763-6329-41AF-9059-2B501A166A46}">
      <dgm:prSet phldrT="[Text]"/>
      <dgm:spPr/>
      <dgm:t>
        <a:bodyPr/>
        <a:lstStyle/>
        <a:p>
          <a:r>
            <a:rPr lang="en-US" dirty="0" smtClean="0"/>
            <a:t>Cultural Identification</a:t>
          </a:r>
          <a:endParaRPr lang="en-US" dirty="0"/>
        </a:p>
      </dgm:t>
    </dgm:pt>
    <dgm:pt modelId="{E19E4A71-5EB3-416E-9AD5-593201315C3B}" type="parTrans" cxnId="{8BE6701A-54BF-4A75-BA97-D6B2E6C9EAB9}">
      <dgm:prSet/>
      <dgm:spPr/>
      <dgm:t>
        <a:bodyPr/>
        <a:lstStyle/>
        <a:p>
          <a:endParaRPr lang="en-US"/>
        </a:p>
      </dgm:t>
    </dgm:pt>
    <dgm:pt modelId="{8A5EAF88-1934-4FC8-9D41-C36CCE2FAFAB}" type="sibTrans" cxnId="{8BE6701A-54BF-4A75-BA97-D6B2E6C9EAB9}">
      <dgm:prSet/>
      <dgm:spPr/>
      <dgm:t>
        <a:bodyPr/>
        <a:lstStyle/>
        <a:p>
          <a:endParaRPr lang="en-US"/>
        </a:p>
      </dgm:t>
    </dgm:pt>
    <dgm:pt modelId="{EFF7D08D-8968-4F31-8607-1F8EFAF1878F}">
      <dgm:prSet phldrT="[Text]"/>
      <dgm:spPr/>
      <dgm:t>
        <a:bodyPr/>
        <a:lstStyle/>
        <a:p>
          <a:r>
            <a:rPr lang="en-US" dirty="0" smtClean="0"/>
            <a:t>Optimal Wellness Definition</a:t>
          </a:r>
          <a:endParaRPr lang="en-US" dirty="0"/>
        </a:p>
      </dgm:t>
    </dgm:pt>
    <dgm:pt modelId="{6EF4D047-C6E8-413D-A087-032A69EA280B}" type="parTrans" cxnId="{AF2ADFD3-3C4B-44B2-BCB8-766D79F97133}">
      <dgm:prSet/>
      <dgm:spPr/>
      <dgm:t>
        <a:bodyPr/>
        <a:lstStyle/>
        <a:p>
          <a:endParaRPr lang="en-US"/>
        </a:p>
      </dgm:t>
    </dgm:pt>
    <dgm:pt modelId="{7C880FE4-BC11-4435-AD74-DBCCA32B6F90}" type="sibTrans" cxnId="{AF2ADFD3-3C4B-44B2-BCB8-766D79F97133}">
      <dgm:prSet/>
      <dgm:spPr/>
      <dgm:t>
        <a:bodyPr/>
        <a:lstStyle/>
        <a:p>
          <a:endParaRPr lang="en-US"/>
        </a:p>
      </dgm:t>
    </dgm:pt>
    <dgm:pt modelId="{FD60CEE3-9D78-4219-953E-A37E7CBA77EF}">
      <dgm:prSet phldrT="[Text]"/>
      <dgm:spPr/>
      <dgm:t>
        <a:bodyPr/>
        <a:lstStyle/>
        <a:p>
          <a:r>
            <a:rPr lang="en-US" dirty="0" smtClean="0"/>
            <a:t>Developmentally</a:t>
          </a:r>
          <a:endParaRPr lang="en-US" dirty="0"/>
        </a:p>
      </dgm:t>
    </dgm:pt>
    <dgm:pt modelId="{99BEF71B-CE1E-4073-9481-182F3328D36F}" type="parTrans" cxnId="{3B39C4FE-303E-4CEB-8D1F-2871B0B61927}">
      <dgm:prSet/>
      <dgm:spPr/>
      <dgm:t>
        <a:bodyPr/>
        <a:lstStyle/>
        <a:p>
          <a:endParaRPr lang="en-US"/>
        </a:p>
      </dgm:t>
    </dgm:pt>
    <dgm:pt modelId="{39B5D5FF-BA4B-4574-B22C-3D68CADB3779}" type="sibTrans" cxnId="{3B39C4FE-303E-4CEB-8D1F-2871B0B61927}">
      <dgm:prSet/>
      <dgm:spPr/>
      <dgm:t>
        <a:bodyPr/>
        <a:lstStyle/>
        <a:p>
          <a:endParaRPr lang="en-US"/>
        </a:p>
      </dgm:t>
    </dgm:pt>
    <dgm:pt modelId="{F5DC9702-AABF-403F-836F-82EBCE6257D3}" type="pres">
      <dgm:prSet presAssocID="{613B2300-22E7-417E-A0BB-4385C9C149C8}" presName="compositeShape" presStyleCnt="0">
        <dgm:presLayoutVars>
          <dgm:chMax val="7"/>
          <dgm:dir/>
          <dgm:resizeHandles val="exact"/>
        </dgm:presLayoutVars>
      </dgm:prSet>
      <dgm:spPr/>
    </dgm:pt>
    <dgm:pt modelId="{A40BE5BF-C931-439F-ADB4-41B4C3067A80}" type="pres">
      <dgm:prSet presAssocID="{613B2300-22E7-417E-A0BB-4385C9C149C8}" presName="wedge1" presStyleLbl="node1" presStyleIdx="0" presStyleCnt="3"/>
      <dgm:spPr/>
      <dgm:t>
        <a:bodyPr/>
        <a:lstStyle/>
        <a:p>
          <a:endParaRPr lang="en-US"/>
        </a:p>
      </dgm:t>
    </dgm:pt>
    <dgm:pt modelId="{555A4CDD-CA56-4093-8EDD-6697614E29A8}" type="pres">
      <dgm:prSet presAssocID="{613B2300-22E7-417E-A0BB-4385C9C149C8}" presName="dummy1a" presStyleCnt="0"/>
      <dgm:spPr/>
    </dgm:pt>
    <dgm:pt modelId="{5725168F-6987-467A-9B27-84469B45478D}" type="pres">
      <dgm:prSet presAssocID="{613B2300-22E7-417E-A0BB-4385C9C149C8}" presName="dummy1b" presStyleCnt="0"/>
      <dgm:spPr/>
    </dgm:pt>
    <dgm:pt modelId="{0097E1A4-EBB8-4A81-8DA5-84E3C8AE660E}" type="pres">
      <dgm:prSet presAssocID="{613B2300-22E7-417E-A0BB-4385C9C149C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393E6-8999-48FF-9DCB-0E2B6401125D}" type="pres">
      <dgm:prSet presAssocID="{613B2300-22E7-417E-A0BB-4385C9C149C8}" presName="wedge2" presStyleLbl="node1" presStyleIdx="1" presStyleCnt="3"/>
      <dgm:spPr/>
      <dgm:t>
        <a:bodyPr/>
        <a:lstStyle/>
        <a:p>
          <a:endParaRPr lang="en-US"/>
        </a:p>
      </dgm:t>
    </dgm:pt>
    <dgm:pt modelId="{CDCBE4F3-F928-4F7B-9B5F-D11687E745C6}" type="pres">
      <dgm:prSet presAssocID="{613B2300-22E7-417E-A0BB-4385C9C149C8}" presName="dummy2a" presStyleCnt="0"/>
      <dgm:spPr/>
    </dgm:pt>
    <dgm:pt modelId="{AC506755-9CE2-4298-BFD5-AF41676165D2}" type="pres">
      <dgm:prSet presAssocID="{613B2300-22E7-417E-A0BB-4385C9C149C8}" presName="dummy2b" presStyleCnt="0"/>
      <dgm:spPr/>
    </dgm:pt>
    <dgm:pt modelId="{8AD6EEE6-C528-4EC0-9F5A-8F7689359D57}" type="pres">
      <dgm:prSet presAssocID="{613B2300-22E7-417E-A0BB-4385C9C149C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D73A8-070C-4C81-A891-29F229C1A04C}" type="pres">
      <dgm:prSet presAssocID="{613B2300-22E7-417E-A0BB-4385C9C149C8}" presName="wedge3" presStyleLbl="node1" presStyleIdx="2" presStyleCnt="3" custLinFactNeighborX="-647" custLinFactNeighborY="-126"/>
      <dgm:spPr/>
      <dgm:t>
        <a:bodyPr/>
        <a:lstStyle/>
        <a:p>
          <a:endParaRPr lang="en-US"/>
        </a:p>
      </dgm:t>
    </dgm:pt>
    <dgm:pt modelId="{098E4C9A-3371-40FD-B4F6-B2D3B0563734}" type="pres">
      <dgm:prSet presAssocID="{613B2300-22E7-417E-A0BB-4385C9C149C8}" presName="dummy3a" presStyleCnt="0"/>
      <dgm:spPr/>
    </dgm:pt>
    <dgm:pt modelId="{3AFB418A-E9BD-4B90-A20F-8FCC9B6F3075}" type="pres">
      <dgm:prSet presAssocID="{613B2300-22E7-417E-A0BB-4385C9C149C8}" presName="dummy3b" presStyleCnt="0"/>
      <dgm:spPr/>
    </dgm:pt>
    <dgm:pt modelId="{2B96AB11-F25B-4033-ADF7-A1109FEFDDB6}" type="pres">
      <dgm:prSet presAssocID="{613B2300-22E7-417E-A0BB-4385C9C149C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76C77-B65D-4B8A-8298-208DDD388743}" type="pres">
      <dgm:prSet presAssocID="{8A5EAF88-1934-4FC8-9D41-C36CCE2FAFAB}" presName="arrowWedge1" presStyleLbl="fgSibTrans2D1" presStyleIdx="0" presStyleCnt="3"/>
      <dgm:spPr/>
    </dgm:pt>
    <dgm:pt modelId="{E3DD7A67-E8ED-446B-9FC0-9C5D91C4D8AA}" type="pres">
      <dgm:prSet presAssocID="{7C880FE4-BC11-4435-AD74-DBCCA32B6F90}" presName="arrowWedge2" presStyleLbl="fgSibTrans2D1" presStyleIdx="1" presStyleCnt="3"/>
      <dgm:spPr/>
    </dgm:pt>
    <dgm:pt modelId="{2756A1BE-CFFA-4F45-BB90-0B3F325C5F7E}" type="pres">
      <dgm:prSet presAssocID="{39B5D5FF-BA4B-4574-B22C-3D68CADB3779}" presName="arrowWedge3" presStyleLbl="fgSibTrans2D1" presStyleIdx="2" presStyleCnt="3"/>
      <dgm:spPr/>
    </dgm:pt>
  </dgm:ptLst>
  <dgm:cxnLst>
    <dgm:cxn modelId="{0EA42A0D-378F-4EC1-A07B-59E2BF9235CD}" type="presOf" srcId="{613B2300-22E7-417E-A0BB-4385C9C149C8}" destId="{F5DC9702-AABF-403F-836F-82EBCE6257D3}" srcOrd="0" destOrd="0" presId="urn:microsoft.com/office/officeart/2005/8/layout/cycle8"/>
    <dgm:cxn modelId="{3B39C4FE-303E-4CEB-8D1F-2871B0B61927}" srcId="{613B2300-22E7-417E-A0BB-4385C9C149C8}" destId="{FD60CEE3-9D78-4219-953E-A37E7CBA77EF}" srcOrd="2" destOrd="0" parTransId="{99BEF71B-CE1E-4073-9481-182F3328D36F}" sibTransId="{39B5D5FF-BA4B-4574-B22C-3D68CADB3779}"/>
    <dgm:cxn modelId="{227D2649-E7F6-43AA-9C1E-3AECA002C138}" type="presOf" srcId="{EFF7D08D-8968-4F31-8607-1F8EFAF1878F}" destId="{8AD6EEE6-C528-4EC0-9F5A-8F7689359D57}" srcOrd="1" destOrd="0" presId="urn:microsoft.com/office/officeart/2005/8/layout/cycle8"/>
    <dgm:cxn modelId="{DDA5AB5D-8DBF-46BE-8971-5C22A52E34B4}" type="presOf" srcId="{EFF7D08D-8968-4F31-8607-1F8EFAF1878F}" destId="{AA6393E6-8999-48FF-9DCB-0E2B6401125D}" srcOrd="0" destOrd="0" presId="urn:microsoft.com/office/officeart/2005/8/layout/cycle8"/>
    <dgm:cxn modelId="{183C48F7-CCBD-4383-A93F-E573C246ACF0}" type="presOf" srcId="{CD599763-6329-41AF-9059-2B501A166A46}" destId="{A40BE5BF-C931-439F-ADB4-41B4C3067A80}" srcOrd="0" destOrd="0" presId="urn:microsoft.com/office/officeart/2005/8/layout/cycle8"/>
    <dgm:cxn modelId="{1BC4BE33-CEBF-4D19-A76F-3D62EABB723D}" type="presOf" srcId="{FD60CEE3-9D78-4219-953E-A37E7CBA77EF}" destId="{2B96AB11-F25B-4033-ADF7-A1109FEFDDB6}" srcOrd="1" destOrd="0" presId="urn:microsoft.com/office/officeart/2005/8/layout/cycle8"/>
    <dgm:cxn modelId="{7D6E2817-2714-4F49-9710-65EBE7FCDEDC}" type="presOf" srcId="{CD599763-6329-41AF-9059-2B501A166A46}" destId="{0097E1A4-EBB8-4A81-8DA5-84E3C8AE660E}" srcOrd="1" destOrd="0" presId="urn:microsoft.com/office/officeart/2005/8/layout/cycle8"/>
    <dgm:cxn modelId="{704A96CF-F4FE-4C10-B777-5F6656D7DAF1}" type="presOf" srcId="{FD60CEE3-9D78-4219-953E-A37E7CBA77EF}" destId="{E4AD73A8-070C-4C81-A891-29F229C1A04C}" srcOrd="0" destOrd="0" presId="urn:microsoft.com/office/officeart/2005/8/layout/cycle8"/>
    <dgm:cxn modelId="{AF2ADFD3-3C4B-44B2-BCB8-766D79F97133}" srcId="{613B2300-22E7-417E-A0BB-4385C9C149C8}" destId="{EFF7D08D-8968-4F31-8607-1F8EFAF1878F}" srcOrd="1" destOrd="0" parTransId="{6EF4D047-C6E8-413D-A087-032A69EA280B}" sibTransId="{7C880FE4-BC11-4435-AD74-DBCCA32B6F90}"/>
    <dgm:cxn modelId="{8BE6701A-54BF-4A75-BA97-D6B2E6C9EAB9}" srcId="{613B2300-22E7-417E-A0BB-4385C9C149C8}" destId="{CD599763-6329-41AF-9059-2B501A166A46}" srcOrd="0" destOrd="0" parTransId="{E19E4A71-5EB3-416E-9AD5-593201315C3B}" sibTransId="{8A5EAF88-1934-4FC8-9D41-C36CCE2FAFAB}"/>
    <dgm:cxn modelId="{5E4BD3FF-1A34-45F2-A1DB-49AB984ED191}" type="presParOf" srcId="{F5DC9702-AABF-403F-836F-82EBCE6257D3}" destId="{A40BE5BF-C931-439F-ADB4-41B4C3067A80}" srcOrd="0" destOrd="0" presId="urn:microsoft.com/office/officeart/2005/8/layout/cycle8"/>
    <dgm:cxn modelId="{98BCA181-D5E4-470F-8CCC-20A2064F51F7}" type="presParOf" srcId="{F5DC9702-AABF-403F-836F-82EBCE6257D3}" destId="{555A4CDD-CA56-4093-8EDD-6697614E29A8}" srcOrd="1" destOrd="0" presId="urn:microsoft.com/office/officeart/2005/8/layout/cycle8"/>
    <dgm:cxn modelId="{EEA65F7D-A88E-4B37-83C0-E3412084BD7C}" type="presParOf" srcId="{F5DC9702-AABF-403F-836F-82EBCE6257D3}" destId="{5725168F-6987-467A-9B27-84469B45478D}" srcOrd="2" destOrd="0" presId="urn:microsoft.com/office/officeart/2005/8/layout/cycle8"/>
    <dgm:cxn modelId="{59EB59E9-23A0-4B28-8B21-D6A749DE3BE0}" type="presParOf" srcId="{F5DC9702-AABF-403F-836F-82EBCE6257D3}" destId="{0097E1A4-EBB8-4A81-8DA5-84E3C8AE660E}" srcOrd="3" destOrd="0" presId="urn:microsoft.com/office/officeart/2005/8/layout/cycle8"/>
    <dgm:cxn modelId="{FFF977A9-AE9D-4BD1-9425-61B2BC98A1DB}" type="presParOf" srcId="{F5DC9702-AABF-403F-836F-82EBCE6257D3}" destId="{AA6393E6-8999-48FF-9DCB-0E2B6401125D}" srcOrd="4" destOrd="0" presId="urn:microsoft.com/office/officeart/2005/8/layout/cycle8"/>
    <dgm:cxn modelId="{9E4A44D5-5CCA-4DFA-8ECD-F4DF787082C3}" type="presParOf" srcId="{F5DC9702-AABF-403F-836F-82EBCE6257D3}" destId="{CDCBE4F3-F928-4F7B-9B5F-D11687E745C6}" srcOrd="5" destOrd="0" presId="urn:microsoft.com/office/officeart/2005/8/layout/cycle8"/>
    <dgm:cxn modelId="{D2C2E6DB-6026-4FB3-B801-E860DE0B8288}" type="presParOf" srcId="{F5DC9702-AABF-403F-836F-82EBCE6257D3}" destId="{AC506755-9CE2-4298-BFD5-AF41676165D2}" srcOrd="6" destOrd="0" presId="urn:microsoft.com/office/officeart/2005/8/layout/cycle8"/>
    <dgm:cxn modelId="{7F7A53F2-8C7C-46A0-9E8B-76D0C11EB4A3}" type="presParOf" srcId="{F5DC9702-AABF-403F-836F-82EBCE6257D3}" destId="{8AD6EEE6-C528-4EC0-9F5A-8F7689359D57}" srcOrd="7" destOrd="0" presId="urn:microsoft.com/office/officeart/2005/8/layout/cycle8"/>
    <dgm:cxn modelId="{96354A62-9042-4451-A5A0-6FB9D4A439E7}" type="presParOf" srcId="{F5DC9702-AABF-403F-836F-82EBCE6257D3}" destId="{E4AD73A8-070C-4C81-A891-29F229C1A04C}" srcOrd="8" destOrd="0" presId="urn:microsoft.com/office/officeart/2005/8/layout/cycle8"/>
    <dgm:cxn modelId="{A2A18DA9-894A-4956-A180-86EE8681A051}" type="presParOf" srcId="{F5DC9702-AABF-403F-836F-82EBCE6257D3}" destId="{098E4C9A-3371-40FD-B4F6-B2D3B0563734}" srcOrd="9" destOrd="0" presId="urn:microsoft.com/office/officeart/2005/8/layout/cycle8"/>
    <dgm:cxn modelId="{4336F28A-9589-4CD7-9A57-361BD4600E67}" type="presParOf" srcId="{F5DC9702-AABF-403F-836F-82EBCE6257D3}" destId="{3AFB418A-E9BD-4B90-A20F-8FCC9B6F3075}" srcOrd="10" destOrd="0" presId="urn:microsoft.com/office/officeart/2005/8/layout/cycle8"/>
    <dgm:cxn modelId="{8FCE698C-15B0-4EF6-A612-22F82996D758}" type="presParOf" srcId="{F5DC9702-AABF-403F-836F-82EBCE6257D3}" destId="{2B96AB11-F25B-4033-ADF7-A1109FEFDDB6}" srcOrd="11" destOrd="0" presId="urn:microsoft.com/office/officeart/2005/8/layout/cycle8"/>
    <dgm:cxn modelId="{C4D15E8D-47DE-4B94-93E9-3B44F9D47CD8}" type="presParOf" srcId="{F5DC9702-AABF-403F-836F-82EBCE6257D3}" destId="{97276C77-B65D-4B8A-8298-208DDD388743}" srcOrd="12" destOrd="0" presId="urn:microsoft.com/office/officeart/2005/8/layout/cycle8"/>
    <dgm:cxn modelId="{EEA85C9E-E24D-4167-B1DB-87FC7AA700F3}" type="presParOf" srcId="{F5DC9702-AABF-403F-836F-82EBCE6257D3}" destId="{E3DD7A67-E8ED-446B-9FC0-9C5D91C4D8AA}" srcOrd="13" destOrd="0" presId="urn:microsoft.com/office/officeart/2005/8/layout/cycle8"/>
    <dgm:cxn modelId="{E0D16502-888F-4EBF-8E0F-FC0C0358D13B}" type="presParOf" srcId="{F5DC9702-AABF-403F-836F-82EBCE6257D3}" destId="{2756A1BE-CFFA-4F45-BB90-0B3F325C5F7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61088D-03E9-4E5A-8C3C-B5D825C24680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69C863-616B-4511-A276-3C70D39C2453}">
      <dgm:prSet phldrT="[Text]" custT="1"/>
      <dgm:spPr/>
      <dgm:t>
        <a:bodyPr/>
        <a:lstStyle/>
        <a:p>
          <a:r>
            <a:rPr lang="en-US" sz="1600" dirty="0" err="1" smtClean="0"/>
            <a:t>Macrosystem</a:t>
          </a:r>
          <a:endParaRPr lang="en-US" sz="1600" dirty="0" smtClean="0"/>
        </a:p>
        <a:p>
          <a:endParaRPr lang="en-US" sz="1600" dirty="0" smtClean="0"/>
        </a:p>
        <a:p>
          <a:r>
            <a:rPr lang="en-US" sz="1600" dirty="0" err="1" smtClean="0"/>
            <a:t>Exosystem</a:t>
          </a:r>
          <a:endParaRPr lang="en-US" sz="1600" dirty="0"/>
        </a:p>
      </dgm:t>
    </dgm:pt>
    <dgm:pt modelId="{EA6F7479-C088-41BD-BFBF-D273910EF14B}" type="parTrans" cxnId="{0C648A5E-7714-4982-A9FD-4FF286184260}">
      <dgm:prSet/>
      <dgm:spPr/>
      <dgm:t>
        <a:bodyPr/>
        <a:lstStyle/>
        <a:p>
          <a:endParaRPr lang="en-US"/>
        </a:p>
      </dgm:t>
    </dgm:pt>
    <dgm:pt modelId="{5D4BBBBA-EC1B-4737-8167-B5FDFAD6CE8A}" type="sibTrans" cxnId="{0C648A5E-7714-4982-A9FD-4FF286184260}">
      <dgm:prSet/>
      <dgm:spPr/>
      <dgm:t>
        <a:bodyPr/>
        <a:lstStyle/>
        <a:p>
          <a:endParaRPr lang="en-US"/>
        </a:p>
      </dgm:t>
    </dgm:pt>
    <dgm:pt modelId="{EFF67BB5-9BB4-40F0-9ACA-B5869000C518}">
      <dgm:prSet phldrT="[Text]" custT="1"/>
      <dgm:spPr/>
      <dgm:t>
        <a:bodyPr/>
        <a:lstStyle/>
        <a:p>
          <a:r>
            <a:rPr lang="en-US" sz="1600" dirty="0" err="1" smtClean="0"/>
            <a:t>Mesosytem</a:t>
          </a:r>
          <a:endParaRPr lang="en-US" sz="1600" dirty="0"/>
        </a:p>
      </dgm:t>
    </dgm:pt>
    <dgm:pt modelId="{EB802CA3-92E5-4D33-B20F-0370D7373916}" type="parTrans" cxnId="{2B4845E5-1B48-4EB3-B7A9-1D8FCBC06022}">
      <dgm:prSet/>
      <dgm:spPr/>
      <dgm:t>
        <a:bodyPr/>
        <a:lstStyle/>
        <a:p>
          <a:endParaRPr lang="en-US"/>
        </a:p>
      </dgm:t>
    </dgm:pt>
    <dgm:pt modelId="{58D85205-D28E-4C99-A8C0-614FFC7D1B8B}" type="sibTrans" cxnId="{2B4845E5-1B48-4EB3-B7A9-1D8FCBC06022}">
      <dgm:prSet/>
      <dgm:spPr/>
      <dgm:t>
        <a:bodyPr/>
        <a:lstStyle/>
        <a:p>
          <a:endParaRPr lang="en-US"/>
        </a:p>
      </dgm:t>
    </dgm:pt>
    <dgm:pt modelId="{993C56F4-A1F3-4D13-9295-DB4A590C4979}">
      <dgm:prSet phldrT="[Text]" custT="1"/>
      <dgm:spPr/>
      <dgm:t>
        <a:bodyPr/>
        <a:lstStyle/>
        <a:p>
          <a:r>
            <a:rPr lang="en-US" sz="1600" dirty="0" smtClean="0"/>
            <a:t>Microsystem</a:t>
          </a:r>
          <a:endParaRPr lang="en-US" sz="1600" dirty="0"/>
        </a:p>
      </dgm:t>
    </dgm:pt>
    <dgm:pt modelId="{4745426A-F2E6-4B67-AE9B-B4813554D1B1}" type="parTrans" cxnId="{C1477D2A-BB53-48E3-984B-CCCA0608DA0B}">
      <dgm:prSet/>
      <dgm:spPr/>
      <dgm:t>
        <a:bodyPr/>
        <a:lstStyle/>
        <a:p>
          <a:endParaRPr lang="en-US"/>
        </a:p>
      </dgm:t>
    </dgm:pt>
    <dgm:pt modelId="{BC3C3E8E-C7A0-4E84-8190-0E14C754CC90}" type="sibTrans" cxnId="{C1477D2A-BB53-48E3-984B-CCCA0608DA0B}">
      <dgm:prSet/>
      <dgm:spPr/>
      <dgm:t>
        <a:bodyPr/>
        <a:lstStyle/>
        <a:p>
          <a:endParaRPr lang="en-US"/>
        </a:p>
      </dgm:t>
    </dgm:pt>
    <dgm:pt modelId="{7958C2AB-5184-45EE-9325-5C362EF64F67}">
      <dgm:prSet phldrT="[Text]" custT="1"/>
      <dgm:spPr/>
      <dgm:t>
        <a:bodyPr/>
        <a:lstStyle/>
        <a:p>
          <a:r>
            <a:rPr lang="en-US" sz="2000" dirty="0" smtClean="0"/>
            <a:t>Individual</a:t>
          </a:r>
          <a:endParaRPr lang="en-US" sz="2000" dirty="0"/>
        </a:p>
      </dgm:t>
    </dgm:pt>
    <dgm:pt modelId="{3F65221A-C1CA-4DC1-8F85-C8B200BC6715}" type="parTrans" cxnId="{AF7AABDE-EF03-4FDE-8DCB-BE78D3B04E0D}">
      <dgm:prSet/>
      <dgm:spPr/>
      <dgm:t>
        <a:bodyPr/>
        <a:lstStyle/>
        <a:p>
          <a:endParaRPr lang="en-US"/>
        </a:p>
      </dgm:t>
    </dgm:pt>
    <dgm:pt modelId="{A5845AAD-4438-4EC5-8D63-16D36A4FFDAF}" type="sibTrans" cxnId="{AF7AABDE-EF03-4FDE-8DCB-BE78D3B04E0D}">
      <dgm:prSet/>
      <dgm:spPr/>
      <dgm:t>
        <a:bodyPr/>
        <a:lstStyle/>
        <a:p>
          <a:endParaRPr lang="en-US"/>
        </a:p>
      </dgm:t>
    </dgm:pt>
    <dgm:pt modelId="{1B64D0B9-55BF-4AE1-9415-43B327F15F93}" type="pres">
      <dgm:prSet presAssocID="{1261088D-03E9-4E5A-8C3C-B5D825C2468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9C1696-423D-432A-A93B-45B878E03B71}" type="pres">
      <dgm:prSet presAssocID="{1261088D-03E9-4E5A-8C3C-B5D825C24680}" presName="comp1" presStyleCnt="0"/>
      <dgm:spPr/>
    </dgm:pt>
    <dgm:pt modelId="{2A456FEF-D8D0-41C6-A000-029AC9F8C6C5}" type="pres">
      <dgm:prSet presAssocID="{1261088D-03E9-4E5A-8C3C-B5D825C24680}" presName="circle1" presStyleLbl="node1" presStyleIdx="0" presStyleCnt="4" custScaleX="115285" custLinFactNeighborX="1311" custLinFactNeighborY="-2438"/>
      <dgm:spPr/>
      <dgm:t>
        <a:bodyPr/>
        <a:lstStyle/>
        <a:p>
          <a:endParaRPr lang="en-US"/>
        </a:p>
      </dgm:t>
    </dgm:pt>
    <dgm:pt modelId="{F702B060-615E-495C-80F4-CCE5FF254BF8}" type="pres">
      <dgm:prSet presAssocID="{1261088D-03E9-4E5A-8C3C-B5D825C2468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5B88C-7B6F-4A3F-8A6D-E7C284A77D5C}" type="pres">
      <dgm:prSet presAssocID="{1261088D-03E9-4E5A-8C3C-B5D825C24680}" presName="comp2" presStyleCnt="0"/>
      <dgm:spPr/>
    </dgm:pt>
    <dgm:pt modelId="{55D74D65-28FD-45EE-84EC-0B2AF0F21838}" type="pres">
      <dgm:prSet presAssocID="{1261088D-03E9-4E5A-8C3C-B5D825C24680}" presName="circle2" presStyleLbl="node1" presStyleIdx="1" presStyleCnt="4"/>
      <dgm:spPr/>
      <dgm:t>
        <a:bodyPr/>
        <a:lstStyle/>
        <a:p>
          <a:endParaRPr lang="en-US"/>
        </a:p>
      </dgm:t>
    </dgm:pt>
    <dgm:pt modelId="{58BA5625-B55F-49E4-A472-569F26EB614E}" type="pres">
      <dgm:prSet presAssocID="{1261088D-03E9-4E5A-8C3C-B5D825C2468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D63BA-E99B-4866-ABB8-0EC5E7E1222D}" type="pres">
      <dgm:prSet presAssocID="{1261088D-03E9-4E5A-8C3C-B5D825C24680}" presName="comp3" presStyleCnt="0"/>
      <dgm:spPr/>
    </dgm:pt>
    <dgm:pt modelId="{95654B2F-EA19-4857-841D-469892E5E79D}" type="pres">
      <dgm:prSet presAssocID="{1261088D-03E9-4E5A-8C3C-B5D825C24680}" presName="circle3" presStyleLbl="node1" presStyleIdx="2" presStyleCnt="4"/>
      <dgm:spPr/>
      <dgm:t>
        <a:bodyPr/>
        <a:lstStyle/>
        <a:p>
          <a:endParaRPr lang="en-US"/>
        </a:p>
      </dgm:t>
    </dgm:pt>
    <dgm:pt modelId="{E8BEC40E-A871-4D88-90FD-800DB236569B}" type="pres">
      <dgm:prSet presAssocID="{1261088D-03E9-4E5A-8C3C-B5D825C2468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44D92-630F-494E-AC8A-E4FA433C1B34}" type="pres">
      <dgm:prSet presAssocID="{1261088D-03E9-4E5A-8C3C-B5D825C24680}" presName="comp4" presStyleCnt="0"/>
      <dgm:spPr/>
    </dgm:pt>
    <dgm:pt modelId="{8CBD41A2-22BA-44EF-8E6B-0214D47B3467}" type="pres">
      <dgm:prSet presAssocID="{1261088D-03E9-4E5A-8C3C-B5D825C24680}" presName="circle4" presStyleLbl="node1" presStyleIdx="3" presStyleCnt="4" custLinFactNeighborX="-985" custLinFactNeighborY="-1563"/>
      <dgm:spPr/>
      <dgm:t>
        <a:bodyPr/>
        <a:lstStyle/>
        <a:p>
          <a:endParaRPr lang="en-US"/>
        </a:p>
      </dgm:t>
    </dgm:pt>
    <dgm:pt modelId="{0A769425-60AE-4017-A291-3B7CE25FB637}" type="pres">
      <dgm:prSet presAssocID="{1261088D-03E9-4E5A-8C3C-B5D825C2468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7AABDE-EF03-4FDE-8DCB-BE78D3B04E0D}" srcId="{1261088D-03E9-4E5A-8C3C-B5D825C24680}" destId="{7958C2AB-5184-45EE-9325-5C362EF64F67}" srcOrd="3" destOrd="0" parTransId="{3F65221A-C1CA-4DC1-8F85-C8B200BC6715}" sibTransId="{A5845AAD-4438-4EC5-8D63-16D36A4FFDAF}"/>
    <dgm:cxn modelId="{69D3FB1E-942B-4503-B7A1-F457CC30C176}" type="presOf" srcId="{993C56F4-A1F3-4D13-9295-DB4A590C4979}" destId="{E8BEC40E-A871-4D88-90FD-800DB236569B}" srcOrd="1" destOrd="0" presId="urn:microsoft.com/office/officeart/2005/8/layout/venn2"/>
    <dgm:cxn modelId="{343A5AC5-011B-4010-ADD0-E690753E4341}" type="presOf" srcId="{9369C863-616B-4511-A276-3C70D39C2453}" destId="{F702B060-615E-495C-80F4-CCE5FF254BF8}" srcOrd="1" destOrd="0" presId="urn:microsoft.com/office/officeart/2005/8/layout/venn2"/>
    <dgm:cxn modelId="{7C2114DA-A357-4D41-B251-67501F4AF623}" type="presOf" srcId="{993C56F4-A1F3-4D13-9295-DB4A590C4979}" destId="{95654B2F-EA19-4857-841D-469892E5E79D}" srcOrd="0" destOrd="0" presId="urn:microsoft.com/office/officeart/2005/8/layout/venn2"/>
    <dgm:cxn modelId="{DDCF0361-33AA-419D-86F2-FE926F4A6138}" type="presOf" srcId="{7958C2AB-5184-45EE-9325-5C362EF64F67}" destId="{0A769425-60AE-4017-A291-3B7CE25FB637}" srcOrd="1" destOrd="0" presId="urn:microsoft.com/office/officeart/2005/8/layout/venn2"/>
    <dgm:cxn modelId="{1D1AEEC0-D3F5-425D-9E0C-ECE6707A6FA0}" type="presOf" srcId="{1261088D-03E9-4E5A-8C3C-B5D825C24680}" destId="{1B64D0B9-55BF-4AE1-9415-43B327F15F93}" srcOrd="0" destOrd="0" presId="urn:microsoft.com/office/officeart/2005/8/layout/venn2"/>
    <dgm:cxn modelId="{90A003C8-7D42-4318-B843-A563E679706F}" type="presOf" srcId="{EFF67BB5-9BB4-40F0-9ACA-B5869000C518}" destId="{58BA5625-B55F-49E4-A472-569F26EB614E}" srcOrd="1" destOrd="0" presId="urn:microsoft.com/office/officeart/2005/8/layout/venn2"/>
    <dgm:cxn modelId="{E5100020-FE06-4FF6-BE14-60CB07E3CAE5}" type="presOf" srcId="{EFF67BB5-9BB4-40F0-9ACA-B5869000C518}" destId="{55D74D65-28FD-45EE-84EC-0B2AF0F21838}" srcOrd="0" destOrd="0" presId="urn:microsoft.com/office/officeart/2005/8/layout/venn2"/>
    <dgm:cxn modelId="{C18D4E04-6204-45BD-BE57-25FED7957CC0}" type="presOf" srcId="{9369C863-616B-4511-A276-3C70D39C2453}" destId="{2A456FEF-D8D0-41C6-A000-029AC9F8C6C5}" srcOrd="0" destOrd="0" presId="urn:microsoft.com/office/officeart/2005/8/layout/venn2"/>
    <dgm:cxn modelId="{51BC2D91-6D58-4748-A886-C2D3E2B3B7AD}" type="presOf" srcId="{7958C2AB-5184-45EE-9325-5C362EF64F67}" destId="{8CBD41A2-22BA-44EF-8E6B-0214D47B3467}" srcOrd="0" destOrd="0" presId="urn:microsoft.com/office/officeart/2005/8/layout/venn2"/>
    <dgm:cxn modelId="{2B4845E5-1B48-4EB3-B7A9-1D8FCBC06022}" srcId="{1261088D-03E9-4E5A-8C3C-B5D825C24680}" destId="{EFF67BB5-9BB4-40F0-9ACA-B5869000C518}" srcOrd="1" destOrd="0" parTransId="{EB802CA3-92E5-4D33-B20F-0370D7373916}" sibTransId="{58D85205-D28E-4C99-A8C0-614FFC7D1B8B}"/>
    <dgm:cxn modelId="{0C648A5E-7714-4982-A9FD-4FF286184260}" srcId="{1261088D-03E9-4E5A-8C3C-B5D825C24680}" destId="{9369C863-616B-4511-A276-3C70D39C2453}" srcOrd="0" destOrd="0" parTransId="{EA6F7479-C088-41BD-BFBF-D273910EF14B}" sibTransId="{5D4BBBBA-EC1B-4737-8167-B5FDFAD6CE8A}"/>
    <dgm:cxn modelId="{C1477D2A-BB53-48E3-984B-CCCA0608DA0B}" srcId="{1261088D-03E9-4E5A-8C3C-B5D825C24680}" destId="{993C56F4-A1F3-4D13-9295-DB4A590C4979}" srcOrd="2" destOrd="0" parTransId="{4745426A-F2E6-4B67-AE9B-B4813554D1B1}" sibTransId="{BC3C3E8E-C7A0-4E84-8190-0E14C754CC90}"/>
    <dgm:cxn modelId="{5218EB59-7B37-4B2D-8FDB-E4C3DB62769D}" type="presParOf" srcId="{1B64D0B9-55BF-4AE1-9415-43B327F15F93}" destId="{FE9C1696-423D-432A-A93B-45B878E03B71}" srcOrd="0" destOrd="0" presId="urn:microsoft.com/office/officeart/2005/8/layout/venn2"/>
    <dgm:cxn modelId="{6B85FF45-3E40-437E-99CC-8E24AA311FFF}" type="presParOf" srcId="{FE9C1696-423D-432A-A93B-45B878E03B71}" destId="{2A456FEF-D8D0-41C6-A000-029AC9F8C6C5}" srcOrd="0" destOrd="0" presId="urn:microsoft.com/office/officeart/2005/8/layout/venn2"/>
    <dgm:cxn modelId="{18D8E4E2-02B8-42F3-8D48-99AF6A95D37D}" type="presParOf" srcId="{FE9C1696-423D-432A-A93B-45B878E03B71}" destId="{F702B060-615E-495C-80F4-CCE5FF254BF8}" srcOrd="1" destOrd="0" presId="urn:microsoft.com/office/officeart/2005/8/layout/venn2"/>
    <dgm:cxn modelId="{D928519E-158A-4529-82BB-7DEB8C747DEA}" type="presParOf" srcId="{1B64D0B9-55BF-4AE1-9415-43B327F15F93}" destId="{6405B88C-7B6F-4A3F-8A6D-E7C284A77D5C}" srcOrd="1" destOrd="0" presId="urn:microsoft.com/office/officeart/2005/8/layout/venn2"/>
    <dgm:cxn modelId="{203EE48E-C306-44A4-A71B-52C85A821035}" type="presParOf" srcId="{6405B88C-7B6F-4A3F-8A6D-E7C284A77D5C}" destId="{55D74D65-28FD-45EE-84EC-0B2AF0F21838}" srcOrd="0" destOrd="0" presId="urn:microsoft.com/office/officeart/2005/8/layout/venn2"/>
    <dgm:cxn modelId="{64FCA6E5-3415-454F-A7D2-F446F14B16FF}" type="presParOf" srcId="{6405B88C-7B6F-4A3F-8A6D-E7C284A77D5C}" destId="{58BA5625-B55F-49E4-A472-569F26EB614E}" srcOrd="1" destOrd="0" presId="urn:microsoft.com/office/officeart/2005/8/layout/venn2"/>
    <dgm:cxn modelId="{815173E0-F472-4E00-AA01-4E896B3B58A8}" type="presParOf" srcId="{1B64D0B9-55BF-4AE1-9415-43B327F15F93}" destId="{C44D63BA-E99B-4866-ABB8-0EC5E7E1222D}" srcOrd="2" destOrd="0" presId="urn:microsoft.com/office/officeart/2005/8/layout/venn2"/>
    <dgm:cxn modelId="{82122C92-069E-4F92-8B37-761A8D88F662}" type="presParOf" srcId="{C44D63BA-E99B-4866-ABB8-0EC5E7E1222D}" destId="{95654B2F-EA19-4857-841D-469892E5E79D}" srcOrd="0" destOrd="0" presId="urn:microsoft.com/office/officeart/2005/8/layout/venn2"/>
    <dgm:cxn modelId="{6A0E39FC-56BC-42EB-A994-E0D90F1F5544}" type="presParOf" srcId="{C44D63BA-E99B-4866-ABB8-0EC5E7E1222D}" destId="{E8BEC40E-A871-4D88-90FD-800DB236569B}" srcOrd="1" destOrd="0" presId="urn:microsoft.com/office/officeart/2005/8/layout/venn2"/>
    <dgm:cxn modelId="{0CEA6512-9D30-42FB-A330-F7DFAC97BC6B}" type="presParOf" srcId="{1B64D0B9-55BF-4AE1-9415-43B327F15F93}" destId="{B1A44D92-630F-494E-AC8A-E4FA433C1B34}" srcOrd="3" destOrd="0" presId="urn:microsoft.com/office/officeart/2005/8/layout/venn2"/>
    <dgm:cxn modelId="{9E5AA0D9-4DF9-4916-B121-4EEA7F8E7D82}" type="presParOf" srcId="{B1A44D92-630F-494E-AC8A-E4FA433C1B34}" destId="{8CBD41A2-22BA-44EF-8E6B-0214D47B3467}" srcOrd="0" destOrd="0" presId="urn:microsoft.com/office/officeart/2005/8/layout/venn2"/>
    <dgm:cxn modelId="{166B2DB2-56B5-4DB2-9015-2A0A0FD5E6AD}" type="presParOf" srcId="{B1A44D92-630F-494E-AC8A-E4FA433C1B34}" destId="{0A769425-60AE-4017-A291-3B7CE25FB63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480A1-89A3-457B-8BFD-3EE26668FE6D}">
      <dsp:nvSpPr>
        <dsp:cNvPr id="0" name=""/>
        <dsp:cNvSpPr/>
      </dsp:nvSpPr>
      <dsp:spPr>
        <a:xfrm>
          <a:off x="668940" y="264469"/>
          <a:ext cx="3417760" cy="341776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U</a:t>
          </a:r>
          <a:endParaRPr lang="en-US" sz="5400" kern="1200" dirty="0"/>
        </a:p>
      </dsp:txBody>
      <dsp:txXfrm>
        <a:off x="2470181" y="988709"/>
        <a:ext cx="1220628" cy="1017190"/>
      </dsp:txXfrm>
    </dsp:sp>
    <dsp:sp modelId="{3EDFBDDF-6C8F-412C-8977-1E6B4FA9E6D3}">
      <dsp:nvSpPr>
        <dsp:cNvPr id="0" name=""/>
        <dsp:cNvSpPr/>
      </dsp:nvSpPr>
      <dsp:spPr>
        <a:xfrm>
          <a:off x="598550" y="386532"/>
          <a:ext cx="3417760" cy="3417760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G</a:t>
          </a:r>
          <a:endParaRPr lang="en-US" sz="5400" kern="1200" dirty="0"/>
        </a:p>
      </dsp:txBody>
      <dsp:txXfrm>
        <a:off x="1412303" y="2604008"/>
        <a:ext cx="1830943" cy="895127"/>
      </dsp:txXfrm>
    </dsp:sp>
    <dsp:sp modelId="{6D04C273-356E-485F-A973-65ADEF96B2AF}">
      <dsp:nvSpPr>
        <dsp:cNvPr id="0" name=""/>
        <dsp:cNvSpPr/>
      </dsp:nvSpPr>
      <dsp:spPr>
        <a:xfrm>
          <a:off x="528160" y="264469"/>
          <a:ext cx="3417760" cy="341776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I</a:t>
          </a:r>
          <a:endParaRPr lang="en-US" sz="5400" kern="1200" dirty="0"/>
        </a:p>
      </dsp:txBody>
      <dsp:txXfrm>
        <a:off x="924051" y="988709"/>
        <a:ext cx="1220628" cy="1017190"/>
      </dsp:txXfrm>
    </dsp:sp>
    <dsp:sp modelId="{23006694-CD7B-46B2-95DF-18FE5DA049EA}">
      <dsp:nvSpPr>
        <dsp:cNvPr id="0" name=""/>
        <dsp:cNvSpPr/>
      </dsp:nvSpPr>
      <dsp:spPr>
        <a:xfrm>
          <a:off x="457646" y="52893"/>
          <a:ext cx="3840912" cy="384091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5A6EA-0B85-4180-98C7-79A4E35B3C5B}">
      <dsp:nvSpPr>
        <dsp:cNvPr id="0" name=""/>
        <dsp:cNvSpPr/>
      </dsp:nvSpPr>
      <dsp:spPr>
        <a:xfrm>
          <a:off x="386974" y="174740"/>
          <a:ext cx="3840912" cy="384091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07DAE-7182-4AC9-97BF-8F700952048E}">
      <dsp:nvSpPr>
        <dsp:cNvPr id="0" name=""/>
        <dsp:cNvSpPr/>
      </dsp:nvSpPr>
      <dsp:spPr>
        <a:xfrm>
          <a:off x="316303" y="52893"/>
          <a:ext cx="3840912" cy="384091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66F5B-1498-4038-9155-92367B13DBFF}">
      <dsp:nvSpPr>
        <dsp:cNvPr id="0" name=""/>
        <dsp:cNvSpPr/>
      </dsp:nvSpPr>
      <dsp:spPr>
        <a:xfrm>
          <a:off x="457199" y="0"/>
          <a:ext cx="5181600" cy="3149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B98D0D-C7F8-4FAC-A1C2-AA1BF23B54F3}">
      <dsp:nvSpPr>
        <dsp:cNvPr id="0" name=""/>
        <dsp:cNvSpPr/>
      </dsp:nvSpPr>
      <dsp:spPr>
        <a:xfrm>
          <a:off x="6548" y="944880"/>
          <a:ext cx="1962150" cy="125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Activating Event</a:t>
          </a:r>
          <a:endParaRPr lang="en-US" sz="2300" kern="1200" dirty="0"/>
        </a:p>
      </dsp:txBody>
      <dsp:txXfrm>
        <a:off x="68048" y="1006380"/>
        <a:ext cx="1839150" cy="1136840"/>
      </dsp:txXfrm>
    </dsp:sp>
    <dsp:sp modelId="{A6C7B25E-E36B-4C09-9695-1E4546CC6B1A}">
      <dsp:nvSpPr>
        <dsp:cNvPr id="0" name=""/>
        <dsp:cNvSpPr/>
      </dsp:nvSpPr>
      <dsp:spPr>
        <a:xfrm>
          <a:off x="2066925" y="944880"/>
          <a:ext cx="1962150" cy="125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Belief about A</a:t>
          </a:r>
          <a:endParaRPr lang="en-US" sz="2300" kern="1200" dirty="0"/>
        </a:p>
      </dsp:txBody>
      <dsp:txXfrm>
        <a:off x="2128425" y="1006380"/>
        <a:ext cx="1839150" cy="1136840"/>
      </dsp:txXfrm>
    </dsp:sp>
    <dsp:sp modelId="{B26A2769-568C-468D-AAF7-E220C1AA70A9}">
      <dsp:nvSpPr>
        <dsp:cNvPr id="0" name=""/>
        <dsp:cNvSpPr/>
      </dsp:nvSpPr>
      <dsp:spPr>
        <a:xfrm>
          <a:off x="4127301" y="944880"/>
          <a:ext cx="1962150" cy="125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Consequence</a:t>
          </a:r>
          <a:endParaRPr lang="en-US" sz="2300" kern="1200" dirty="0"/>
        </a:p>
      </dsp:txBody>
      <dsp:txXfrm>
        <a:off x="4188801" y="1006380"/>
        <a:ext cx="1839150" cy="1136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BE5BF-C931-439F-ADB4-41B4C3067A80}">
      <dsp:nvSpPr>
        <dsp:cNvPr id="0" name=""/>
        <dsp:cNvSpPr/>
      </dsp:nvSpPr>
      <dsp:spPr>
        <a:xfrm>
          <a:off x="1679172" y="326898"/>
          <a:ext cx="4224528" cy="422452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Cultural Identification</a:t>
          </a:r>
          <a:endParaRPr lang="en-US" sz="1600" kern="1200" dirty="0"/>
        </a:p>
      </dsp:txBody>
      <dsp:txXfrm>
        <a:off x="3905599" y="1222095"/>
        <a:ext cx="1508760" cy="1257299"/>
      </dsp:txXfrm>
    </dsp:sp>
    <dsp:sp modelId="{AA6393E6-8999-48FF-9DCB-0E2B6401125D}">
      <dsp:nvSpPr>
        <dsp:cNvPr id="0" name=""/>
        <dsp:cNvSpPr/>
      </dsp:nvSpPr>
      <dsp:spPr>
        <a:xfrm>
          <a:off x="1592167" y="477774"/>
          <a:ext cx="4224528" cy="422452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Optimal Wellness Definition</a:t>
          </a:r>
          <a:endParaRPr lang="en-US" sz="1600" kern="1200" dirty="0"/>
        </a:p>
      </dsp:txBody>
      <dsp:txXfrm>
        <a:off x="2598006" y="3218688"/>
        <a:ext cx="2263140" cy="1106424"/>
      </dsp:txXfrm>
    </dsp:sp>
    <dsp:sp modelId="{E4AD73A8-070C-4C81-A891-29F229C1A04C}">
      <dsp:nvSpPr>
        <dsp:cNvPr id="0" name=""/>
        <dsp:cNvSpPr/>
      </dsp:nvSpPr>
      <dsp:spPr>
        <a:xfrm>
          <a:off x="1477829" y="321575"/>
          <a:ext cx="4224528" cy="422452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Developmentally</a:t>
          </a:r>
          <a:endParaRPr lang="en-US" sz="1600" kern="1200" dirty="0"/>
        </a:p>
      </dsp:txBody>
      <dsp:txXfrm>
        <a:off x="1967170" y="1216772"/>
        <a:ext cx="1508760" cy="1257299"/>
      </dsp:txXfrm>
    </dsp:sp>
    <dsp:sp modelId="{97276C77-B65D-4B8A-8298-208DDD388743}">
      <dsp:nvSpPr>
        <dsp:cNvPr id="0" name=""/>
        <dsp:cNvSpPr/>
      </dsp:nvSpPr>
      <dsp:spPr>
        <a:xfrm>
          <a:off x="1418002" y="65379"/>
          <a:ext cx="4747564" cy="474756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D7A67-E8ED-446B-9FC0-9C5D91C4D8AA}">
      <dsp:nvSpPr>
        <dsp:cNvPr id="0" name=""/>
        <dsp:cNvSpPr/>
      </dsp:nvSpPr>
      <dsp:spPr>
        <a:xfrm>
          <a:off x="1330648" y="215988"/>
          <a:ext cx="4747564" cy="474756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6A1BE-CFFA-4F45-BB90-0B3F325C5F7E}">
      <dsp:nvSpPr>
        <dsp:cNvPr id="0" name=""/>
        <dsp:cNvSpPr/>
      </dsp:nvSpPr>
      <dsp:spPr>
        <a:xfrm>
          <a:off x="1215962" y="60056"/>
          <a:ext cx="4747564" cy="474756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56FEF-D8D0-41C6-A000-029AC9F8C6C5}">
      <dsp:nvSpPr>
        <dsp:cNvPr id="0" name=""/>
        <dsp:cNvSpPr/>
      </dsp:nvSpPr>
      <dsp:spPr>
        <a:xfrm>
          <a:off x="957256" y="0"/>
          <a:ext cx="5622218" cy="4876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Macrosystem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Exosystem</a:t>
          </a:r>
          <a:endParaRPr lang="en-US" sz="1600" kern="1200" dirty="0"/>
        </a:p>
      </dsp:txBody>
      <dsp:txXfrm>
        <a:off x="2982379" y="243840"/>
        <a:ext cx="1571972" cy="731520"/>
      </dsp:txXfrm>
    </dsp:sp>
    <dsp:sp modelId="{55D74D65-28FD-45EE-84EC-0B2AF0F21838}">
      <dsp:nvSpPr>
        <dsp:cNvPr id="0" name=""/>
        <dsp:cNvSpPr/>
      </dsp:nvSpPr>
      <dsp:spPr>
        <a:xfrm>
          <a:off x="1753711" y="975360"/>
          <a:ext cx="3901440" cy="3901440"/>
        </a:xfrm>
        <a:prstGeom prst="ellipse">
          <a:avLst/>
        </a:prstGeom>
        <a:solidFill>
          <a:schemeClr val="accent2">
            <a:hueOff val="-3022401"/>
            <a:satOff val="1745"/>
            <a:lumOff val="-32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Mesosytem</a:t>
          </a:r>
          <a:endParaRPr lang="en-US" sz="1600" kern="1200" dirty="0"/>
        </a:p>
      </dsp:txBody>
      <dsp:txXfrm>
        <a:off x="3022654" y="1209446"/>
        <a:ext cx="1363553" cy="702259"/>
      </dsp:txXfrm>
    </dsp:sp>
    <dsp:sp modelId="{95654B2F-EA19-4857-841D-469892E5E79D}">
      <dsp:nvSpPr>
        <dsp:cNvPr id="0" name=""/>
        <dsp:cNvSpPr/>
      </dsp:nvSpPr>
      <dsp:spPr>
        <a:xfrm>
          <a:off x="2241390" y="1950719"/>
          <a:ext cx="2926080" cy="2926080"/>
        </a:xfrm>
        <a:prstGeom prst="ellipse">
          <a:avLst/>
        </a:prstGeom>
        <a:solidFill>
          <a:schemeClr val="accent2">
            <a:hueOff val="-6044802"/>
            <a:satOff val="3491"/>
            <a:lumOff val="-64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Microsystem</a:t>
          </a:r>
          <a:endParaRPr lang="en-US" sz="1600" kern="1200" dirty="0"/>
        </a:p>
      </dsp:txBody>
      <dsp:txXfrm>
        <a:off x="3022654" y="2170175"/>
        <a:ext cx="1363553" cy="658368"/>
      </dsp:txXfrm>
    </dsp:sp>
    <dsp:sp modelId="{8CBD41A2-22BA-44EF-8E6B-0214D47B3467}">
      <dsp:nvSpPr>
        <dsp:cNvPr id="0" name=""/>
        <dsp:cNvSpPr/>
      </dsp:nvSpPr>
      <dsp:spPr>
        <a:xfrm>
          <a:off x="2709856" y="2895590"/>
          <a:ext cx="1950720" cy="1950720"/>
        </a:xfrm>
        <a:prstGeom prst="ellipse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</a:t>
          </a:r>
          <a:endParaRPr lang="en-US" sz="2000" kern="1200" dirty="0"/>
        </a:p>
      </dsp:txBody>
      <dsp:txXfrm>
        <a:off x="2995532" y="3383270"/>
        <a:ext cx="1379367" cy="975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C95DB-B989-4CA7-A06F-490C95A0CC59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48063E-E5E0-42ED-B739-A92C82991B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478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Multicultural Counseling: The Factors, the Theories and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267200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Michele D. </a:t>
            </a:r>
            <a:r>
              <a:rPr lang="en-US" dirty="0" err="1" smtClean="0">
                <a:solidFill>
                  <a:schemeClr val="tx1"/>
                </a:solidFill>
              </a:rPr>
              <a:t>Aluoch</a:t>
            </a:r>
            <a:r>
              <a:rPr lang="en-US" dirty="0" smtClean="0">
                <a:solidFill>
                  <a:schemeClr val="tx1"/>
                </a:solidFill>
              </a:rPr>
              <a:t>, LPCC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River of Life Professional Counseling LLC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c.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20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/>
              <a:t>Taking a multicultural course</a:t>
            </a:r>
          </a:p>
          <a:p>
            <a:pPr algn="ctr">
              <a:defRPr/>
            </a:pPr>
            <a:r>
              <a:rPr lang="en-US" sz="4000" dirty="0"/>
              <a:t>Infusing multicultural content into courses</a:t>
            </a:r>
          </a:p>
          <a:p>
            <a:pPr algn="ctr">
              <a:defRPr/>
            </a:pPr>
            <a:r>
              <a:rPr lang="en-US" sz="4000" dirty="0"/>
              <a:t>Both of above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Methods of Equipping Counselors to </a:t>
            </a:r>
            <a:r>
              <a:rPr lang="en-US" b="1" u="sng" dirty="0" smtClean="0"/>
              <a:t>be Multicultural </a:t>
            </a:r>
            <a:r>
              <a:rPr lang="en-US" b="1" u="sng" dirty="0"/>
              <a:t>Competent</a:t>
            </a:r>
            <a:br>
              <a:rPr lang="en-US" b="1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1551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PTSD- countries they fled, war-related violence, threat of personal injury, torture, sexual assault, malnutrition, disease</a:t>
            </a:r>
          </a:p>
          <a:p>
            <a:r>
              <a:rPr lang="en-US" dirty="0" smtClean="0"/>
              <a:t>Dealing with immigration process and officials- stress</a:t>
            </a:r>
          </a:p>
          <a:p>
            <a:r>
              <a:rPr lang="en-US" dirty="0" smtClean="0"/>
              <a:t>Academic difficulties of children</a:t>
            </a:r>
          </a:p>
          <a:p>
            <a:r>
              <a:rPr lang="en-US" dirty="0" smtClean="0"/>
              <a:t>Lack of peer relationships</a:t>
            </a:r>
          </a:p>
          <a:p>
            <a:r>
              <a:rPr lang="en-US" dirty="0" smtClean="0"/>
              <a:t>Frequent </a:t>
            </a:r>
            <a:r>
              <a:rPr lang="en-US" dirty="0"/>
              <a:t>m</a:t>
            </a:r>
            <a:r>
              <a:rPr lang="en-US" dirty="0" smtClean="0"/>
              <a:t>oves</a:t>
            </a:r>
          </a:p>
          <a:p>
            <a:r>
              <a:rPr lang="en-US" dirty="0" smtClean="0"/>
              <a:t>Housing concerns</a:t>
            </a:r>
          </a:p>
          <a:p>
            <a:r>
              <a:rPr lang="en-US" dirty="0" smtClean="0"/>
              <a:t>Differences in values between U.S. and </a:t>
            </a:r>
            <a:r>
              <a:rPr lang="en-US" dirty="0"/>
              <a:t>p</a:t>
            </a:r>
            <a:r>
              <a:rPr lang="en-US" dirty="0" smtClean="0"/>
              <a:t>revious country of residence</a:t>
            </a:r>
          </a:p>
          <a:p>
            <a:r>
              <a:rPr lang="en-US" dirty="0" smtClean="0"/>
              <a:t>Financial difficulties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Common Issues For Immigrants</a:t>
            </a:r>
            <a:br>
              <a:rPr lang="en-US" sz="3200" dirty="0" smtClean="0"/>
            </a:br>
            <a:r>
              <a:rPr lang="en-US" sz="2000" dirty="0" smtClean="0"/>
              <a:t>Nilsson</a:t>
            </a:r>
            <a:r>
              <a:rPr lang="en-US" sz="2000" dirty="0"/>
              <a:t>, J.E.., </a:t>
            </a:r>
            <a:r>
              <a:rPr lang="en-US" sz="2000" dirty="0" err="1"/>
              <a:t>Barazanji</a:t>
            </a:r>
            <a:r>
              <a:rPr lang="en-US" sz="2000" dirty="0"/>
              <a:t>, D.M., </a:t>
            </a:r>
            <a:r>
              <a:rPr lang="en-US" sz="2000" dirty="0" err="1"/>
              <a:t>Heintzelman</a:t>
            </a:r>
            <a:r>
              <a:rPr lang="en-US" sz="2000" dirty="0"/>
              <a:t>, A., Siddiqi, M., &amp; </a:t>
            </a:r>
            <a:r>
              <a:rPr lang="en-US" sz="2000" dirty="0" err="1"/>
              <a:t>Shilla</a:t>
            </a:r>
            <a:r>
              <a:rPr lang="en-US" sz="2000" dirty="0"/>
              <a:t>, Y. (October 2012)</a:t>
            </a:r>
          </a:p>
        </p:txBody>
      </p:sp>
    </p:spTree>
    <p:extLst>
      <p:ext uri="{BB962C8B-B14F-4D97-AF65-F5344CB8AC3E}">
        <p14:creationId xmlns:p14="http://schemas.microsoft.com/office/powerpoint/2010/main" val="234158357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Self esteem </a:t>
            </a:r>
            <a:r>
              <a:rPr lang="en-US" dirty="0"/>
              <a:t>issues</a:t>
            </a:r>
          </a:p>
          <a:p>
            <a:r>
              <a:rPr lang="en-US" dirty="0"/>
              <a:t>Hopelessness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Guilt</a:t>
            </a:r>
            <a:endParaRPr lang="en-US" dirty="0"/>
          </a:p>
          <a:p>
            <a:r>
              <a:rPr lang="en-US" dirty="0"/>
              <a:t>Facing </a:t>
            </a:r>
            <a:r>
              <a:rPr lang="en-US" dirty="0" smtClean="0"/>
              <a:t>discrimination</a:t>
            </a:r>
            <a:endParaRPr lang="en-US" dirty="0"/>
          </a:p>
          <a:p>
            <a:r>
              <a:rPr lang="en-US" dirty="0"/>
              <a:t>Feeling isolated</a:t>
            </a:r>
          </a:p>
          <a:p>
            <a:r>
              <a:rPr lang="en-US" dirty="0"/>
              <a:t>Feeling judged for family, marriage, and parenting methods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Issues For Immigrants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895600"/>
            <a:ext cx="3581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709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of freedom for kids to run freely (compared to home country)</a:t>
            </a:r>
          </a:p>
          <a:p>
            <a:r>
              <a:rPr lang="en-US" dirty="0" smtClean="0"/>
              <a:t>Fears about crime, child abuse, societal issues here</a:t>
            </a:r>
          </a:p>
          <a:p>
            <a:r>
              <a:rPr lang="en-US" dirty="0" smtClean="0"/>
              <a:t>Concerns about lack of respect for the elderly</a:t>
            </a:r>
          </a:p>
          <a:p>
            <a:r>
              <a:rPr lang="en-US" dirty="0" smtClean="0"/>
              <a:t>Lack of respect for their style of disciplining their kids</a:t>
            </a:r>
          </a:p>
          <a:p>
            <a:r>
              <a:rPr lang="en-US" dirty="0" smtClean="0"/>
              <a:t>Lack of access to health insurance and benefits</a:t>
            </a:r>
          </a:p>
          <a:p>
            <a:r>
              <a:rPr lang="en-US" dirty="0" smtClean="0"/>
              <a:t>Pessimism regarding the future</a:t>
            </a:r>
          </a:p>
          <a:p>
            <a:r>
              <a:rPr lang="en-US" dirty="0" smtClean="0"/>
              <a:t>Multi-generational conflicts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Issues For Immigrants</a:t>
            </a:r>
            <a:br>
              <a:rPr lang="en-US" sz="3200" dirty="0"/>
            </a:br>
            <a:r>
              <a:rPr lang="en-US" sz="2000" dirty="0" smtClean="0"/>
              <a:t>Nilsson</a:t>
            </a:r>
            <a:r>
              <a:rPr lang="en-US" sz="2000" dirty="0"/>
              <a:t>, J.E.., </a:t>
            </a:r>
            <a:r>
              <a:rPr lang="en-US" sz="2000" dirty="0" err="1"/>
              <a:t>Barazanji</a:t>
            </a:r>
            <a:r>
              <a:rPr lang="en-US" sz="2000" dirty="0"/>
              <a:t>, D.M., </a:t>
            </a:r>
            <a:r>
              <a:rPr lang="en-US" sz="2000" dirty="0" err="1"/>
              <a:t>Heintzelman</a:t>
            </a:r>
            <a:r>
              <a:rPr lang="en-US" sz="2000" dirty="0"/>
              <a:t>, A., Siddiqi, M., &amp; </a:t>
            </a:r>
            <a:r>
              <a:rPr lang="en-US" sz="2000" dirty="0" err="1"/>
              <a:t>Shilla</a:t>
            </a:r>
            <a:r>
              <a:rPr lang="en-US" sz="2000" dirty="0"/>
              <a:t>, Y. (October 2012</a:t>
            </a:r>
            <a:r>
              <a:rPr lang="en-US" sz="2000" dirty="0" smtClean="0"/>
              <a:t>); </a:t>
            </a:r>
            <a:r>
              <a:rPr lang="en-US" sz="2000" dirty="0" err="1" smtClean="0"/>
              <a:t>Villalba</a:t>
            </a:r>
            <a:r>
              <a:rPr lang="en-US" sz="2000" dirty="0" smtClean="0"/>
              <a:t>, J.A., (2009)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206990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culture kids</a:t>
            </a:r>
          </a:p>
          <a:p>
            <a:r>
              <a:rPr lang="en-US" dirty="0" smtClean="0"/>
              <a:t>Born in one culture and growing up in another culture</a:t>
            </a:r>
          </a:p>
          <a:p>
            <a:r>
              <a:rPr lang="en-US" dirty="0" smtClean="0"/>
              <a:t>What was seen </a:t>
            </a:r>
            <a:r>
              <a:rPr lang="en-US" dirty="0"/>
              <a:t>o</a:t>
            </a:r>
            <a:r>
              <a:rPr lang="en-US" dirty="0" smtClean="0"/>
              <a:t>n TV, Magazines, etc. versus experience in new culture</a:t>
            </a:r>
          </a:p>
          <a:p>
            <a:r>
              <a:rPr lang="en-US" dirty="0" smtClean="0"/>
              <a:t>Dissonance regarding what to identify with</a:t>
            </a:r>
          </a:p>
          <a:p>
            <a:r>
              <a:rPr lang="en-US" dirty="0" smtClean="0"/>
              <a:t>Conflicted sense of self</a:t>
            </a:r>
          </a:p>
          <a:p>
            <a:r>
              <a:rPr lang="en-US" dirty="0" smtClean="0"/>
              <a:t>Multigenerational conflicts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Transculturals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McDonald, K. E.,2011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01732125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DSM IV TR based on medical model</a:t>
            </a:r>
          </a:p>
          <a:p>
            <a:r>
              <a:rPr lang="en-US" dirty="0" smtClean="0"/>
              <a:t>Does this fit with multicultural competency?</a:t>
            </a:r>
          </a:p>
          <a:p>
            <a:r>
              <a:rPr lang="en-US" dirty="0" smtClean="0"/>
              <a:t>Other cultures – focus on spirituality, holistic approach rather than disease and medicine</a:t>
            </a:r>
          </a:p>
          <a:p>
            <a:r>
              <a:rPr lang="en-US" dirty="0" smtClean="0"/>
              <a:t>Other counseling focus areas: bicultural competence, resiliency, independence, flexibility</a:t>
            </a:r>
          </a:p>
          <a:p>
            <a:r>
              <a:rPr lang="en-US" dirty="0" smtClean="0"/>
              <a:t>Need for resourcefulness, community</a:t>
            </a:r>
          </a:p>
          <a:p>
            <a:r>
              <a:rPr lang="en-US" dirty="0" smtClean="0"/>
              <a:t>Placing cultural bound syndromes?</a:t>
            </a:r>
          </a:p>
          <a:p>
            <a:r>
              <a:rPr lang="en-US" dirty="0" smtClean="0"/>
              <a:t>Mental health is only for “insane people”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Versus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3775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Consulting native healers, shamans, gurus, and exorcists</a:t>
            </a:r>
          </a:p>
          <a:p>
            <a:r>
              <a:rPr lang="en-US" dirty="0" smtClean="0"/>
              <a:t>Medical field and professional looked down upon</a:t>
            </a:r>
          </a:p>
          <a:p>
            <a:r>
              <a:rPr lang="en-US" dirty="0" smtClean="0"/>
              <a:t>Extended family and community is agent of change</a:t>
            </a:r>
          </a:p>
          <a:p>
            <a:r>
              <a:rPr lang="en-US" dirty="0" smtClean="0"/>
              <a:t>Arranged marriages and families with 10% or less divorce</a:t>
            </a:r>
          </a:p>
          <a:p>
            <a:r>
              <a:rPr lang="en-US" dirty="0" smtClean="0"/>
              <a:t>Input of family is essential</a:t>
            </a:r>
          </a:p>
          <a:p>
            <a:r>
              <a:rPr lang="en-US" dirty="0" smtClean="0"/>
              <a:t>No such concept as family therapy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Versus Disease</a:t>
            </a:r>
          </a:p>
        </p:txBody>
      </p:sp>
    </p:spTree>
    <p:extLst>
      <p:ext uri="{BB962C8B-B14F-4D97-AF65-F5344CB8AC3E}">
        <p14:creationId xmlns:p14="http://schemas.microsoft.com/office/powerpoint/2010/main" val="86939943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524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Immigrant Issues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Video Interviews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376715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/>
              <a:t>1. What are your views concerning religion and spirituality?</a:t>
            </a:r>
          </a:p>
          <a:p>
            <a:pPr marL="137160" indent="0">
              <a:buNone/>
            </a:pPr>
            <a:r>
              <a:rPr lang="en-US" dirty="0"/>
              <a:t>2. How do you believe these views will affect your counseling role?</a:t>
            </a:r>
          </a:p>
          <a:p>
            <a:pPr marL="137160" indent="0">
              <a:buNone/>
            </a:pPr>
            <a:r>
              <a:rPr lang="en-US" dirty="0"/>
              <a:t>3. How will you be able to empathize with clients who have differing spiritual values than your own?</a:t>
            </a:r>
          </a:p>
          <a:p>
            <a:pPr marL="137160" indent="0">
              <a:buNone/>
            </a:pPr>
            <a:r>
              <a:rPr lang="en-US" dirty="0"/>
              <a:t>4. How will you keep your own spiritual values/beliefs from inappropriately influencing the counseling relationship?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Counseling People with Spirituality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523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Narrative story about your spiritual journey (factors that shaped it, people/places, significant events, where you believe you are at today versus where you’d like to be/think God wants you to be, etc.)</a:t>
            </a:r>
          </a:p>
          <a:p>
            <a:r>
              <a:rPr lang="en-US" dirty="0"/>
              <a:t>Role play with different types of clients what it might be like to counsel a person from differing faith or spirituality beliefs.</a:t>
            </a:r>
          </a:p>
          <a:p>
            <a:r>
              <a:rPr lang="en-US" dirty="0"/>
              <a:t>Consider what a “holistic” approach means to you.  What skills would you need to develop competencies to work with people of different ages, races, beliefs, religious, spiritual approaches?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Developing An Awareness of Role of Spirituality in the Counselor’s Life</a:t>
            </a:r>
          </a:p>
        </p:txBody>
      </p:sp>
    </p:spTree>
    <p:extLst>
      <p:ext uri="{BB962C8B-B14F-4D97-AF65-F5344CB8AC3E}">
        <p14:creationId xmlns:p14="http://schemas.microsoft.com/office/powerpoint/2010/main" val="194142933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7"/>
            <a:ext cx="8686799" cy="4182533"/>
          </a:xfrm>
        </p:spPr>
        <p:txBody>
          <a:bodyPr>
            <a:normAutofit fontScale="62500" lnSpcReduction="20000"/>
          </a:bodyPr>
          <a:lstStyle/>
          <a:p>
            <a:pPr marL="137160" indent="0" algn="ctr">
              <a:buNone/>
            </a:pPr>
            <a:r>
              <a:rPr lang="en-US" dirty="0"/>
              <a:t>(</a:t>
            </a:r>
            <a:r>
              <a:rPr lang="en-US" dirty="0" err="1"/>
              <a:t>Turton</a:t>
            </a:r>
            <a:r>
              <a:rPr lang="en-US" dirty="0"/>
              <a:t>, 2004; </a:t>
            </a:r>
            <a:r>
              <a:rPr lang="en-US" dirty="0" err="1"/>
              <a:t>Belaire</a:t>
            </a:r>
            <a:r>
              <a:rPr lang="en-US" dirty="0"/>
              <a:t>, Young, Elder, 2005; )</a:t>
            </a:r>
          </a:p>
          <a:p>
            <a:endParaRPr lang="en-US" sz="1000" dirty="0"/>
          </a:p>
          <a:p>
            <a:r>
              <a:rPr lang="en-US" dirty="0"/>
              <a:t>Expected respect for their worldview and acceptance</a:t>
            </a:r>
          </a:p>
          <a:p>
            <a:r>
              <a:rPr lang="en-US" dirty="0"/>
              <a:t>Expected that religion and spirituality would definitely be included as a significant part of the counseling process.  May include (determine on a case by case basis):</a:t>
            </a:r>
          </a:p>
          <a:p>
            <a:pPr marL="137160" indent="0">
              <a:buNone/>
            </a:pPr>
            <a:r>
              <a:rPr lang="en-US" dirty="0"/>
              <a:t>	Moral teachings	Scriptures or Bible verses 	Praying in Session</a:t>
            </a:r>
          </a:p>
          <a:p>
            <a:pPr marL="137160" indent="0">
              <a:buNone/>
            </a:pPr>
            <a:r>
              <a:rPr lang="en-US" dirty="0"/>
              <a:t>	Listening to story of their conversion or changes from past conversion, current 		struggles, etc.</a:t>
            </a:r>
          </a:p>
          <a:p>
            <a:pPr marL="137160" indent="0">
              <a:buNone/>
            </a:pPr>
            <a:r>
              <a:rPr lang="en-US" dirty="0"/>
              <a:t>	Hearing some thing about the counselor’s spiritual experience, moral beliefs, 		lifestyle, or conversion experiences</a:t>
            </a:r>
          </a:p>
          <a:p>
            <a:pPr marL="137160" indent="0">
              <a:buNone/>
            </a:pPr>
            <a:r>
              <a:rPr lang="en-US" dirty="0"/>
              <a:t>	Collateral consultation with clergy pastors, or religious “authorities” that the 		client can relate to or is accountable to</a:t>
            </a:r>
          </a:p>
          <a:p>
            <a:pPr marL="137160" indent="0">
              <a:buNone/>
            </a:pPr>
            <a:r>
              <a:rPr lang="en-US" dirty="0"/>
              <a:t>	Use “religious language” in session 	Use religious examples, stories, or parables</a:t>
            </a:r>
          </a:p>
          <a:p>
            <a:pPr marL="137160" indent="0">
              <a:buNone/>
            </a:pPr>
            <a:r>
              <a:rPr lang="en-US" dirty="0"/>
              <a:t>	Be willing to learn about client’s personal spiritual experience, denomination, 		journey.</a:t>
            </a:r>
          </a:p>
          <a:p>
            <a:pPr marL="137160" indent="0">
              <a:buNone/>
            </a:pPr>
            <a:r>
              <a:rPr lang="en-US" dirty="0"/>
              <a:t>	Refer client to someone who understands or can better empathically relate if </a:t>
            </a:r>
            <a:r>
              <a:rPr lang="en-US" dirty="0" smtClean="0"/>
              <a:t>needed</a:t>
            </a:r>
            <a:r>
              <a:rPr lang="en-US" dirty="0"/>
              <a:t>		</a:t>
            </a:r>
            <a:r>
              <a:rPr lang="en-US" dirty="0" smtClean="0"/>
              <a:t>Accept </a:t>
            </a:r>
            <a:r>
              <a:rPr lang="en-US" dirty="0"/>
              <a:t>the religious practices and rituals that are part of client’s experience.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Expectations of Conservative Christian Counseling Clients</a:t>
            </a:r>
          </a:p>
        </p:txBody>
      </p:sp>
    </p:spTree>
    <p:extLst>
      <p:ext uri="{BB962C8B-B14F-4D97-AF65-F5344CB8AC3E}">
        <p14:creationId xmlns:p14="http://schemas.microsoft.com/office/powerpoint/2010/main" val="291633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Traditional strategies</a:t>
            </a:r>
            <a:r>
              <a:rPr lang="en-US" dirty="0"/>
              <a:t>- reading assignments, videos, lectures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0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Exposure strategies</a:t>
            </a:r>
            <a:r>
              <a:rPr lang="en-US" dirty="0"/>
              <a:t>- presentations by a representative of a given group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0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Participatory strategies</a:t>
            </a:r>
            <a:r>
              <a:rPr lang="en-US" dirty="0"/>
              <a:t>- class discussions, simulations, role plays re. personal views, biases, and life experiences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0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Experiential exercises</a:t>
            </a:r>
            <a:r>
              <a:rPr lang="en-US" dirty="0"/>
              <a:t>- exchange counseling, community based interventions, use of clinical games in class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Methods of Equipping Counselors to be Multicultural Competent</a:t>
            </a:r>
            <a:br>
              <a:rPr lang="en-US" b="1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9530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62200"/>
            <a:ext cx="9143999" cy="4495800"/>
          </a:xfrm>
        </p:spPr>
        <p:txBody>
          <a:bodyPr>
            <a:normAutofit fontScale="70000" lnSpcReduction="20000"/>
          </a:bodyPr>
          <a:lstStyle/>
          <a:p>
            <a:pPr marL="137160" lvl="0" indent="0" algn="ctr">
              <a:buClr>
                <a:prstClr val="white">
                  <a:shade val="95000"/>
                </a:prstClr>
              </a:buClr>
              <a:buNone/>
            </a:pPr>
            <a:r>
              <a:rPr lang="en-US" sz="4000" u="sng" dirty="0">
                <a:solidFill>
                  <a:prstClr val="white"/>
                </a:solidFill>
              </a:rPr>
              <a:t>What Evangelical Christians Want From </a:t>
            </a:r>
            <a:r>
              <a:rPr lang="en-US" sz="4000" u="sng" dirty="0" err="1" smtClean="0">
                <a:solidFill>
                  <a:prstClr val="white"/>
                </a:solidFill>
              </a:rPr>
              <a:t>Counse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3200" dirty="0">
                <a:solidFill>
                  <a:schemeClr val="tx1"/>
                </a:solidFill>
              </a:rPr>
              <a:t>Prefer </a:t>
            </a:r>
            <a:r>
              <a:rPr lang="en-US" sz="3200" u="sng" dirty="0">
                <a:solidFill>
                  <a:schemeClr val="tx1"/>
                </a:solidFill>
              </a:rPr>
              <a:t>Non Directive Approach</a:t>
            </a:r>
            <a:r>
              <a:rPr lang="en-US" sz="3200" dirty="0">
                <a:solidFill>
                  <a:schemeClr val="tx1"/>
                </a:solidFill>
              </a:rPr>
              <a:t>			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3200" dirty="0">
                <a:solidFill>
                  <a:schemeClr val="tx1"/>
                </a:solidFill>
              </a:rPr>
              <a:t>Expect to leave the counseling session with their lives “</a:t>
            </a:r>
            <a:r>
              <a:rPr lang="en-US" sz="3200" u="sng" dirty="0">
                <a:solidFill>
                  <a:schemeClr val="tx1"/>
                </a:solidFill>
              </a:rPr>
              <a:t>spiritually stimulated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3200" dirty="0">
                <a:solidFill>
                  <a:schemeClr val="tx1"/>
                </a:solidFill>
              </a:rPr>
              <a:t>Expect to be encouraged to </a:t>
            </a:r>
            <a:r>
              <a:rPr lang="en-US" sz="3200" u="sng" dirty="0">
                <a:solidFill>
                  <a:schemeClr val="tx1"/>
                </a:solidFill>
              </a:rPr>
              <a:t>apply and further Biblical understanding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3200" u="sng" dirty="0">
                <a:solidFill>
                  <a:schemeClr val="tx1"/>
                </a:solidFill>
              </a:rPr>
              <a:t>Goal of Counseling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</a:rPr>
              <a:t>valuCloser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relationship with God, more fervent prayer life, a lifestyle that is consistent with traditional Biblical </a:t>
            </a:r>
            <a:r>
              <a:rPr lang="en-US" sz="3200" dirty="0" err="1">
                <a:solidFill>
                  <a:schemeClr val="tx1"/>
                </a:solidFill>
              </a:rPr>
              <a:t>es</a:t>
            </a:r>
            <a:r>
              <a:rPr lang="en-US" sz="3200" dirty="0">
                <a:solidFill>
                  <a:schemeClr val="tx1"/>
                </a:solidFill>
              </a:rPr>
              <a:t>, direct discouragement and challenging of lifestyle and behaviors inconsistent with the values they are stating they espouse</a:t>
            </a:r>
          </a:p>
          <a:p>
            <a:pPr>
              <a:buClr>
                <a:prstClr val="white">
                  <a:shade val="95000"/>
                </a:prstClr>
              </a:buClr>
            </a:pPr>
            <a:endParaRPr lang="en-US" sz="3200" u="sng" dirty="0">
              <a:solidFill>
                <a:schemeClr val="tx1"/>
              </a:solidFill>
            </a:endParaRP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3200" u="sng" dirty="0">
                <a:solidFill>
                  <a:schemeClr val="tx1"/>
                </a:solidFill>
              </a:rPr>
              <a:t>Overall</a:t>
            </a:r>
            <a:r>
              <a:rPr lang="en-US" sz="3200" dirty="0">
                <a:solidFill>
                  <a:schemeClr val="tx1"/>
                </a:solidFill>
              </a:rPr>
              <a:t>: Less likely to attend counseling of the counselor is not a Christian and does not share their religious orientation (95%); Religious/spiritual beliefs affect my daily decisions (98</a:t>
            </a:r>
            <a:r>
              <a:rPr lang="en-US" sz="3200" dirty="0" smtClean="0">
                <a:solidFill>
                  <a:schemeClr val="tx1"/>
                </a:solidFill>
              </a:rPr>
              <a:t>%)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white"/>
                </a:solidFill>
              </a:rPr>
              <a:t>Expectations of Conservative Christian Counseling Clients (Continued)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040585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u="sng" dirty="0"/>
              <a:t>Five Common Belief Systems of Conservative Christians to be Aware of in Counseling</a:t>
            </a:r>
            <a:r>
              <a:rPr lang="en-US" dirty="0"/>
              <a:t>:</a:t>
            </a:r>
          </a:p>
          <a:p>
            <a:r>
              <a:rPr lang="en-US" dirty="0"/>
              <a:t>1) </a:t>
            </a:r>
            <a:r>
              <a:rPr lang="en-US" u="sng" dirty="0"/>
              <a:t>Self</a:t>
            </a:r>
            <a:r>
              <a:rPr lang="en-US" dirty="0"/>
              <a:t>- focusing on oneself is selfish and is a sin</a:t>
            </a:r>
          </a:p>
          <a:p>
            <a:r>
              <a:rPr lang="en-US" dirty="0"/>
              <a:t>2) </a:t>
            </a:r>
            <a:r>
              <a:rPr lang="en-US" u="sng" dirty="0"/>
              <a:t>Truth</a:t>
            </a:r>
            <a:r>
              <a:rPr lang="en-US" dirty="0"/>
              <a:t>- Christianity is the only true way to God</a:t>
            </a:r>
          </a:p>
          <a:p>
            <a:r>
              <a:rPr lang="en-US" dirty="0"/>
              <a:t>3) </a:t>
            </a:r>
            <a:r>
              <a:rPr lang="en-US" u="sng" dirty="0"/>
              <a:t>Answers to problems</a:t>
            </a:r>
            <a:r>
              <a:rPr lang="en-US" dirty="0"/>
              <a:t>- the Bible is the answer book</a:t>
            </a:r>
          </a:p>
          <a:p>
            <a:r>
              <a:rPr lang="en-US" dirty="0"/>
              <a:t>4)</a:t>
            </a:r>
            <a:r>
              <a:rPr lang="en-US" u="sng" dirty="0"/>
              <a:t>Feelings</a:t>
            </a:r>
            <a:r>
              <a:rPr lang="en-US" dirty="0"/>
              <a:t>-joy and peace are only acceptable</a:t>
            </a:r>
          </a:p>
          <a:p>
            <a:r>
              <a:rPr lang="en-US" dirty="0"/>
              <a:t>5) </a:t>
            </a:r>
            <a:r>
              <a:rPr lang="en-US" u="sng" dirty="0"/>
              <a:t>Social issues</a:t>
            </a:r>
            <a:r>
              <a:rPr lang="en-US" dirty="0"/>
              <a:t>- divorce, homosexuality, abortion are not to be participated in</a:t>
            </a:r>
          </a:p>
          <a:p>
            <a:endParaRPr lang="en-US" dirty="0"/>
          </a:p>
          <a:p>
            <a:r>
              <a:rPr lang="en-US" dirty="0"/>
              <a:t>How would you handle someone who possibly espouses any of these beliefs?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Beliefs Of Conservative Christians That May Clash with Traditional Counseling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Eriksen</a:t>
            </a:r>
            <a:r>
              <a:rPr lang="en-US" sz="2400" dirty="0">
                <a:solidFill>
                  <a:schemeClr val="bg1"/>
                </a:solidFill>
              </a:rPr>
              <a:t>, Marston, &amp; </a:t>
            </a:r>
            <a:r>
              <a:rPr lang="en-US" sz="2400" dirty="0" err="1">
                <a:solidFill>
                  <a:schemeClr val="bg1"/>
                </a:solidFill>
              </a:rPr>
              <a:t>Korte</a:t>
            </a:r>
            <a:r>
              <a:rPr lang="en-US" sz="2400" dirty="0">
                <a:solidFill>
                  <a:schemeClr val="bg1"/>
                </a:solidFill>
              </a:rPr>
              <a:t>, 2002)</a:t>
            </a:r>
          </a:p>
        </p:txBody>
      </p:sp>
    </p:spTree>
    <p:extLst>
      <p:ext uri="{BB962C8B-B14F-4D97-AF65-F5344CB8AC3E}">
        <p14:creationId xmlns:p14="http://schemas.microsoft.com/office/powerpoint/2010/main" val="406395664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495799"/>
          </a:xfrm>
        </p:spPr>
        <p:txBody>
          <a:bodyPr>
            <a:normAutofit fontScale="92500"/>
          </a:bodyPr>
          <a:lstStyle/>
          <a:p>
            <a:pPr marL="137160" indent="0" algn="ctr">
              <a:buNone/>
            </a:pPr>
            <a:r>
              <a:rPr lang="en-US" u="sng" dirty="0"/>
              <a:t>12 Sample Questions:</a:t>
            </a:r>
          </a:p>
          <a:p>
            <a:pPr marL="137160" indent="0">
              <a:buNone/>
            </a:pPr>
            <a:r>
              <a:rPr lang="en-US" dirty="0"/>
              <a:t>1. Do you wish to discuss spiritual issues in counseling when 	relevant? </a:t>
            </a:r>
          </a:p>
          <a:p>
            <a:pPr marL="137160" indent="0">
              <a:buNone/>
            </a:pPr>
            <a:r>
              <a:rPr lang="en-US" dirty="0"/>
              <a:t>2. Do you believe in God?</a:t>
            </a:r>
          </a:p>
          <a:p>
            <a:pPr marL="137160" indent="0">
              <a:buNone/>
            </a:pPr>
            <a:r>
              <a:rPr lang="en-US" dirty="0"/>
              <a:t>3. What is God to you?</a:t>
            </a:r>
          </a:p>
          <a:p>
            <a:pPr marL="137160" indent="0">
              <a:buNone/>
            </a:pPr>
            <a:r>
              <a:rPr lang="en-US" dirty="0"/>
              <a:t>4. Is spirituality important to you (scaling)</a:t>
            </a:r>
          </a:p>
          <a:p>
            <a:pPr marL="137160" indent="0">
              <a:buNone/>
            </a:pPr>
            <a:r>
              <a:rPr lang="en-US" dirty="0"/>
              <a:t>5. Do you have a religious affiliation? Imp.to you? (scaling)</a:t>
            </a:r>
          </a:p>
          <a:p>
            <a:pPr marL="137160" indent="0">
              <a:buNone/>
            </a:pPr>
            <a:r>
              <a:rPr lang="en-US" dirty="0"/>
              <a:t>6.Do you attend a church, synagogue, or another gathering place?</a:t>
            </a:r>
          </a:p>
          <a:p>
            <a:pPr marL="137160" indent="0">
              <a:buNone/>
            </a:pPr>
            <a:r>
              <a:rPr lang="en-US" dirty="0"/>
              <a:t>7. How closely do you follow the teachings of your religion?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white"/>
                </a:solidFill>
              </a:rPr>
              <a:t>Doing a Clinical Counseling Assessment Incorporating Spirituality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4495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/>
              <a:t>8. How do you experience God’s guidance in your personal life?</a:t>
            </a:r>
          </a:p>
          <a:p>
            <a:pPr marL="137160" indent="0">
              <a:buNone/>
            </a:pPr>
            <a:r>
              <a:rPr lang="en-US" dirty="0"/>
              <a:t>9. Are you aware of any spiritual resources or practice sin your life that could be used to help you cope with or solve your problem? What are they?</a:t>
            </a:r>
          </a:p>
          <a:p>
            <a:pPr marL="137160" indent="0">
              <a:buNone/>
            </a:pPr>
            <a:r>
              <a:rPr lang="en-US" dirty="0"/>
              <a:t>10. Anything about your spirituality or religious community that concerns you?</a:t>
            </a:r>
          </a:p>
          <a:p>
            <a:pPr marL="137160" indent="0">
              <a:buNone/>
            </a:pPr>
            <a:r>
              <a:rPr lang="en-US" dirty="0"/>
              <a:t>11. Would you like your counselor to consult with your spiritual/religious leader if this could be helpful to you?</a:t>
            </a:r>
          </a:p>
          <a:p>
            <a:pPr marL="137160" indent="0">
              <a:buNone/>
            </a:pPr>
            <a:r>
              <a:rPr lang="en-US" dirty="0"/>
              <a:t>12. Are you willing to consider trying religious or spiritualty based suggestions from your counselor if they could be helpful to you?</a:t>
            </a:r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white"/>
                </a:solidFill>
              </a:rPr>
              <a:t>Doing a Clinical Counseling Assessment Incorporating Spirituality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3723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self reflection, understanding of spiritual and religious practices and family systems and multi-generational dynamics</a:t>
            </a:r>
          </a:p>
          <a:p>
            <a:r>
              <a:rPr lang="en-US" dirty="0"/>
              <a:t>Charting a spiritual family tree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Spiritual Genograms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(Willow, Tobin, &amp; </a:t>
            </a:r>
            <a:r>
              <a:rPr lang="en-US" dirty="0" err="1">
                <a:solidFill>
                  <a:schemeClr val="bg1"/>
                </a:solidFill>
              </a:rPr>
              <a:t>Tomer</a:t>
            </a:r>
            <a:r>
              <a:rPr lang="en-US" dirty="0">
                <a:solidFill>
                  <a:schemeClr val="bg1"/>
                </a:solidFill>
              </a:rPr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233667622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/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en-US" dirty="0">
                <a:solidFill>
                  <a:schemeClr val="tx1"/>
                </a:solidFill>
              </a:rPr>
              <a:t>Using proven REBT- Rational Emotive Behavior Therapy (Albert Ellis) but incorporating client belief systems and spiritual </a:t>
            </a:r>
            <a:r>
              <a:rPr lang="en-US" dirty="0" smtClean="0">
                <a:solidFill>
                  <a:schemeClr val="tx1"/>
                </a:solidFill>
              </a:rPr>
              <a:t>worldview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en-US" dirty="0">
              <a:solidFill>
                <a:schemeClr val="tx1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endParaRPr lang="en-US" sz="9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Rational Christian Therapy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(Johnson, 2006)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4826443"/>
              </p:ext>
            </p:extLst>
          </p:nvPr>
        </p:nvGraphicFramePr>
        <p:xfrm>
          <a:off x="1600200" y="3505200"/>
          <a:ext cx="6096000" cy="314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64335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u="sng" dirty="0"/>
              <a:t>Common Misbeliefs in the Counseling Literature</a:t>
            </a:r>
            <a:r>
              <a:rPr lang="en-US" dirty="0"/>
              <a:t>:</a:t>
            </a:r>
          </a:p>
          <a:p>
            <a:r>
              <a:rPr lang="en-US" dirty="0"/>
              <a:t>God must answer my prayers as I’d like them to be answered.</a:t>
            </a:r>
          </a:p>
          <a:p>
            <a:r>
              <a:rPr lang="en-US" dirty="0"/>
              <a:t>I absolutely should always be loved unconditionally by all my fellow churchgoers/Christians.</a:t>
            </a:r>
          </a:p>
          <a:p>
            <a:r>
              <a:rPr lang="en-US" dirty="0"/>
              <a:t>I ought to undeniably be obeyed by other when I quote Scriptures to defend my position.</a:t>
            </a:r>
          </a:p>
          <a:p>
            <a:r>
              <a:rPr lang="en-US" dirty="0"/>
              <a:t>I must never be judged but totally accepted as I am.</a:t>
            </a:r>
          </a:p>
          <a:p>
            <a:r>
              <a:rPr lang="en-US" dirty="0"/>
              <a:t>I must always be judged </a:t>
            </a:r>
          </a:p>
          <a:p>
            <a:r>
              <a:rPr lang="en-US" dirty="0"/>
              <a:t>If only I work hard “enough” then God will see that I deserve _____.</a:t>
            </a:r>
          </a:p>
          <a:p>
            <a:r>
              <a:rPr lang="en-US" dirty="0"/>
              <a:t>Good people should always have “good” things happen to them and “bad” people should have “bad” things happen to them. (justice perspective)</a:t>
            </a:r>
          </a:p>
          <a:p>
            <a:r>
              <a:rPr lang="en-US" dirty="0"/>
              <a:t>People should have mercy on me but they should get what they deserve (justice).</a:t>
            </a:r>
          </a:p>
          <a:p>
            <a:r>
              <a:rPr lang="en-US" dirty="0"/>
              <a:t>I must spend the rest of my life paying back for what I said, did, etc.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Rational Christian Therapy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sz="3200" dirty="0">
                <a:solidFill>
                  <a:prstClr val="white"/>
                </a:solidFill>
              </a:rPr>
              <a:t>(Johnson,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3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10599" cy="403013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Focuses on the interpersonal exchange</a:t>
            </a:r>
          </a:p>
          <a:p>
            <a:r>
              <a:rPr lang="en-US" dirty="0"/>
              <a:t>Goal- Increasing the number of exceptions to the problem: Observations of times clients are without the problem, observations of times where the problem is more resolved (client as expert observer in his/her world)</a:t>
            </a:r>
          </a:p>
          <a:p>
            <a:r>
              <a:rPr lang="en-US" dirty="0"/>
              <a:t>What treatments are effective for whom and under what circumstances”</a:t>
            </a:r>
          </a:p>
          <a:p>
            <a:r>
              <a:rPr lang="en-US" dirty="0"/>
              <a:t>Helpful questions:</a:t>
            </a:r>
          </a:p>
          <a:p>
            <a:r>
              <a:rPr lang="en-US" dirty="0"/>
              <a:t>Was there a time you coped better?</a:t>
            </a:r>
          </a:p>
          <a:p>
            <a:r>
              <a:rPr lang="en-US" dirty="0"/>
              <a:t>How did you manage?</a:t>
            </a:r>
          </a:p>
          <a:p>
            <a:r>
              <a:rPr lang="en-US" dirty="0"/>
              <a:t>The miracle question</a:t>
            </a:r>
          </a:p>
          <a:p>
            <a:r>
              <a:rPr lang="en-US" dirty="0"/>
              <a:t>Consistent with Christian spirituality: God intervening from the future to impact the present &amp; humans as agents in collaborative partnership with God (Frederick, 2008)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prstClr val="white"/>
                </a:solidFill>
              </a:rPr>
              <a:t>Solution-Focused Counseling For Clients With Spiritual Concerns (</a:t>
            </a:r>
            <a:r>
              <a:rPr lang="en-US" sz="2800" dirty="0" err="1">
                <a:solidFill>
                  <a:prstClr val="white"/>
                </a:solidFill>
              </a:rPr>
              <a:t>Guterman</a:t>
            </a:r>
            <a:r>
              <a:rPr lang="en-US" sz="2800" dirty="0">
                <a:solidFill>
                  <a:prstClr val="white"/>
                </a:solidFill>
              </a:rPr>
              <a:t> &amp; </a:t>
            </a:r>
            <a:r>
              <a:rPr lang="en-US" sz="2800" dirty="0" err="1">
                <a:solidFill>
                  <a:prstClr val="white"/>
                </a:solidFill>
              </a:rPr>
              <a:t>Leite</a:t>
            </a:r>
            <a:r>
              <a:rPr lang="en-US" sz="2800" dirty="0">
                <a:solidFill>
                  <a:prstClr val="white"/>
                </a:solidFill>
              </a:rPr>
              <a:t>, 2006)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19419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381999" cy="40301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Teachings of Prophet Muhammad</a:t>
            </a:r>
          </a:p>
          <a:p>
            <a:r>
              <a:rPr lang="en-US" dirty="0" smtClean="0"/>
              <a:t>Holy Book- Qur’an</a:t>
            </a:r>
          </a:p>
          <a:p>
            <a:r>
              <a:rPr lang="en-US" dirty="0" smtClean="0"/>
              <a:t>Key behaviors:</a:t>
            </a:r>
          </a:p>
          <a:p>
            <a:r>
              <a:rPr lang="en-US" dirty="0" smtClean="0"/>
              <a:t>1. Pray 5 times per day</a:t>
            </a:r>
          </a:p>
          <a:p>
            <a:r>
              <a:rPr lang="en-US" dirty="0" smtClean="0"/>
              <a:t>2. fats I the month of Ramadan</a:t>
            </a:r>
          </a:p>
          <a:p>
            <a:r>
              <a:rPr lang="en-US" dirty="0" smtClean="0"/>
              <a:t>3. give charity</a:t>
            </a:r>
          </a:p>
          <a:p>
            <a:r>
              <a:rPr lang="en-US" dirty="0" smtClean="0"/>
              <a:t>4. perform the pilgrimage to Makkah at least once in lifetime</a:t>
            </a:r>
          </a:p>
          <a:p>
            <a:r>
              <a:rPr lang="en-US" dirty="0" smtClean="0"/>
              <a:t>Beliefs and practices regarding abstaining fro alcohol</a:t>
            </a:r>
          </a:p>
          <a:p>
            <a:r>
              <a:rPr lang="en-US" dirty="0" smtClean="0"/>
              <a:t>Beliefs and practices regarding modest dress</a:t>
            </a:r>
          </a:p>
          <a:p>
            <a:r>
              <a:rPr lang="en-US" dirty="0" smtClean="0"/>
              <a:t>Importance of role of extended family- multigenerational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 American Muslims</a:t>
            </a:r>
            <a:br>
              <a:rPr lang="en-US" dirty="0" smtClean="0"/>
            </a:br>
            <a:r>
              <a:rPr lang="en-US" sz="2700" dirty="0" smtClean="0"/>
              <a:t>Ahmed, S., &amp; Reddy, L.A., 2007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2364485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/>
          </a:bodyPr>
          <a:lstStyle/>
          <a:p>
            <a:r>
              <a:rPr lang="en-US" dirty="0" smtClean="0"/>
              <a:t>PTSD symptoms</a:t>
            </a:r>
          </a:p>
          <a:p>
            <a:r>
              <a:rPr lang="en-US" dirty="0" smtClean="0"/>
              <a:t>Self esteem issues</a:t>
            </a:r>
          </a:p>
          <a:p>
            <a:r>
              <a:rPr lang="en-US" dirty="0" smtClean="0"/>
              <a:t>Hopelessness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Guilt</a:t>
            </a:r>
          </a:p>
          <a:p>
            <a:r>
              <a:rPr lang="en-US" dirty="0" smtClean="0"/>
              <a:t>Facing discrimination</a:t>
            </a:r>
          </a:p>
          <a:p>
            <a:r>
              <a:rPr lang="en-US" dirty="0" smtClean="0"/>
              <a:t>Feeling isolated</a:t>
            </a:r>
          </a:p>
          <a:p>
            <a:r>
              <a:rPr lang="en-US" dirty="0" smtClean="0"/>
              <a:t>Feeling judged for family, marriage, and parenting methods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Counseling American Muslims</a:t>
            </a:r>
          </a:p>
        </p:txBody>
      </p:sp>
    </p:spTree>
    <p:extLst>
      <p:ext uri="{BB962C8B-B14F-4D97-AF65-F5344CB8AC3E}">
        <p14:creationId xmlns:p14="http://schemas.microsoft.com/office/powerpoint/2010/main" val="118997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Successful multicultural supervision</a:t>
            </a:r>
            <a:r>
              <a:rPr lang="en-US" dirty="0"/>
              <a:t>- “things you said or did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(as the supervisor) that led to successfully facilitating the supervisee’s growth and development as a person and a professional or that led to a successful bridging of ethnic/cultural barriers between the supervisor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 and the supervisee.”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(</a:t>
            </a:r>
            <a:r>
              <a:rPr lang="en-US" dirty="0" err="1"/>
              <a:t>Dressel</a:t>
            </a:r>
            <a:r>
              <a:rPr lang="en-US" dirty="0"/>
              <a:t>, J.L, </a:t>
            </a:r>
            <a:r>
              <a:rPr lang="en-US" dirty="0" err="1"/>
              <a:t>Consoli</a:t>
            </a:r>
            <a:r>
              <a:rPr lang="en-US" dirty="0"/>
              <a:t>, A.J., Kim, B.S.K., &amp; Atkinson, D.R., 2007)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2084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categories:</a:t>
            </a:r>
          </a:p>
          <a:p>
            <a:r>
              <a:rPr lang="en-US" dirty="0" smtClean="0"/>
              <a:t> 1. detachment or denial of </a:t>
            </a:r>
            <a:r>
              <a:rPr lang="en-US" dirty="0"/>
              <a:t>I</a:t>
            </a:r>
            <a:r>
              <a:rPr lang="en-US" dirty="0" smtClean="0"/>
              <a:t>slam</a:t>
            </a:r>
          </a:p>
          <a:p>
            <a:r>
              <a:rPr lang="en-US" dirty="0" smtClean="0"/>
              <a:t>2. acknowledgement that Islam carries some meaning</a:t>
            </a:r>
          </a:p>
          <a:p>
            <a:r>
              <a:rPr lang="en-US" dirty="0" smtClean="0"/>
              <a:t>3. recognition that Islam is the central principle in their lives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Counseling American Muslims</a:t>
            </a:r>
          </a:p>
        </p:txBody>
      </p:sp>
    </p:spTree>
    <p:extLst>
      <p:ext uri="{BB962C8B-B14F-4D97-AF65-F5344CB8AC3E}">
        <p14:creationId xmlns:p14="http://schemas.microsoft.com/office/powerpoint/2010/main" val="299000568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09139"/>
              </p:ext>
            </p:extLst>
          </p:nvPr>
        </p:nvGraphicFramePr>
        <p:xfrm>
          <a:off x="871538" y="1828800"/>
          <a:ext cx="7408862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Counseling People With </a:t>
            </a:r>
            <a:r>
              <a:rPr lang="en-US" dirty="0" smtClean="0"/>
              <a:t>Disabilities</a:t>
            </a:r>
            <a:br>
              <a:rPr lang="en-US" dirty="0" smtClean="0"/>
            </a:br>
            <a:r>
              <a:rPr lang="en-US" sz="3100" dirty="0" smtClean="0"/>
              <a:t>Lewis, A.N., 2006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12988424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Treatment Goals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Helping them develop a worldview tied to their physical, emotional, and mental wellness.</a:t>
            </a:r>
          </a:p>
          <a:p>
            <a:r>
              <a:rPr lang="en-US" dirty="0" smtClean="0"/>
              <a:t>Helping them draw on collective strengths often </a:t>
            </a:r>
            <a:r>
              <a:rPr lang="en-US" dirty="0"/>
              <a:t>o</a:t>
            </a:r>
            <a:r>
              <a:rPr lang="en-US" dirty="0" smtClean="0"/>
              <a:t>verlooked</a:t>
            </a:r>
          </a:p>
          <a:p>
            <a:r>
              <a:rPr lang="en-US" dirty="0" smtClean="0"/>
              <a:t>Overcoming negative prejudices and stereotypes</a:t>
            </a:r>
          </a:p>
          <a:p>
            <a:r>
              <a:rPr lang="en-US" dirty="0" smtClean="0"/>
              <a:t>Increasing awareness of biases within the counselor, community, etc.</a:t>
            </a:r>
          </a:p>
          <a:p>
            <a:r>
              <a:rPr lang="en-US" dirty="0" smtClean="0"/>
              <a:t>Social justice and advocacy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Counseling People With Disabilities</a:t>
            </a:r>
            <a:br>
              <a:rPr lang="en-US" dirty="0" smtClean="0"/>
            </a:br>
            <a:r>
              <a:rPr lang="en-US" sz="2200" dirty="0" err="1" smtClean="0"/>
              <a:t>D’Andrea</a:t>
            </a:r>
            <a:r>
              <a:rPr lang="en-US" sz="2200" dirty="0" smtClean="0"/>
              <a:t>, M., </a:t>
            </a:r>
            <a:r>
              <a:rPr lang="en-US" sz="2200" dirty="0" err="1" smtClean="0"/>
              <a:t>Skouge</a:t>
            </a:r>
            <a:r>
              <a:rPr lang="en-US" sz="2200" dirty="0" smtClean="0"/>
              <a:t>, J., &amp; Daniels, J., 2006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774932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01793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Examine personal prejudices about people with disabilities (blame, shame, guilt, fear)</a:t>
            </a:r>
          </a:p>
          <a:p>
            <a:r>
              <a:rPr lang="en-US" dirty="0" smtClean="0"/>
              <a:t>Focus on positive attributes of cultivating hopes, dreams</a:t>
            </a:r>
            <a:endParaRPr lang="en-US" dirty="0"/>
          </a:p>
          <a:p>
            <a:r>
              <a:rPr lang="en-US" dirty="0" smtClean="0"/>
              <a:t>Helping foster creative problem solving regarding this group</a:t>
            </a:r>
          </a:p>
          <a:p>
            <a:r>
              <a:rPr lang="en-US" dirty="0" smtClean="0"/>
              <a:t>Constructing opportunities for people with disabilities</a:t>
            </a:r>
          </a:p>
          <a:p>
            <a:r>
              <a:rPr lang="en-US" dirty="0" smtClean="0"/>
              <a:t>Assist in fostering inclusion</a:t>
            </a:r>
          </a:p>
          <a:p>
            <a:r>
              <a:rPr lang="en-US" dirty="0" smtClean="0"/>
              <a:t>Awareness of communications and technologies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Counseling People With Disabilities</a:t>
            </a:r>
            <a:br>
              <a:rPr lang="en-US" sz="4000" dirty="0"/>
            </a:br>
            <a:r>
              <a:rPr lang="en-US" sz="2200" dirty="0" err="1"/>
              <a:t>D’Andrea</a:t>
            </a:r>
            <a:r>
              <a:rPr lang="en-US" sz="2200" dirty="0"/>
              <a:t>, M., </a:t>
            </a:r>
            <a:r>
              <a:rPr lang="en-US" sz="2200" dirty="0" err="1"/>
              <a:t>Skouge</a:t>
            </a:r>
            <a:r>
              <a:rPr lang="en-US" sz="2200" dirty="0"/>
              <a:t>, J., &amp; Daniels, J., 2006</a:t>
            </a:r>
          </a:p>
        </p:txBody>
      </p:sp>
    </p:spTree>
    <p:extLst>
      <p:ext uri="{BB962C8B-B14F-4D97-AF65-F5344CB8AC3E}">
        <p14:creationId xmlns:p14="http://schemas.microsoft.com/office/powerpoint/2010/main" val="56830363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534399" cy="418253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If cultural context is not properly understood clients may be at risk for more severe diagnosis.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Examples</a:t>
            </a:r>
            <a:r>
              <a:rPr lang="en-US" dirty="0"/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Hispanics 1.5 times more often diagnosed with schizophrenia than whites.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African Americans are more likely than whites to be diagnosed as schizophrenic, substance abusers, and having dementia.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Those with lower educational levels are more likely to be given schizophrenia as a diagnosis rather than mood </a:t>
            </a:r>
            <a:r>
              <a:rPr lang="en-US" dirty="0" smtClean="0"/>
              <a:t>disorders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3100" b="1" u="sng" dirty="0"/>
              <a:t>Diagnosis In The Multicultural Context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>(Hays, D., G., </a:t>
            </a:r>
            <a:r>
              <a:rPr lang="en-US" sz="3100" b="1" dirty="0" err="1"/>
              <a:t>Prosek</a:t>
            </a:r>
            <a:r>
              <a:rPr lang="en-US" sz="3100" b="1" dirty="0"/>
              <a:t>, E.A., &amp; McLeod, A.L., 2010)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911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Women are more than twice as likely to be diagnosed with mood disorders than men.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Men are much more </a:t>
            </a:r>
            <a:r>
              <a:rPr lang="en-US" dirty="0" smtClean="0"/>
              <a:t>frequently </a:t>
            </a:r>
            <a:r>
              <a:rPr lang="en-US" dirty="0"/>
              <a:t>diagnosed as </a:t>
            </a:r>
            <a:r>
              <a:rPr lang="en-US" dirty="0" smtClean="0"/>
              <a:t>avoidant personality</a:t>
            </a:r>
            <a:r>
              <a:rPr lang="en-US" dirty="0"/>
              <a:t>, antisocial paranoid</a:t>
            </a:r>
            <a:r>
              <a:rPr lang="en-US" dirty="0" smtClean="0"/>
              <a:t>, and schizoid </a:t>
            </a:r>
            <a:r>
              <a:rPr lang="en-US" dirty="0"/>
              <a:t>than women </a:t>
            </a:r>
            <a:r>
              <a:rPr lang="en-US" dirty="0" smtClean="0"/>
              <a:t>whereas women </a:t>
            </a:r>
            <a:r>
              <a:rPr lang="en-US" dirty="0"/>
              <a:t>are more </a:t>
            </a:r>
            <a:r>
              <a:rPr lang="en-US" dirty="0" smtClean="0"/>
              <a:t>likely </a:t>
            </a:r>
            <a:r>
              <a:rPr lang="en-US" dirty="0"/>
              <a:t>diagnosed as </a:t>
            </a:r>
            <a:r>
              <a:rPr lang="en-US" dirty="0" smtClean="0"/>
              <a:t>histrionic </a:t>
            </a:r>
            <a:r>
              <a:rPr lang="en-US" dirty="0"/>
              <a:t>and borderline</a:t>
            </a:r>
          </a:p>
          <a:p>
            <a:pPr>
              <a:lnSpc>
                <a:spcPct val="80000"/>
              </a:lnSpc>
              <a:defRPr/>
            </a:pPr>
            <a:endParaRPr lang="en-US" u="sng" dirty="0"/>
          </a:p>
          <a:p>
            <a:pPr>
              <a:lnSpc>
                <a:spcPct val="80000"/>
              </a:lnSpc>
              <a:defRPr/>
            </a:pPr>
            <a:r>
              <a:rPr lang="en-US" u="sng" dirty="0"/>
              <a:t>Solution-</a:t>
            </a:r>
            <a:r>
              <a:rPr lang="en-US" dirty="0"/>
              <a:t> counselor should </a:t>
            </a:r>
            <a:r>
              <a:rPr lang="en-US" dirty="0" smtClean="0"/>
              <a:t>re-assess </a:t>
            </a:r>
            <a:r>
              <a:rPr lang="en-US" dirty="0"/>
              <a:t>diagnostic situations from a situational locus of control rather than a locus of control which blames the internal makeup of the client.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/>
              <a:t>Diagnosis In The Multicultural Context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(Hays, D., G., </a:t>
            </a:r>
            <a:r>
              <a:rPr lang="en-US" sz="2800" b="1" dirty="0" err="1"/>
              <a:t>Prosek</a:t>
            </a:r>
            <a:r>
              <a:rPr lang="en-US" sz="2800" b="1" dirty="0"/>
              <a:t>, E.A., &amp; McLeod, A.L., 2010)</a:t>
            </a:r>
            <a:br>
              <a:rPr lang="en-US" sz="2800" b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439176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Rooted within the person</a:t>
            </a:r>
          </a:p>
          <a:p>
            <a:r>
              <a:rPr lang="en-US" dirty="0" smtClean="0"/>
              <a:t>Versus</a:t>
            </a:r>
          </a:p>
          <a:p>
            <a:r>
              <a:rPr lang="en-US" dirty="0" smtClean="0"/>
              <a:t>Rooted in the system, culture, environment</a:t>
            </a:r>
          </a:p>
          <a:p>
            <a:endParaRPr lang="en-US" dirty="0"/>
          </a:p>
          <a:p>
            <a:r>
              <a:rPr lang="en-US" dirty="0" smtClean="0"/>
              <a:t>Alternative explanations: curses, nature, demons, family of origin, folklore, magical thinking- </a:t>
            </a:r>
          </a:p>
          <a:p>
            <a:r>
              <a:rPr lang="en-US" dirty="0" smtClean="0"/>
              <a:t>All magical thinking (according to cultural models) is not pathological- e.g. Native </a:t>
            </a:r>
            <a:r>
              <a:rPr lang="en-US" dirty="0"/>
              <a:t>A</a:t>
            </a:r>
            <a:r>
              <a:rPr lang="en-US" dirty="0" smtClean="0"/>
              <a:t>merican with dream of bear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Medial Model Versus Wellness/Holistic Cultural Model</a:t>
            </a:r>
            <a:br>
              <a:rPr lang="en-US" dirty="0" smtClean="0"/>
            </a:br>
            <a:r>
              <a:rPr lang="en-US" sz="2700" dirty="0" smtClean="0"/>
              <a:t>Miller, R., &amp; </a:t>
            </a:r>
            <a:r>
              <a:rPr lang="en-US" sz="2700" dirty="0" err="1" smtClean="0"/>
              <a:t>Prosek</a:t>
            </a:r>
            <a:r>
              <a:rPr lang="en-US" sz="2700" dirty="0" smtClean="0"/>
              <a:t>, E.A., 2013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73400905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those with emphasis on family and multigenerational influences</a:t>
            </a:r>
          </a:p>
          <a:p>
            <a:r>
              <a:rPr lang="en-US" dirty="0" smtClean="0"/>
              <a:t>Able to be flexible for a variety of issues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Career</a:t>
            </a:r>
          </a:p>
          <a:p>
            <a:r>
              <a:rPr lang="en-US" dirty="0" smtClean="0"/>
              <a:t>Mental and emotional concerns</a:t>
            </a:r>
          </a:p>
          <a:p>
            <a:r>
              <a:rPr lang="en-US" dirty="0" smtClean="0"/>
              <a:t>Marriage and divorce patterns</a:t>
            </a:r>
          </a:p>
          <a:p>
            <a:r>
              <a:rPr lang="en-US" dirty="0" smtClean="0"/>
              <a:t>Work well with Asians and Africans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1794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85923"/>
              </p:ext>
            </p:extLst>
          </p:nvPr>
        </p:nvGraphicFramePr>
        <p:xfrm>
          <a:off x="871538" y="1828800"/>
          <a:ext cx="7408862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Multicultural-Ecological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3661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Individual</a:t>
            </a:r>
          </a:p>
          <a:p>
            <a:r>
              <a:rPr lang="en-US" b="1" dirty="0" smtClean="0"/>
              <a:t>Microsystem</a:t>
            </a:r>
            <a:r>
              <a:rPr lang="en-US" dirty="0" smtClean="0"/>
              <a:t>- parents, siblings, teachers, classmates, friends, coworkers</a:t>
            </a:r>
          </a:p>
          <a:p>
            <a:r>
              <a:rPr lang="en-US" b="1" dirty="0" err="1" smtClean="0"/>
              <a:t>Mesosystem</a:t>
            </a:r>
            <a:r>
              <a:rPr lang="en-US" dirty="0" smtClean="0"/>
              <a:t>-interactions between parents</a:t>
            </a:r>
            <a:r>
              <a:rPr lang="en-US" dirty="0"/>
              <a:t>, siblings, </a:t>
            </a:r>
            <a:r>
              <a:rPr lang="en-US" dirty="0" smtClean="0"/>
              <a:t>teachers</a:t>
            </a:r>
            <a:r>
              <a:rPr lang="en-US" dirty="0"/>
              <a:t>, </a:t>
            </a:r>
            <a:r>
              <a:rPr lang="en-US" dirty="0" smtClean="0"/>
              <a:t>classmates</a:t>
            </a:r>
            <a:r>
              <a:rPr lang="en-US" dirty="0"/>
              <a:t>, </a:t>
            </a:r>
            <a:r>
              <a:rPr lang="en-US" dirty="0" smtClean="0"/>
              <a:t>friends, coworkers</a:t>
            </a:r>
            <a:endParaRPr lang="en-US" dirty="0"/>
          </a:p>
          <a:p>
            <a:r>
              <a:rPr lang="en-US" b="1" dirty="0" err="1" smtClean="0"/>
              <a:t>Exosystem</a:t>
            </a:r>
            <a:r>
              <a:rPr lang="en-US" dirty="0" smtClean="0"/>
              <a:t>- community resources, school policies, organizations</a:t>
            </a:r>
          </a:p>
          <a:p>
            <a:r>
              <a:rPr lang="en-US" b="1" dirty="0" err="1" smtClean="0"/>
              <a:t>Macrosystem</a:t>
            </a:r>
            <a:r>
              <a:rPr lang="en-US" dirty="0" smtClean="0"/>
              <a:t>- cultural norms, expectations, values, and laws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Multicultural-Ecological </a:t>
            </a:r>
            <a:r>
              <a:rPr lang="en-US" dirty="0" smtClean="0"/>
              <a:t>Mapping</a:t>
            </a:r>
            <a:br>
              <a:rPr lang="en-US" dirty="0" smtClean="0"/>
            </a:br>
            <a:r>
              <a:rPr lang="en-US" sz="3100" dirty="0" err="1" smtClean="0"/>
              <a:t>Roysircar</a:t>
            </a:r>
            <a:r>
              <a:rPr lang="en-US" sz="3100" dirty="0" smtClean="0"/>
              <a:t>, G., &amp; </a:t>
            </a:r>
            <a:r>
              <a:rPr lang="en-US" sz="3100" dirty="0" err="1" smtClean="0"/>
              <a:t>Pignatiello</a:t>
            </a:r>
            <a:r>
              <a:rPr lang="en-US" sz="3100" dirty="0" smtClean="0"/>
              <a:t>, V., 2011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70308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dirty="0"/>
              <a:t>Changing population of U.S.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Issues of rapport building and empathy</a:t>
            </a:r>
          </a:p>
          <a:p>
            <a:pPr algn="ctr">
              <a:lnSpc>
                <a:spcPct val="80000"/>
              </a:lnSpc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Reducing premature termination</a:t>
            </a:r>
          </a:p>
          <a:p>
            <a:pPr algn="ctr">
              <a:lnSpc>
                <a:spcPct val="80000"/>
              </a:lnSpc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Remaining client focused</a:t>
            </a:r>
          </a:p>
          <a:p>
            <a:pPr algn="ctr">
              <a:lnSpc>
                <a:spcPct val="80000"/>
              </a:lnSpc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Designing individualistic effective intervention</a:t>
            </a:r>
          </a:p>
          <a:p>
            <a:pPr algn="ctr">
              <a:lnSpc>
                <a:spcPct val="80000"/>
              </a:lnSpc>
              <a:defRPr/>
            </a:pPr>
            <a:endParaRPr lang="en-US" sz="105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Reducing risk for operating beyond scope of practice</a:t>
            </a:r>
          </a:p>
          <a:p>
            <a:pPr algn="ctr">
              <a:lnSpc>
                <a:spcPct val="80000"/>
              </a:lnSpc>
              <a:defRPr/>
            </a:pPr>
            <a:endParaRPr lang="en-US" sz="105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Awareness of competencies needed with different cultures</a:t>
            </a:r>
          </a:p>
          <a:p>
            <a:pPr algn="ctr">
              <a:lnSpc>
                <a:spcPct val="80000"/>
              </a:lnSpc>
              <a:defRPr/>
            </a:pPr>
            <a:endParaRPr lang="en-US" sz="105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To reduce risk of cultural encapsulation</a:t>
            </a:r>
          </a:p>
          <a:p>
            <a:pPr algn="ctr">
              <a:lnSpc>
                <a:spcPct val="80000"/>
              </a:lnSpc>
              <a:defRPr/>
            </a:pPr>
            <a:endParaRPr lang="en-US" sz="105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To begin to correct incomplete and inaccurate assumptions that may lead to misdiagnosis or unhealthy applications of treatment</a:t>
            </a:r>
          </a:p>
          <a:p>
            <a:pPr algn="ctr">
              <a:lnSpc>
                <a:spcPct val="80000"/>
              </a:lnSpc>
              <a:defRPr/>
            </a:pPr>
            <a:endParaRPr lang="en-US" sz="105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To remain clinically relevant to the needs of each individual</a:t>
            </a:r>
          </a:p>
          <a:p>
            <a:pPr algn="ctr">
              <a:lnSpc>
                <a:spcPct val="80000"/>
              </a:lnSpc>
              <a:defRPr/>
            </a:pPr>
            <a:endParaRPr lang="en-US" sz="105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To test the organizational mission, policies and procedures, and approaches used for applicability to all persons served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Why Multicultural Training Is </a:t>
            </a:r>
            <a:r>
              <a:rPr lang="en-US" b="1" u="sng" dirty="0" smtClean="0"/>
              <a:t>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7527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What cultural characteristics define this person?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How can the symptoms be described by cultural characteristics?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How might be related to environmental factors and situational factors?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Which diagnosis fits the entire picture of this client?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How am I being influenced by the culture of my client?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Would I give this same diagnosis to a person from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 a different cultural background?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b="1" u="sng" dirty="0"/>
              <a:t>Questions to Ask when Diagnosing</a:t>
            </a:r>
            <a:br>
              <a:rPr lang="en-US" b="1" u="sng" dirty="0"/>
            </a:br>
            <a:r>
              <a:rPr lang="en-US" b="1" u="sng" dirty="0"/>
              <a:t> People Of Various Cultures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200" b="1" dirty="0"/>
              <a:t>(Hays, D., G., </a:t>
            </a:r>
            <a:r>
              <a:rPr lang="en-US" sz="3200" b="1" dirty="0" err="1"/>
              <a:t>Prosek</a:t>
            </a:r>
            <a:r>
              <a:rPr lang="en-US" sz="3200" b="1" dirty="0"/>
              <a:t>, E.A., &amp; McLeod, A.L., 2010)</a:t>
            </a:r>
            <a:br>
              <a:rPr lang="en-US" sz="32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4630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u="sng" dirty="0"/>
              <a:t>Case Examples</a:t>
            </a:r>
            <a:r>
              <a:rPr lang="en-US" dirty="0"/>
              <a:t>:</a:t>
            </a:r>
          </a:p>
          <a:p>
            <a:pPr algn="ctr">
              <a:buNone/>
              <a:defRPr/>
            </a:pPr>
            <a:r>
              <a:rPr lang="en-US" dirty="0"/>
              <a:t>Japanese female client- dad with gambling problem, lady in late 20s but not allowed to leave home</a:t>
            </a:r>
          </a:p>
          <a:p>
            <a:pPr algn="ctr">
              <a:buNone/>
              <a:defRPr/>
            </a:pPr>
            <a:endParaRPr lang="en-US" dirty="0"/>
          </a:p>
          <a:p>
            <a:pPr algn="ctr">
              <a:buNone/>
              <a:defRPr/>
            </a:pPr>
            <a:r>
              <a:rPr lang="en-US" dirty="0"/>
              <a:t>India 29 year old who is struggling with American idea versus native parents Indian idea of beauty and being single and what that means</a:t>
            </a:r>
          </a:p>
          <a:p>
            <a:pPr algn="ctr">
              <a:buNone/>
              <a:defRPr/>
            </a:pPr>
            <a:endParaRPr lang="en-US" dirty="0"/>
          </a:p>
          <a:p>
            <a:pPr algn="ctr">
              <a:buNone/>
              <a:defRPr/>
            </a:pPr>
            <a:r>
              <a:rPr lang="en-US" dirty="0"/>
              <a:t>40 yr. old African man hearing from God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Case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3862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610600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Arredondo</a:t>
            </a:r>
            <a:r>
              <a:rPr lang="en-US" dirty="0"/>
              <a:t>, O, &amp; </a:t>
            </a:r>
            <a:r>
              <a:rPr lang="en-US" dirty="0" err="1"/>
              <a:t>Toporek</a:t>
            </a:r>
            <a:r>
              <a:rPr lang="en-US" dirty="0"/>
              <a:t>, R.  (2004).  Multicultural counseling competencies: Ethical practice.  </a:t>
            </a:r>
            <a:r>
              <a:rPr lang="en-US" i="1" dirty="0"/>
              <a:t>Journal of Mental health Counseling, 26(1),</a:t>
            </a:r>
            <a:r>
              <a:rPr lang="en-US" dirty="0"/>
              <a:t> 44-55.</a:t>
            </a:r>
          </a:p>
          <a:p>
            <a:pPr marL="0" indent="0">
              <a:buNone/>
            </a:pPr>
            <a:r>
              <a:rPr lang="en-US" dirty="0" smtClean="0"/>
              <a:t>	Arredondo</a:t>
            </a:r>
            <a:r>
              <a:rPr lang="en-US" dirty="0"/>
              <a:t>, P., Tovar-Blank, Z.G., &amp; Parham, T..  (2008).  Challenges and promises of becoming a culturally competent counselor in a sociopolitical era of change and empowerment.  </a:t>
            </a:r>
            <a:r>
              <a:rPr lang="en-US" i="1" dirty="0"/>
              <a:t>Journal of Counseling and Development, 86(3),</a:t>
            </a:r>
            <a:r>
              <a:rPr lang="en-US" dirty="0"/>
              <a:t> 261-268.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Baggerly</a:t>
            </a:r>
            <a:r>
              <a:rPr lang="en-US" dirty="0"/>
              <a:t>, J.  (2006).  Service learning with children affected by poverty: facilitating multicultural competence in counseling education students.  </a:t>
            </a:r>
            <a:r>
              <a:rPr lang="en-US" i="1" dirty="0"/>
              <a:t>Journal of Multicultural</a:t>
            </a:r>
            <a:r>
              <a:rPr lang="en-US" dirty="0"/>
              <a:t> </a:t>
            </a:r>
            <a:r>
              <a:rPr lang="en-US" i="1" dirty="0"/>
              <a:t>Counseling and Development, 34</a:t>
            </a:r>
            <a:r>
              <a:rPr lang="en-US" dirty="0"/>
              <a:t>, 244-255.</a:t>
            </a:r>
          </a:p>
          <a:p>
            <a:pPr marL="0" indent="0">
              <a:buNone/>
            </a:pPr>
            <a:r>
              <a:rPr lang="en-US" dirty="0" smtClean="0"/>
              <a:t>	Black</a:t>
            </a:r>
            <a:r>
              <a:rPr lang="en-US" dirty="0"/>
              <a:t>, L.L.  (2011).  The initial development of the multicultural supervision scale.  </a:t>
            </a:r>
            <a:r>
              <a:rPr lang="en-US" i="1" dirty="0"/>
              <a:t>Journal of Professional Counseling Practice, Theory, and Research, 38(2),</a:t>
            </a:r>
            <a:r>
              <a:rPr lang="en-US" dirty="0"/>
              <a:t> 18-36.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405350613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762999" cy="41825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Bluestone</a:t>
            </a:r>
            <a:r>
              <a:rPr lang="en-US" dirty="0"/>
              <a:t>, C., &amp; </a:t>
            </a:r>
            <a:r>
              <a:rPr lang="en-US" dirty="0" err="1"/>
              <a:t>Tamis-LeMonda</a:t>
            </a:r>
            <a:r>
              <a:rPr lang="en-US" dirty="0"/>
              <a:t>, C.S. (1999).  Correlates of parenting styles </a:t>
            </a:r>
            <a:r>
              <a:rPr lang="en-US" dirty="0" err="1"/>
              <a:t>inpredominantly</a:t>
            </a:r>
            <a:r>
              <a:rPr lang="en-US" dirty="0"/>
              <a:t> working and middle-class African American mothers.  </a:t>
            </a:r>
            <a:r>
              <a:rPr lang="en-US" i="1" dirty="0"/>
              <a:t>Journal of</a:t>
            </a:r>
            <a:r>
              <a:rPr lang="en-US" dirty="0"/>
              <a:t> </a:t>
            </a:r>
            <a:r>
              <a:rPr lang="en-US" i="1" dirty="0"/>
              <a:t>Marriage and Family, 61</a:t>
            </a:r>
            <a:r>
              <a:rPr lang="en-US" dirty="0"/>
              <a:t>, 881-893.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Bonvillain</a:t>
            </a:r>
            <a:r>
              <a:rPr lang="en-US" dirty="0"/>
              <a:t>, N.  (1993).  Language, culture, and communication: The meaning of messages.  Prentice Hall: Englewood Cliffs, NJ.</a:t>
            </a:r>
          </a:p>
          <a:p>
            <a:pPr marL="0" indent="0">
              <a:buNone/>
            </a:pPr>
            <a:r>
              <a:rPr lang="en-US" dirty="0" smtClean="0"/>
              <a:t>	Braun</a:t>
            </a:r>
            <a:r>
              <a:rPr lang="en-US" dirty="0"/>
              <a:t>, F.K., Fine, E.S., Greif, D.C., &amp; </a:t>
            </a:r>
            <a:r>
              <a:rPr lang="en-US" dirty="0" err="1"/>
              <a:t>Devenney</a:t>
            </a:r>
            <a:r>
              <a:rPr lang="en-US" dirty="0"/>
              <a:t>, J.M.   (July 2010).  Guidelines for multicultural assessment: An Asian American case study.  </a:t>
            </a:r>
            <a:r>
              <a:rPr lang="en-US" i="1" dirty="0"/>
              <a:t>Journal of Multicultural Counseling and Development, 38</a:t>
            </a:r>
            <a:r>
              <a:rPr lang="en-US" dirty="0"/>
              <a:t>, 130-141.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Bulcroft</a:t>
            </a:r>
            <a:r>
              <a:rPr lang="en-US" dirty="0"/>
              <a:t>, R.A., </a:t>
            </a:r>
            <a:r>
              <a:rPr lang="en-US" dirty="0" err="1"/>
              <a:t>Carmoody</a:t>
            </a:r>
            <a:r>
              <a:rPr lang="en-US" dirty="0"/>
              <a:t>, D.C., </a:t>
            </a:r>
            <a:r>
              <a:rPr lang="en-US" dirty="0" err="1"/>
              <a:t>Bulcroft</a:t>
            </a:r>
            <a:r>
              <a:rPr lang="en-US" dirty="0"/>
              <a:t>, K.A.  (1996).  Patterns of parental  independence giving to adolescents: Variations by race, age, and gender of child.   </a:t>
            </a:r>
            <a:r>
              <a:rPr lang="en-US" i="1" dirty="0"/>
              <a:t>Journal of Marriage and the Family, 58(4),</a:t>
            </a:r>
            <a:r>
              <a:rPr lang="en-US" dirty="0"/>
              <a:t> 866-883.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33474038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686799" cy="40301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Burkard</a:t>
            </a:r>
            <a:r>
              <a:rPr lang="en-US" dirty="0"/>
              <a:t>, A.W., Juarez- </a:t>
            </a:r>
            <a:r>
              <a:rPr lang="en-US" dirty="0" err="1"/>
              <a:t>Huffaker</a:t>
            </a:r>
            <a:r>
              <a:rPr lang="en-US" dirty="0"/>
              <a:t>, M., &amp; </a:t>
            </a:r>
            <a:r>
              <a:rPr lang="en-US" dirty="0" err="1"/>
              <a:t>Ajmere</a:t>
            </a:r>
            <a:r>
              <a:rPr lang="en-US" dirty="0"/>
              <a:t>, K.  (2003)  White racial identity attitudes as a predictor of client perceptions of cross-cultural working alliances. </a:t>
            </a:r>
            <a:r>
              <a:rPr lang="en-US" i="1" dirty="0"/>
              <a:t>Journal of Multicultural Counseling and Development, 31</a:t>
            </a:r>
            <a:r>
              <a:rPr lang="en-US" dirty="0"/>
              <a:t>, 226-244.</a:t>
            </a:r>
          </a:p>
          <a:p>
            <a:pPr marL="0" indent="0">
              <a:buNone/>
            </a:pPr>
            <a:r>
              <a:rPr lang="en-US" dirty="0" smtClean="0"/>
              <a:t>	Burnham</a:t>
            </a:r>
            <a:r>
              <a:rPr lang="en-US" dirty="0"/>
              <a:t>, J.J., &amp; Lomax, R.G.  (2009).  Examining race/ethnicity and fears of children and adolescents in the United States: Differences between White, Hispanic, African American, and Hispanic populations,  </a:t>
            </a:r>
            <a:r>
              <a:rPr lang="en-US" i="1" dirty="0"/>
              <a:t>Journal of Counseling and Development, 87,</a:t>
            </a:r>
            <a:r>
              <a:rPr lang="en-US" dirty="0"/>
              <a:t>  387-393.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Byars</a:t>
            </a:r>
            <a:r>
              <a:rPr lang="en-US" dirty="0" smtClean="0"/>
              <a:t>-Winston</a:t>
            </a:r>
            <a:r>
              <a:rPr lang="en-US" dirty="0"/>
              <a:t>, A.M., &amp; </a:t>
            </a:r>
            <a:r>
              <a:rPr lang="en-US" dirty="0" err="1"/>
              <a:t>Fouad</a:t>
            </a:r>
            <a:r>
              <a:rPr lang="en-US" dirty="0"/>
              <a:t>, N.A. (March 2008).  Metacognition and multicultural competence: Expanding the culturally appropriate career counseling model.  </a:t>
            </a:r>
            <a:r>
              <a:rPr lang="en-US" i="1" dirty="0"/>
              <a:t>The Career Development Quarterly,</a:t>
            </a:r>
            <a:r>
              <a:rPr lang="en-US" dirty="0"/>
              <a:t> </a:t>
            </a:r>
            <a:r>
              <a:rPr lang="en-US" i="1" dirty="0"/>
              <a:t>54</a:t>
            </a:r>
            <a:r>
              <a:rPr lang="en-US" dirty="0"/>
              <a:t>, 187-201.</a:t>
            </a:r>
          </a:p>
          <a:p>
            <a:pPr marL="0" indent="0">
              <a:buNone/>
            </a:pPr>
            <a:r>
              <a:rPr lang="en-US" dirty="0" smtClean="0"/>
              <a:t>	Caldwell</a:t>
            </a:r>
            <a:r>
              <a:rPr lang="en-US" dirty="0"/>
              <a:t>, L.D., Tarver, D.D., </a:t>
            </a:r>
            <a:r>
              <a:rPr lang="en-US" dirty="0" err="1"/>
              <a:t>Iwmoto</a:t>
            </a:r>
            <a:r>
              <a:rPr lang="en-US" dirty="0"/>
              <a:t>, D.K., Herzberg, S.E., Cerda-</a:t>
            </a:r>
            <a:r>
              <a:rPr lang="en-US" dirty="0" err="1"/>
              <a:t>Lizarraga</a:t>
            </a:r>
            <a:r>
              <a:rPr lang="en-US" dirty="0"/>
              <a:t>, P., &amp; Mack, T.  (April 2008).  Definitions of multicultural competence: Frontline human service providers’ perspective.  </a:t>
            </a:r>
            <a:r>
              <a:rPr lang="en-US" i="1" dirty="0"/>
              <a:t>Journal of Multicultural Counseling and Development, 36</a:t>
            </a:r>
            <a:r>
              <a:rPr lang="en-US" dirty="0"/>
              <a:t>, 88-100.</a:t>
            </a:r>
          </a:p>
          <a:p>
            <a:pPr marL="0" indent="0">
              <a:buNone/>
            </a:pPr>
            <a:r>
              <a:rPr lang="en-US" dirty="0" smtClean="0"/>
              <a:t>	Cartwright</a:t>
            </a:r>
            <a:r>
              <a:rPr lang="en-US" dirty="0"/>
              <a:t>, B.Y., Daniels, J., &amp; </a:t>
            </a:r>
            <a:r>
              <a:rPr lang="en-US" dirty="0" err="1"/>
              <a:t>Zhnag</a:t>
            </a:r>
            <a:r>
              <a:rPr lang="en-US" dirty="0"/>
              <a:t>. S.  (2008).  Assessing multicultural competence: Perceived versus demonstrated performance.  </a:t>
            </a:r>
            <a:r>
              <a:rPr lang="en-US" i="1" dirty="0"/>
              <a:t>Journal of Counseling and Development, 86, </a:t>
            </a:r>
            <a:r>
              <a:rPr lang="en-US" dirty="0"/>
              <a:t>318-322.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89842877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38400"/>
            <a:ext cx="9143999" cy="4724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Casas</a:t>
            </a:r>
            <a:r>
              <a:rPr lang="en-US" dirty="0"/>
              <a:t>, J.M., </a:t>
            </a:r>
            <a:r>
              <a:rPr lang="en-US" dirty="0" err="1"/>
              <a:t>Ponterotto</a:t>
            </a:r>
            <a:r>
              <a:rPr lang="en-US" dirty="0"/>
              <a:t>, J.G., &amp; </a:t>
            </a:r>
            <a:r>
              <a:rPr lang="en-US" dirty="0" err="1"/>
              <a:t>Guitierrez</a:t>
            </a:r>
            <a:r>
              <a:rPr lang="en-US" dirty="0"/>
              <a:t>, J.M.  (1986).  An ethical indictment of counseling research and training: The cross-cultural perspective.  </a:t>
            </a:r>
            <a:r>
              <a:rPr lang="en-US" i="1" dirty="0"/>
              <a:t>Journal of  Counseling and Development, 64</a:t>
            </a:r>
            <a:r>
              <a:rPr lang="en-US" dirty="0"/>
              <a:t>, 347-349.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Cashwell</a:t>
            </a:r>
            <a:r>
              <a:rPr lang="en-US" dirty="0"/>
              <a:t>, C.S., </a:t>
            </a:r>
            <a:r>
              <a:rPr lang="en-US" dirty="0" err="1"/>
              <a:t>Shcherbakova</a:t>
            </a:r>
            <a:r>
              <a:rPr lang="en-US" dirty="0"/>
              <a:t>, J., &amp; </a:t>
            </a:r>
            <a:r>
              <a:rPr lang="en-US" dirty="0" err="1"/>
              <a:t>Cashwell</a:t>
            </a:r>
            <a:r>
              <a:rPr lang="en-US" dirty="0"/>
              <a:t>, T.H.  (2003).  Effect of client and counselor ethnicity in preference for counselor disclosure.  </a:t>
            </a:r>
            <a:r>
              <a:rPr lang="en-US" i="1" dirty="0"/>
              <a:t>Journal of Counseling and Development, 81,</a:t>
            </a:r>
            <a:r>
              <a:rPr lang="en-US" dirty="0"/>
              <a:t> 196-201.</a:t>
            </a:r>
          </a:p>
          <a:p>
            <a:pPr marL="0" indent="0">
              <a:buNone/>
            </a:pPr>
            <a:r>
              <a:rPr lang="en-US" dirty="0" smtClean="0"/>
              <a:t>	Castillo</a:t>
            </a:r>
            <a:r>
              <a:rPr lang="en-US" dirty="0"/>
              <a:t>, L.G., </a:t>
            </a:r>
            <a:r>
              <a:rPr lang="en-US" dirty="0" err="1"/>
              <a:t>Brossart</a:t>
            </a:r>
            <a:r>
              <a:rPr lang="en-US" dirty="0"/>
              <a:t>, D.F., Reyes, C.J., </a:t>
            </a:r>
            <a:r>
              <a:rPr lang="en-US" dirty="0" err="1"/>
              <a:t>Conoley</a:t>
            </a:r>
            <a:r>
              <a:rPr lang="en-US" dirty="0"/>
              <a:t>, C.W., &amp; </a:t>
            </a:r>
            <a:r>
              <a:rPr lang="en-US" dirty="0" err="1"/>
              <a:t>Phoummarath</a:t>
            </a:r>
            <a:r>
              <a:rPr lang="en-US" dirty="0"/>
              <a:t>, M.J.  (2007).  The influence of multicultural training on perceived multicultural counseling competencies and implicit racial prejudice.  </a:t>
            </a:r>
            <a:r>
              <a:rPr lang="en-US" i="1" dirty="0"/>
              <a:t>Journal of Multicultural Counseling and Development, 35</a:t>
            </a:r>
            <a:r>
              <a:rPr lang="en-US" dirty="0"/>
              <a:t>, 243-254.</a:t>
            </a:r>
          </a:p>
          <a:p>
            <a:pPr marL="0" indent="0">
              <a:buNone/>
            </a:pPr>
            <a:r>
              <a:rPr lang="en-US" dirty="0" smtClean="0"/>
              <a:t>	Cates</a:t>
            </a:r>
            <a:r>
              <a:rPr lang="en-US" dirty="0"/>
              <a:t>, J.T., </a:t>
            </a:r>
            <a:r>
              <a:rPr lang="en-US" dirty="0" err="1"/>
              <a:t>Schaefle</a:t>
            </a:r>
            <a:r>
              <a:rPr lang="en-US" dirty="0"/>
              <a:t>, S.E., </a:t>
            </a:r>
            <a:r>
              <a:rPr lang="en-US" dirty="0" err="1"/>
              <a:t>Smaby</a:t>
            </a:r>
            <a:r>
              <a:rPr lang="en-US" dirty="0"/>
              <a:t>, M.H., Maddux, C.D., &amp; </a:t>
            </a:r>
            <a:r>
              <a:rPr lang="en-US" dirty="0" err="1"/>
              <a:t>LeBeauf</a:t>
            </a:r>
            <a:r>
              <a:rPr lang="en-US" dirty="0"/>
              <a:t>, I.  (2007). Comparing multicultural with general counseling for students who completed counselor training.  </a:t>
            </a:r>
            <a:r>
              <a:rPr lang="en-US" i="1" dirty="0"/>
              <a:t>Journal of Multicultural Counseling and Development, 35</a:t>
            </a:r>
            <a:r>
              <a:rPr lang="en-US" dirty="0"/>
              <a:t>, 26-39.</a:t>
            </a:r>
          </a:p>
          <a:p>
            <a:pPr marL="0" indent="0">
              <a:buNone/>
            </a:pPr>
            <a:r>
              <a:rPr lang="en-US" dirty="0" smtClean="0"/>
              <a:t>	Chen</a:t>
            </a:r>
            <a:r>
              <a:rPr lang="en-US" dirty="0"/>
              <a:t>, E.C., </a:t>
            </a:r>
            <a:r>
              <a:rPr lang="en-US" dirty="0" err="1"/>
              <a:t>Kakkad</a:t>
            </a:r>
            <a:r>
              <a:rPr lang="en-US" dirty="0"/>
              <a:t>, D., &amp; </a:t>
            </a:r>
            <a:r>
              <a:rPr lang="en-US" dirty="0" err="1"/>
              <a:t>Balzano</a:t>
            </a:r>
            <a:r>
              <a:rPr lang="en-US" dirty="0"/>
              <a:t>, J.  (2008).  Multicultural competence and evidence-based practice in group therapy.  </a:t>
            </a:r>
            <a:r>
              <a:rPr lang="en-US" i="1" dirty="0"/>
              <a:t>Journal of Clinical Psychology in Session, 64(1),</a:t>
            </a:r>
            <a:r>
              <a:rPr lang="en-US" dirty="0"/>
              <a:t> 1261-1278.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114145696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8991600" cy="40301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Chen</a:t>
            </a:r>
            <a:r>
              <a:rPr lang="en-US" dirty="0"/>
              <a:t>, J., &amp; Rizzo, J.  (2010).  Racial and ethnic disparities in use of psychotherapy: Evidence from U.S.  National survey data.  </a:t>
            </a:r>
            <a:r>
              <a:rPr lang="en-US" i="1" dirty="0"/>
              <a:t>Psychiatric Services, 61(4),</a:t>
            </a:r>
            <a:r>
              <a:rPr lang="en-US" dirty="0"/>
              <a:t> 364-372.</a:t>
            </a:r>
          </a:p>
          <a:p>
            <a:pPr marL="0" indent="0">
              <a:buNone/>
            </a:pPr>
            <a:r>
              <a:rPr lang="en-US" dirty="0" smtClean="0"/>
              <a:t>	Chung</a:t>
            </a:r>
            <a:r>
              <a:rPr lang="en-US" dirty="0"/>
              <a:t>, R.C, &amp; </a:t>
            </a:r>
            <a:r>
              <a:rPr lang="en-US" dirty="0" err="1"/>
              <a:t>Bernak</a:t>
            </a:r>
            <a:r>
              <a:rPr lang="en-US" dirty="0"/>
              <a:t>, F.  (2002).  The relationship of culture and empathy in cross-cultural counseling.  </a:t>
            </a:r>
            <a:r>
              <a:rPr lang="en-US" i="1" dirty="0"/>
              <a:t>Journal of Counseling and Development, 80,</a:t>
            </a:r>
            <a:r>
              <a:rPr lang="en-US" dirty="0"/>
              <a:t> 154-159.</a:t>
            </a:r>
          </a:p>
          <a:p>
            <a:pPr marL="0" indent="0">
              <a:buNone/>
            </a:pPr>
            <a:r>
              <a:rPr lang="en-US" dirty="0" smtClean="0"/>
              <a:t>	Coleman</a:t>
            </a:r>
            <a:r>
              <a:rPr lang="en-US" dirty="0"/>
              <a:t>, H.L.K.  (2004).  Multicultural counseling competencies in a  pluralistic society. </a:t>
            </a:r>
            <a:r>
              <a:rPr lang="en-US" i="1" dirty="0"/>
              <a:t>Journal of Mental Health Counseling, 26(1),</a:t>
            </a:r>
            <a:r>
              <a:rPr lang="en-US" dirty="0"/>
              <a:t> 56-66.</a:t>
            </a:r>
          </a:p>
          <a:p>
            <a:pPr marL="0" indent="0">
              <a:buNone/>
            </a:pPr>
            <a:r>
              <a:rPr lang="en-US" dirty="0" smtClean="0"/>
              <a:t>	Coley</a:t>
            </a:r>
            <a:r>
              <a:rPr lang="en-US" dirty="0"/>
              <a:t>, R.L.  (2003).  Daughter-father relationships and adolescent psychosocial functioning in low-income African American families.  </a:t>
            </a:r>
            <a:r>
              <a:rPr lang="en-US" i="1" dirty="0"/>
              <a:t>Journal of Marriage and Family Therapy, 65(4)</a:t>
            </a:r>
            <a:r>
              <a:rPr lang="en-US" dirty="0"/>
              <a:t>, 867-875.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Coll</a:t>
            </a:r>
            <a:r>
              <a:rPr lang="en-US" dirty="0"/>
              <a:t>, C.G., </a:t>
            </a:r>
            <a:r>
              <a:rPr lang="en-US" dirty="0" err="1"/>
              <a:t>Lamberty</a:t>
            </a:r>
            <a:r>
              <a:rPr lang="en-US" dirty="0"/>
              <a:t>, G., Jenkins, R., &amp; McAdoo, H.P.  (1996).  An integrative model for the study of developmental competencies in minority children.  </a:t>
            </a:r>
            <a:r>
              <a:rPr lang="en-US" i="1" dirty="0"/>
              <a:t>Child</a:t>
            </a:r>
            <a:r>
              <a:rPr lang="en-US" dirty="0"/>
              <a:t> </a:t>
            </a:r>
            <a:r>
              <a:rPr lang="en-US" i="1" dirty="0"/>
              <a:t>Development, 67</a:t>
            </a:r>
            <a:r>
              <a:rPr lang="en-US" dirty="0"/>
              <a:t>, 1891-1914.</a:t>
            </a:r>
          </a:p>
          <a:p>
            <a:pPr marL="0" indent="0">
              <a:buNone/>
            </a:pPr>
            <a:r>
              <a:rPr lang="en-US" dirty="0" smtClean="0"/>
              <a:t>	Comstock</a:t>
            </a:r>
            <a:r>
              <a:rPr lang="en-US" dirty="0"/>
              <a:t>, D.L., Hammer, T.R., </a:t>
            </a:r>
            <a:r>
              <a:rPr lang="en-US" dirty="0" err="1"/>
              <a:t>Strentzch</a:t>
            </a:r>
            <a:r>
              <a:rPr lang="en-US" dirty="0"/>
              <a:t>, J., </a:t>
            </a:r>
            <a:r>
              <a:rPr lang="en-US" dirty="0" err="1"/>
              <a:t>Cannion</a:t>
            </a:r>
            <a:r>
              <a:rPr lang="en-US" dirty="0"/>
              <a:t>, K., Parsons, J., &amp; Salazar, G.   (Summer 2008).  Relational-cultural theory: A framework for bridging relational, multicultural, and social justice competencies.  </a:t>
            </a:r>
            <a:r>
              <a:rPr lang="en-US" i="1" dirty="0"/>
              <a:t>Journal of Counseling and Development, 86</a:t>
            </a:r>
            <a:r>
              <a:rPr lang="en-US" dirty="0"/>
              <a:t>, 279-287.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318899985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762999" cy="41825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Constantine</a:t>
            </a:r>
            <a:r>
              <a:rPr lang="en-US" dirty="0"/>
              <a:t>, M.G., &amp; </a:t>
            </a:r>
            <a:r>
              <a:rPr lang="en-US" dirty="0" err="1"/>
              <a:t>Gainor</a:t>
            </a:r>
            <a:r>
              <a:rPr lang="en-US" dirty="0"/>
              <a:t>, K.A.  (2001).  Emotional intelligence and empathy: Their relation to multicultural counseling knowledge and awareness.  </a:t>
            </a:r>
            <a:r>
              <a:rPr lang="en-US" i="1" dirty="0"/>
              <a:t>Professional School  Counseling, 5(2),</a:t>
            </a:r>
            <a:r>
              <a:rPr lang="en-US" dirty="0"/>
              <a:t> 131-137.</a:t>
            </a:r>
          </a:p>
          <a:p>
            <a:pPr marL="0" indent="0">
              <a:buNone/>
            </a:pPr>
            <a:r>
              <a:rPr lang="en-US" dirty="0" smtClean="0"/>
              <a:t>	Constantine</a:t>
            </a:r>
            <a:r>
              <a:rPr lang="en-US" dirty="0"/>
              <a:t>, M.G., </a:t>
            </a:r>
            <a:r>
              <a:rPr lang="en-US" dirty="0" err="1"/>
              <a:t>Hage</a:t>
            </a:r>
            <a:r>
              <a:rPr lang="en-US" dirty="0"/>
              <a:t>, S.M., </a:t>
            </a:r>
            <a:r>
              <a:rPr lang="en-US" dirty="0" err="1"/>
              <a:t>Kindaichi</a:t>
            </a:r>
            <a:r>
              <a:rPr lang="en-US" dirty="0"/>
              <a:t>, M.M., &amp; Bryant, R.M.  (2007).  Social justice and multicultural issues: Implications for the practice and training of counselors and counseling psychologists.  </a:t>
            </a:r>
            <a:r>
              <a:rPr lang="en-US" i="1" dirty="0"/>
              <a:t>Journal of Counseling and Development, 85</a:t>
            </a:r>
            <a:r>
              <a:rPr lang="en-US" dirty="0"/>
              <a:t>, 24-29.</a:t>
            </a:r>
          </a:p>
          <a:p>
            <a:pPr marL="0" indent="0">
              <a:buNone/>
            </a:pPr>
            <a:r>
              <a:rPr lang="en-US" dirty="0" smtClean="0"/>
              <a:t>	Constantine</a:t>
            </a:r>
            <a:r>
              <a:rPr lang="en-US" dirty="0"/>
              <a:t>, M.G., &amp; Kwan, K.K.  (2003).  Cross-cultural consideration of therapist self-disclosure.  </a:t>
            </a:r>
            <a:r>
              <a:rPr lang="en-US" i="1" dirty="0"/>
              <a:t>Journal of Clinical Psychology, 59(5),</a:t>
            </a:r>
            <a:r>
              <a:rPr lang="en-US" dirty="0"/>
              <a:t> 581-588.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Crethar</a:t>
            </a:r>
            <a:r>
              <a:rPr lang="en-US" dirty="0"/>
              <a:t>, H.C., Rivera, E.T., &amp; Nash, S.  (2008).  In search of common threads: Linking  multicultural, feminist, and social justice counseling paradigms</a:t>
            </a:r>
            <a:r>
              <a:rPr lang="en-US" i="1" dirty="0"/>
              <a:t>.  Journal of Counseling &amp; Development, 86</a:t>
            </a:r>
            <a:r>
              <a:rPr lang="en-US" dirty="0"/>
              <a:t>, 269-278.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7320" y="3244334"/>
            <a:ext cx="1409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112268138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09" y="2675467"/>
            <a:ext cx="8991599" cy="41825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D’Andrea</a:t>
            </a:r>
            <a:r>
              <a:rPr lang="en-US" dirty="0"/>
              <a:t>, M.  Postmodernism, constructivism, and multiculturalism: Three forces   shaping and expanding our thoughts about counseling.  </a:t>
            </a:r>
            <a:r>
              <a:rPr lang="en-US" i="1" dirty="0"/>
              <a:t>Journal of Mental Health Counseling, 22(1),</a:t>
            </a:r>
            <a:r>
              <a:rPr lang="en-US" dirty="0"/>
              <a:t> 1-17.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D’Andrea</a:t>
            </a:r>
            <a:r>
              <a:rPr lang="en-US" dirty="0"/>
              <a:t>, M., &amp; </a:t>
            </a:r>
            <a:r>
              <a:rPr lang="en-US" dirty="0" err="1"/>
              <a:t>Heckmna</a:t>
            </a:r>
            <a:r>
              <a:rPr lang="en-US" dirty="0"/>
              <a:t>, E.F.  (2008).  Contributing to the ongoing evaluation of the multicultural movement: an introduction to the special issue.  </a:t>
            </a:r>
            <a:r>
              <a:rPr lang="en-US" i="1" dirty="0"/>
              <a:t>Journal of Counseling  and Development, 86,</a:t>
            </a:r>
            <a:r>
              <a:rPr lang="en-US" dirty="0"/>
              <a:t> 259-260.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D’Andrea</a:t>
            </a:r>
            <a:r>
              <a:rPr lang="en-US" dirty="0"/>
              <a:t>, M., &amp; </a:t>
            </a:r>
            <a:r>
              <a:rPr lang="en-US" dirty="0" err="1"/>
              <a:t>Heckmna</a:t>
            </a:r>
            <a:r>
              <a:rPr lang="en-US" dirty="0"/>
              <a:t>, E.F.  (2008).  A 40-year review of multicultural counseling outcome research: Outlining a future research agenda for the multicultural counseling movement.  </a:t>
            </a:r>
            <a:r>
              <a:rPr lang="en-US" i="1" dirty="0"/>
              <a:t>Journal of Counseling and Development, 86, 356-363.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D’Andrea</a:t>
            </a:r>
            <a:r>
              <a:rPr lang="en-US" dirty="0"/>
              <a:t>, M., </a:t>
            </a:r>
            <a:r>
              <a:rPr lang="en-US" dirty="0" err="1"/>
              <a:t>Skouge</a:t>
            </a:r>
            <a:r>
              <a:rPr lang="en-US" dirty="0"/>
              <a:t>, J., and Daniels, J.  (Winter 2006).  Life, liberty, and the pursuit of happiness: Expanding the multicultural-social justice family to include persons with disabilities.  </a:t>
            </a:r>
            <a:r>
              <a:rPr lang="en-US" i="1" dirty="0"/>
              <a:t>Guidance and Counseling, 21(2</a:t>
            </a:r>
            <a:r>
              <a:rPr lang="en-US" dirty="0"/>
              <a:t>), 70-78.</a:t>
            </a:r>
          </a:p>
          <a:p>
            <a:pPr marL="0" indent="0">
              <a:buNone/>
            </a:pPr>
            <a:r>
              <a:rPr lang="en-US" dirty="0" smtClean="0"/>
              <a:t>	Davey</a:t>
            </a:r>
            <a:r>
              <a:rPr lang="en-US" dirty="0"/>
              <a:t>, M.P, &amp; Watson, M.F.  (2008).  Engaging African Americans in therapy: integrating a public policy and family therapy perspective.  </a:t>
            </a:r>
            <a:r>
              <a:rPr lang="en-US" i="1" dirty="0"/>
              <a:t>Contemporary Family Therapy, 30,</a:t>
            </a:r>
            <a:r>
              <a:rPr lang="en-US" dirty="0"/>
              <a:t> 31-47.</a:t>
            </a:r>
          </a:p>
          <a:p>
            <a:pPr marL="0" indent="0">
              <a:buNone/>
            </a:pPr>
            <a:r>
              <a:rPr lang="en-US" dirty="0" smtClean="0"/>
              <a:t>	Day-Vines</a:t>
            </a:r>
            <a:r>
              <a:rPr lang="en-US" dirty="0"/>
              <a:t>, N.L., Patton, J.M., &amp; </a:t>
            </a:r>
            <a:r>
              <a:rPr lang="en-US" dirty="0" err="1"/>
              <a:t>Baytops</a:t>
            </a:r>
            <a:r>
              <a:rPr lang="en-US" dirty="0"/>
              <a:t>, J.L.  (2003).  Counseling African American adolescents: the impact of race, culture, and middle class status.  </a:t>
            </a:r>
            <a:r>
              <a:rPr lang="en-US" i="1" dirty="0"/>
              <a:t>Professional School Counseling, 7(1)</a:t>
            </a:r>
            <a:r>
              <a:rPr lang="en-US" dirty="0"/>
              <a:t>, 40-51.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03757254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38400"/>
            <a:ext cx="9067799" cy="4419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Day-Vines</a:t>
            </a:r>
            <a:r>
              <a:rPr lang="en-US" dirty="0"/>
              <a:t>, N.L, Wood, S.M., </a:t>
            </a:r>
            <a:r>
              <a:rPr lang="en-US" dirty="0" err="1"/>
              <a:t>Grothaus</a:t>
            </a:r>
            <a:r>
              <a:rPr lang="en-US" dirty="0"/>
              <a:t>, T., </a:t>
            </a:r>
            <a:r>
              <a:rPr lang="en-US" dirty="0" err="1"/>
              <a:t>Braigen</a:t>
            </a:r>
            <a:r>
              <a:rPr lang="en-US" dirty="0"/>
              <a:t>, L., Holman, A., Dotson-Blake, K., &amp; Douglass, M.J.  (2007).  Broaching the subjects of race, ethnicity, and culture during the counseling process.  </a:t>
            </a:r>
            <a:r>
              <a:rPr lang="en-US" i="1" dirty="0"/>
              <a:t>Journal of Counseling and Development, 85</a:t>
            </a:r>
            <a:r>
              <a:rPr lang="en-US" dirty="0"/>
              <a:t>, 410-409.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DeRicco</a:t>
            </a:r>
            <a:r>
              <a:rPr lang="en-US" dirty="0"/>
              <a:t>, J.M., &amp; </a:t>
            </a:r>
            <a:r>
              <a:rPr lang="en-US" dirty="0" err="1"/>
              <a:t>Sciarra</a:t>
            </a:r>
            <a:r>
              <a:rPr lang="en-US" dirty="0"/>
              <a:t>, D.T.  (January 2005).  The immersion experience in multicultural counselor training” Confronting covert racism.  </a:t>
            </a:r>
            <a:r>
              <a:rPr lang="en-US" i="1" dirty="0"/>
              <a:t>Journal of Multicultural Counseling and Development, 33</a:t>
            </a:r>
            <a:r>
              <a:rPr lang="en-US" dirty="0"/>
              <a:t>, 2-16.</a:t>
            </a:r>
          </a:p>
          <a:p>
            <a:pPr marL="0" indent="0">
              <a:buNone/>
            </a:pPr>
            <a:r>
              <a:rPr lang="en-US" dirty="0" smtClean="0"/>
              <a:t>	Dickson</a:t>
            </a:r>
            <a:r>
              <a:rPr lang="en-US" dirty="0"/>
              <a:t>, G.L., </a:t>
            </a:r>
            <a:r>
              <a:rPr lang="en-US" dirty="0" err="1"/>
              <a:t>Jepsen</a:t>
            </a:r>
            <a:r>
              <a:rPr lang="en-US" dirty="0"/>
              <a:t>, D.A., &amp; Barbee, P.W.  (2008).  Exploring the relationships among multicultural training experiences and attitudes toward diversity among counseling  students.  </a:t>
            </a:r>
            <a:r>
              <a:rPr lang="en-US" i="1" dirty="0"/>
              <a:t>Journal of Multicultural Counseling and Development, 36,</a:t>
            </a:r>
            <a:r>
              <a:rPr lang="en-US" dirty="0"/>
              <a:t> 113-126.</a:t>
            </a:r>
          </a:p>
          <a:p>
            <a:pPr marL="0" indent="0">
              <a:buNone/>
            </a:pPr>
            <a:r>
              <a:rPr lang="en-US" dirty="0" smtClean="0"/>
              <a:t>	Dupree</a:t>
            </a:r>
            <a:r>
              <a:rPr lang="en-US" dirty="0"/>
              <a:t>, W.J., Bhakta, K.A., Du[</a:t>
            </a:r>
            <a:r>
              <a:rPr lang="en-US" dirty="0" err="1"/>
              <a:t>ree</a:t>
            </a:r>
            <a:r>
              <a:rPr lang="en-US" dirty="0"/>
              <a:t>, P.S., &amp; Dupree, D.G.  (2013).  Developing culturally competent marriage and family guidelines for working with Asian Indian American couples</a:t>
            </a:r>
            <a:r>
              <a:rPr lang="en-US" i="1" dirty="0"/>
              <a:t>.  The American Journal of Family Therapy, 41</a:t>
            </a:r>
            <a:r>
              <a:rPr lang="en-US" dirty="0"/>
              <a:t>, 311-329.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Elligan</a:t>
            </a:r>
            <a:r>
              <a:rPr lang="en-US" dirty="0"/>
              <a:t>, D.  (2001).  Rap therapy: A  culturally sensitive approach to psychotherapy with young African American men.  </a:t>
            </a:r>
            <a:r>
              <a:rPr lang="en-US" i="1" dirty="0"/>
              <a:t>Journal of African American Men</a:t>
            </a:r>
            <a:r>
              <a:rPr lang="en-US" dirty="0"/>
              <a:t>, 27-36.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750815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dirty="0"/>
              <a:t>To sensitive counselors in training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 to potential issues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To overcome sense of powerlessness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To deal with the norms of society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 vs. personal norms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To allow for childlike discovery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 of important factors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05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To test and experiment with approaches with different cultures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Multicultural Games- </a:t>
            </a:r>
            <a:r>
              <a:rPr lang="en-US" b="1" u="sng" dirty="0" smtClean="0"/>
              <a:t>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0998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Ericksen</a:t>
            </a:r>
            <a:r>
              <a:rPr lang="en-US" dirty="0"/>
              <a:t>, K., Marston, G., &amp; </a:t>
            </a:r>
            <a:r>
              <a:rPr lang="en-US" dirty="0" err="1"/>
              <a:t>Korte</a:t>
            </a:r>
            <a:r>
              <a:rPr lang="en-US" dirty="0"/>
              <a:t>, T.  (October 2002).  Working with God: Managing conservative Christian beliefs that may interfere with counseling. </a:t>
            </a:r>
            <a:r>
              <a:rPr lang="en-US" i="1" dirty="0"/>
              <a:t>Counseling &amp; Values, 47,</a:t>
            </a:r>
            <a:r>
              <a:rPr lang="en-US" dirty="0"/>
              <a:t> 48-68.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Fier</a:t>
            </a:r>
            <a:r>
              <a:rPr lang="en-US" dirty="0"/>
              <a:t>, E.B., &amp;Ramsey, M.  (April 2005).  Ethical challenges in the teaching of multicultural course work.  </a:t>
            </a:r>
            <a:r>
              <a:rPr lang="en-US" i="1" dirty="0"/>
              <a:t>Journal of Multicultural Counseling and Development, 33</a:t>
            </a:r>
            <a:r>
              <a:rPr lang="en-US" dirty="0"/>
              <a:t>, 94-107.</a:t>
            </a:r>
          </a:p>
          <a:p>
            <a:pPr marL="0" indent="0">
              <a:buNone/>
            </a:pPr>
            <a:r>
              <a:rPr lang="en-US" dirty="0" smtClean="0"/>
              <a:t>	Flores</a:t>
            </a:r>
            <a:r>
              <a:rPr lang="en-US" dirty="0"/>
              <a:t>, L.Y., Heppner, M.J.  (2002).  Multicultural career counseling: Ten essentials for  training</a:t>
            </a:r>
            <a:r>
              <a:rPr lang="en-US" i="1" dirty="0"/>
              <a:t>.  Journal of Career Development, 28(3),</a:t>
            </a:r>
            <a:r>
              <a:rPr lang="en-US" dirty="0"/>
              <a:t> 1812-201.</a:t>
            </a:r>
          </a:p>
          <a:p>
            <a:pPr marL="0" indent="0">
              <a:buNone/>
            </a:pPr>
            <a:r>
              <a:rPr lang="en-US" dirty="0" smtClean="0"/>
              <a:t>	Frame</a:t>
            </a:r>
            <a:r>
              <a:rPr lang="en-US" dirty="0"/>
              <a:t>, M.W., Williams, C.B.  (April 2005).  A model of ethical decision making from a multicultural perspective.  </a:t>
            </a:r>
            <a:r>
              <a:rPr lang="en-US" i="1" dirty="0"/>
              <a:t>Counseling and Values, 49</a:t>
            </a:r>
            <a:r>
              <a:rPr lang="en-US" dirty="0"/>
              <a:t>, 165-179.</a:t>
            </a:r>
          </a:p>
          <a:p>
            <a:pPr marL="0" indent="0">
              <a:buNone/>
            </a:pPr>
            <a:r>
              <a:rPr lang="en-US" dirty="0" smtClean="0"/>
              <a:t>	Garza</a:t>
            </a:r>
            <a:r>
              <a:rPr lang="en-US" dirty="0"/>
              <a:t>, Y., &amp; Watts, R.E.  (2010).  Filial therapy and Hispanic values: Common ground for culturally sensitive helping.  </a:t>
            </a:r>
            <a:r>
              <a:rPr lang="en-US" i="1" dirty="0"/>
              <a:t>Journal of Counseling and Development, 88, </a:t>
            </a:r>
            <a:r>
              <a:rPr lang="en-US" dirty="0"/>
              <a:t>108-113.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Geron</a:t>
            </a:r>
            <a:r>
              <a:rPr lang="en-US" dirty="0"/>
              <a:t>, S.M.  (22002).  Cultural competency: How is it measured? Does it make a difference.  </a:t>
            </a:r>
            <a:r>
              <a:rPr lang="en-US" i="1" dirty="0"/>
              <a:t>Generations, 26(3),</a:t>
            </a:r>
            <a:r>
              <a:rPr lang="en-US" dirty="0"/>
              <a:t> 39-45.</a:t>
            </a:r>
          </a:p>
          <a:p>
            <a:pPr marL="0" indent="0">
              <a:buNone/>
            </a:pPr>
            <a:r>
              <a:rPr lang="en-US" dirty="0" smtClean="0"/>
              <a:t>	Gerstein</a:t>
            </a:r>
            <a:r>
              <a:rPr lang="en-US" dirty="0"/>
              <a:t>, L.H., </a:t>
            </a:r>
            <a:r>
              <a:rPr lang="en-US" dirty="0" err="1"/>
              <a:t>Rountree</a:t>
            </a:r>
            <a:r>
              <a:rPr lang="en-US" dirty="0"/>
              <a:t>, C., &amp; Ordonez, A.  (December 2007).  An anthropological perspective on multicultural counseling.  </a:t>
            </a:r>
            <a:r>
              <a:rPr lang="en-US" i="1" dirty="0"/>
              <a:t>Counselling Psychology Quarterly, 20(4)</a:t>
            </a:r>
            <a:r>
              <a:rPr lang="en-US" dirty="0"/>
              <a:t>, 375-400.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67068926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Gilvarry</a:t>
            </a:r>
            <a:r>
              <a:rPr lang="en-US" dirty="0"/>
              <a:t>, C.M., Walsh, E., </a:t>
            </a:r>
            <a:r>
              <a:rPr lang="en-US" dirty="0" err="1"/>
              <a:t>Samele</a:t>
            </a:r>
            <a:r>
              <a:rPr lang="en-US" dirty="0"/>
              <a:t>, C., Hutchinson, G., </a:t>
            </a:r>
            <a:r>
              <a:rPr lang="en-US" dirty="0" err="1"/>
              <a:t>Mallett</a:t>
            </a:r>
            <a:r>
              <a:rPr lang="en-US" dirty="0"/>
              <a:t>, R., </a:t>
            </a:r>
            <a:r>
              <a:rPr lang="en-US" dirty="0" err="1"/>
              <a:t>Rabe-Hesketh</a:t>
            </a:r>
            <a:r>
              <a:rPr lang="en-US" dirty="0"/>
              <a:t>, S.,</a:t>
            </a:r>
            <a:r>
              <a:rPr lang="en-US" dirty="0" err="1"/>
              <a:t>Fahy</a:t>
            </a:r>
            <a:r>
              <a:rPr lang="en-US" dirty="0"/>
              <a:t>, T., </a:t>
            </a:r>
            <a:r>
              <a:rPr lang="en-US" dirty="0" err="1"/>
              <a:t>VanOs</a:t>
            </a:r>
            <a:r>
              <a:rPr lang="en-US" dirty="0"/>
              <a:t>, J., &amp; Murray, R.M.  (199).  Life events, ethnicity, and perceptions of discrimination in patients with severe mental illness</a:t>
            </a:r>
            <a:r>
              <a:rPr lang="en-US" i="1" dirty="0"/>
              <a:t>.  Social Psychiatry, 34,</a:t>
            </a:r>
            <a:r>
              <a:rPr lang="en-US" dirty="0"/>
              <a:t> 600-608.</a:t>
            </a:r>
          </a:p>
          <a:p>
            <a:pPr marL="0" indent="0">
              <a:buNone/>
            </a:pPr>
            <a:r>
              <a:rPr lang="en-US" dirty="0" smtClean="0"/>
              <a:t>	Gloria</a:t>
            </a:r>
            <a:r>
              <a:rPr lang="en-US" dirty="0"/>
              <a:t>, A.M., Castellanos, J., Park, Y.S., &amp; Kim, D.  (2008). Adherence to Asian cultural values and cultural fit in Korean American undergraduates’ help–seeking attitudes. </a:t>
            </a:r>
            <a:r>
              <a:rPr lang="en-US" i="1" dirty="0"/>
              <a:t>Journal of Counseling and Development, 86,</a:t>
            </a:r>
            <a:r>
              <a:rPr lang="en-US" dirty="0"/>
              <a:t> 419-428.</a:t>
            </a:r>
          </a:p>
          <a:p>
            <a:pPr marL="0" indent="0">
              <a:buNone/>
            </a:pPr>
            <a:r>
              <a:rPr lang="en-US" dirty="0" smtClean="0"/>
              <a:t>	Green</a:t>
            </a:r>
            <a:r>
              <a:rPr lang="en-US" dirty="0"/>
              <a:t>, R.G., </a:t>
            </a:r>
            <a:r>
              <a:rPr lang="en-US" dirty="0" err="1"/>
              <a:t>Klerman</a:t>
            </a:r>
            <a:r>
              <a:rPr lang="en-US" dirty="0"/>
              <a:t>, Stern, M., Bailey, K., Chambers, K., </a:t>
            </a:r>
            <a:r>
              <a:rPr lang="en-US" dirty="0" err="1"/>
              <a:t>Calridge</a:t>
            </a:r>
            <a:r>
              <a:rPr lang="en-US" dirty="0"/>
              <a:t>, R., Jones, G., </a:t>
            </a:r>
            <a:r>
              <a:rPr lang="en-US" dirty="0" err="1"/>
              <a:t>Kitson</a:t>
            </a:r>
            <a:r>
              <a:rPr lang="en-US" dirty="0"/>
              <a:t>, G., Leek, S., </a:t>
            </a:r>
            <a:r>
              <a:rPr lang="en-US" dirty="0" err="1"/>
              <a:t>Leisey</a:t>
            </a:r>
            <a:r>
              <a:rPr lang="en-US" dirty="0"/>
              <a:t>, M., </a:t>
            </a:r>
            <a:r>
              <a:rPr lang="en-US" dirty="0" err="1"/>
              <a:t>Vadas</a:t>
            </a:r>
            <a:r>
              <a:rPr lang="en-US" dirty="0"/>
              <a:t>, K., Walker, K.  (2005).  The multicultural counseling inventory: a measure for evaluating social work student and practitioner self-perceptions of their individual competencies</a:t>
            </a:r>
            <a:r>
              <a:rPr lang="en-US" i="1" dirty="0"/>
              <a:t>.  Journal of</a:t>
            </a:r>
            <a:r>
              <a:rPr lang="en-US" dirty="0"/>
              <a:t> </a:t>
            </a:r>
            <a:r>
              <a:rPr lang="en-US" i="1" dirty="0"/>
              <a:t>Social Work Education, 41(2),</a:t>
            </a:r>
            <a:r>
              <a:rPr lang="en-US" dirty="0"/>
              <a:t> 191-206.</a:t>
            </a:r>
          </a:p>
          <a:p>
            <a:pPr marL="0" indent="0">
              <a:buNone/>
            </a:pPr>
            <a:r>
              <a:rPr lang="en-US" dirty="0" smtClean="0"/>
              <a:t>	Grimm</a:t>
            </a:r>
            <a:r>
              <a:rPr lang="en-US" dirty="0"/>
              <a:t>, D.W., Brannon, R., &amp; </a:t>
            </a:r>
            <a:r>
              <a:rPr lang="en-US" dirty="0" err="1"/>
              <a:t>Juni</a:t>
            </a:r>
            <a:r>
              <a:rPr lang="en-US" dirty="0"/>
              <a:t>, S.  (1997).  Defense mechanisms and object relations as factors in marital satisfaction.  </a:t>
            </a:r>
            <a:r>
              <a:rPr lang="en-US" i="1" dirty="0"/>
              <a:t>Contemporary Family Therapy, 19(2),</a:t>
            </a:r>
            <a:r>
              <a:rPr lang="en-US" dirty="0"/>
              <a:t> 305-312.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Guo</a:t>
            </a:r>
            <a:r>
              <a:rPr lang="en-US" dirty="0"/>
              <a:t>, Y.  (2005).  Filial therapy for children’s behavioral and emotional problems in mainland China.  </a:t>
            </a:r>
            <a:r>
              <a:rPr lang="en-US" i="1" dirty="0"/>
              <a:t>Journal of Child and Adolescent Psychiatric Nursing, 18(4),</a:t>
            </a:r>
            <a:r>
              <a:rPr lang="en-US" dirty="0"/>
              <a:t> 171--180.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305707937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8991599" cy="41825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Gushue</a:t>
            </a:r>
            <a:r>
              <a:rPr lang="en-US" dirty="0"/>
              <a:t>, G.V., Constantine, M.G., &amp; </a:t>
            </a:r>
            <a:r>
              <a:rPr lang="en-US" dirty="0" err="1"/>
              <a:t>Sciarra</a:t>
            </a:r>
            <a:r>
              <a:rPr lang="en-US" dirty="0"/>
              <a:t>, D.T.  (2008).  The influence of culture,  self-reported multicultural competence , and shifting standards of judgment of perceptions of family functioning of white family counselors.  </a:t>
            </a:r>
            <a:r>
              <a:rPr lang="en-US" i="1" dirty="0"/>
              <a:t>Journal of Counseling and Development, 86, </a:t>
            </a:r>
            <a:r>
              <a:rPr lang="en-US" dirty="0"/>
              <a:t>85-94.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Guterman</a:t>
            </a:r>
            <a:r>
              <a:rPr lang="en-US" dirty="0"/>
              <a:t>, J.T. &amp; </a:t>
            </a:r>
            <a:r>
              <a:rPr lang="en-US" dirty="0" err="1"/>
              <a:t>Leite</a:t>
            </a:r>
            <a:r>
              <a:rPr lang="en-US" dirty="0"/>
              <a:t>, N.  (October 2006).  Solution-focused counseling for clients with religious and spiritual concerns.  </a:t>
            </a:r>
            <a:r>
              <a:rPr lang="en-US" i="1" dirty="0"/>
              <a:t>Counseling &amp; Values, 51</a:t>
            </a:r>
            <a:r>
              <a:rPr lang="en-US" dirty="0"/>
              <a:t>, 39-52.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Hage</a:t>
            </a:r>
            <a:r>
              <a:rPr lang="en-US" dirty="0"/>
              <a:t>, S.M., Hopson, A., Siegel, M,., Payton, G., &amp; </a:t>
            </a:r>
            <a:r>
              <a:rPr lang="en-US" dirty="0" err="1"/>
              <a:t>DeFanti</a:t>
            </a:r>
            <a:r>
              <a:rPr lang="en-US" dirty="0"/>
              <a:t>, E.  (April 2006).  Multicultural training in spirituality: an interdisciplinary review.  </a:t>
            </a:r>
            <a:r>
              <a:rPr lang="en-US" i="1" dirty="0"/>
              <a:t>Counseling and Values, 50</a:t>
            </a:r>
            <a:r>
              <a:rPr lang="en-US" dirty="0"/>
              <a:t>, 217-234.</a:t>
            </a:r>
          </a:p>
          <a:p>
            <a:pPr marL="0" indent="0">
              <a:buNone/>
            </a:pPr>
            <a:r>
              <a:rPr lang="en-US" dirty="0" smtClean="0"/>
              <a:t>	Hall</a:t>
            </a:r>
            <a:r>
              <a:rPr lang="en-US" dirty="0"/>
              <a:t>, J., </a:t>
            </a:r>
            <a:r>
              <a:rPr lang="en-US" dirty="0" err="1"/>
              <a:t>Guterman</a:t>
            </a:r>
            <a:r>
              <a:rPr lang="en-US" dirty="0"/>
              <a:t>, D.K., Lee, H.B., &amp; Little, S.G.  (2002).  Counselor- client matching on ethnicity, gender , and language: Implications for counseling school-aged children. </a:t>
            </a:r>
            <a:r>
              <a:rPr lang="en-US" i="1" dirty="0"/>
              <a:t>North American Journal of Psychology, 4(3),</a:t>
            </a:r>
            <a:r>
              <a:rPr lang="en-US" dirty="0"/>
              <a:t> 367-380.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Hamdan</a:t>
            </a:r>
            <a:r>
              <a:rPr lang="en-US" dirty="0"/>
              <a:t>, A. (April 2007).  A case study of a Muslim client: Incorporating religious beliefs and practices.  </a:t>
            </a:r>
            <a:r>
              <a:rPr lang="en-US" i="1" dirty="0"/>
              <a:t>Journal of Multicultural Counseling and Development, 35, 92-100.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63608663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06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Hanna</a:t>
            </a:r>
            <a:r>
              <a:rPr lang="en-US" dirty="0"/>
              <a:t>, F.J., &amp; Cardona, B.  (July 2013).  Multicultural counseling beyond the relationship: Expanding the repertoire with techniques.  </a:t>
            </a:r>
            <a:r>
              <a:rPr lang="en-US" i="1" dirty="0"/>
              <a:t>Journal of Counseling and Development, 91</a:t>
            </a:r>
            <a:r>
              <a:rPr lang="en-US" dirty="0"/>
              <a:t>, 349-357.</a:t>
            </a:r>
          </a:p>
          <a:p>
            <a:pPr marL="0" indent="0">
              <a:buNone/>
            </a:pPr>
            <a:r>
              <a:rPr lang="en-US" dirty="0" smtClean="0"/>
              <a:t>	Harper</a:t>
            </a:r>
            <a:r>
              <a:rPr lang="en-US" dirty="0"/>
              <a:t>, F.D., Terry, L.M., Twiggs, R.  (2009).  Counseling strategies with black boys and black men: Implications for policy.  </a:t>
            </a:r>
            <a:r>
              <a:rPr lang="en-US" i="1" dirty="0"/>
              <a:t>The Journal of Negro Education, 78(3),</a:t>
            </a:r>
            <a:r>
              <a:rPr lang="en-US" dirty="0"/>
              <a:t> 216-232.</a:t>
            </a:r>
          </a:p>
          <a:p>
            <a:pPr marL="0" indent="0">
              <a:buNone/>
            </a:pPr>
            <a:r>
              <a:rPr lang="en-US" dirty="0" smtClean="0"/>
              <a:t>	Hays</a:t>
            </a:r>
            <a:r>
              <a:rPr lang="en-US" dirty="0"/>
              <a:t>, P.A.  (1996).  Addressing the complexities of culture and gender in counseling.  </a:t>
            </a:r>
            <a:r>
              <a:rPr lang="en-US" i="1" dirty="0"/>
              <a:t>Journal of Counseling and Development, 74</a:t>
            </a:r>
            <a:r>
              <a:rPr lang="en-US" dirty="0"/>
              <a:t>, 332-338.</a:t>
            </a:r>
          </a:p>
          <a:p>
            <a:pPr marL="0" indent="0">
              <a:buNone/>
            </a:pPr>
            <a:r>
              <a:rPr lang="en-US" dirty="0" smtClean="0"/>
              <a:t>	Hendricks</a:t>
            </a:r>
            <a:r>
              <a:rPr lang="en-US" dirty="0"/>
              <a:t>, K.T.  (2005).  Cross-cultural counseling: A transpersonal approach. </a:t>
            </a:r>
            <a:r>
              <a:rPr lang="en-US" i="1" dirty="0"/>
              <a:t>Counseling and Human Development, 37(8),</a:t>
            </a:r>
            <a:r>
              <a:rPr lang="en-US" dirty="0"/>
              <a:t> 1-8.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Henricksen</a:t>
            </a:r>
            <a:r>
              <a:rPr lang="en-US" dirty="0"/>
              <a:t>, R.C., &amp; Trusty, J.  ( April 2005).  Ethics and values as major factors related to multicultural aspects of counselor preparation.  </a:t>
            </a:r>
            <a:r>
              <a:rPr lang="en-US" i="1" dirty="0"/>
              <a:t>Counseling and Values, 49</a:t>
            </a:r>
            <a:r>
              <a:rPr lang="en-US" dirty="0"/>
              <a:t>, 180-192.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76338092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Henricksen</a:t>
            </a:r>
            <a:r>
              <a:rPr lang="en-US" dirty="0"/>
              <a:t>, R.C.  ( Fall 2006).  Multicultural counselor preparation: a transformational pedagogy.  </a:t>
            </a:r>
            <a:r>
              <a:rPr lang="en-US" i="1" dirty="0"/>
              <a:t>Journal of Humanistic Counseling Education and Development, 45</a:t>
            </a:r>
            <a:r>
              <a:rPr lang="en-US" dirty="0"/>
              <a:t>, 173-185.</a:t>
            </a:r>
          </a:p>
          <a:p>
            <a:pPr marL="0" indent="0">
              <a:buNone/>
            </a:pPr>
            <a:r>
              <a:rPr lang="en-US" dirty="0" smtClean="0"/>
              <a:t>	Hill</a:t>
            </a:r>
            <a:r>
              <a:rPr lang="en-US" dirty="0"/>
              <a:t>, J.S., Robbins, R.R., &amp; Pace, T.M.  (2012).  </a:t>
            </a:r>
            <a:r>
              <a:rPr lang="en-US" dirty="0" err="1"/>
              <a:t>Cutral</a:t>
            </a:r>
            <a:r>
              <a:rPr lang="en-US" dirty="0"/>
              <a:t> validity of the Minnesota Multiphasic personality Inventiory-2 Empirical correlates: s this the best we can do?  .  </a:t>
            </a:r>
            <a:r>
              <a:rPr lang="en-US" i="1" dirty="0"/>
              <a:t>Journal of Multicultural Counseling and Development, 40, 104-116.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Ibrahim</a:t>
            </a:r>
            <a:r>
              <a:rPr lang="en-US" dirty="0"/>
              <a:t>, F.A., &amp; Arredondo, P.M.  (1986).  Ethical standards for cross-cultural counseling: Counselor preparation, practice, assessment, and research.  </a:t>
            </a:r>
            <a:r>
              <a:rPr lang="en-US" i="1" dirty="0"/>
              <a:t>Journal of</a:t>
            </a:r>
            <a:r>
              <a:rPr lang="en-US" dirty="0"/>
              <a:t> </a:t>
            </a:r>
            <a:r>
              <a:rPr lang="en-US" i="1" dirty="0"/>
              <a:t>Counseling and Development, 64</a:t>
            </a:r>
            <a:r>
              <a:rPr lang="en-US" dirty="0"/>
              <a:t>, 349-350.</a:t>
            </a:r>
          </a:p>
          <a:p>
            <a:pPr marL="0" indent="0">
              <a:buNone/>
            </a:pPr>
            <a:r>
              <a:rPr lang="en-US" dirty="0" smtClean="0"/>
              <a:t>	Johnson</a:t>
            </a:r>
            <a:r>
              <a:rPr lang="en-US" dirty="0"/>
              <a:t>, S.  (March 2006). The congruence of the philosophy of rational emotive behavior therapy within the philosophy of mainstream Christianity.  </a:t>
            </a:r>
            <a:r>
              <a:rPr lang="en-US" i="1" dirty="0"/>
              <a:t>Journal of Cognitive &amp; Behavioral Psychotherapies, 6(1)</a:t>
            </a:r>
            <a:r>
              <a:rPr lang="en-US" dirty="0"/>
              <a:t>, 45-55.</a:t>
            </a:r>
          </a:p>
          <a:p>
            <a:pPr marL="0" indent="0">
              <a:buNone/>
            </a:pPr>
            <a:r>
              <a:rPr lang="en-US" dirty="0" smtClean="0"/>
              <a:t>	Jones</a:t>
            </a:r>
            <a:r>
              <a:rPr lang="en-US" dirty="0"/>
              <a:t>, E.E.  (1982).  Psychotherapists’ impressions of treatment outcome as a function of  race.  </a:t>
            </a:r>
            <a:r>
              <a:rPr lang="en-US" i="1" dirty="0"/>
              <a:t>Journal of Clinical Psychology, 38(4),</a:t>
            </a:r>
            <a:r>
              <a:rPr lang="en-US" dirty="0"/>
              <a:t> 722-731.</a:t>
            </a:r>
          </a:p>
          <a:p>
            <a:pPr marL="0" indent="0">
              <a:buNone/>
            </a:pPr>
            <a:r>
              <a:rPr lang="en-US" dirty="0" smtClean="0"/>
              <a:t>	Kenney</a:t>
            </a:r>
            <a:r>
              <a:rPr lang="en-US" dirty="0"/>
              <a:t>, K.R.  (2002).  Counseling interracial couples and multiracial individuals: applying a multicultural competency framework</a:t>
            </a:r>
            <a:r>
              <a:rPr lang="en-US" i="1" dirty="0"/>
              <a:t>.  Counseling and Human</a:t>
            </a:r>
            <a:r>
              <a:rPr lang="en-US" dirty="0"/>
              <a:t> </a:t>
            </a:r>
            <a:r>
              <a:rPr lang="en-US" i="1" dirty="0"/>
              <a:t>Development, 35(4)</a:t>
            </a:r>
            <a:r>
              <a:rPr lang="en-US" dirty="0"/>
              <a:t>, 1-13.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320873725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Kessler</a:t>
            </a:r>
            <a:r>
              <a:rPr lang="en-US" dirty="0"/>
              <a:t>, R. C., Mickelson, K.D., &amp; Williams, D.R.  (1999).  The prevalence, </a:t>
            </a:r>
            <a:r>
              <a:rPr lang="en-US" dirty="0" err="1"/>
              <a:t>distribution,and</a:t>
            </a:r>
            <a:r>
              <a:rPr lang="en-US" dirty="0"/>
              <a:t> mental health correlates of perceived discrimination in the United States.  </a:t>
            </a:r>
            <a:r>
              <a:rPr lang="en-US" i="1" dirty="0"/>
              <a:t>Journal of Health and Social Behavior, 40(3)</a:t>
            </a:r>
            <a:r>
              <a:rPr lang="en-US" dirty="0"/>
              <a:t>, 208-230.</a:t>
            </a:r>
          </a:p>
          <a:p>
            <a:pPr marL="0" indent="0">
              <a:buNone/>
            </a:pPr>
            <a:r>
              <a:rPr lang="en-US" dirty="0" smtClean="0"/>
              <a:t>	Khawaja</a:t>
            </a:r>
            <a:r>
              <a:rPr lang="en-US" dirty="0"/>
              <a:t>, N.G., Gomez, I., &amp; Turner, G.  (June 2009).  Development of the multicultural mental health awareness scale.  </a:t>
            </a:r>
            <a:r>
              <a:rPr lang="en-US" i="1" dirty="0"/>
              <a:t>Australian Psychologist, 44(2</a:t>
            </a:r>
            <a:r>
              <a:rPr lang="en-US" dirty="0"/>
              <a:t>), 67-77.</a:t>
            </a:r>
          </a:p>
          <a:p>
            <a:pPr marL="0" indent="0">
              <a:buNone/>
            </a:pPr>
            <a:r>
              <a:rPr lang="en-US" dirty="0" smtClean="0"/>
              <a:t>	Kim</a:t>
            </a:r>
            <a:r>
              <a:rPr lang="en-US" dirty="0"/>
              <a:t>, B.S.K., Ng, G.F., &amp; </a:t>
            </a:r>
            <a:r>
              <a:rPr lang="en-US" dirty="0" err="1"/>
              <a:t>Ahn</a:t>
            </a:r>
            <a:r>
              <a:rPr lang="en-US" dirty="0"/>
              <a:t>, A.J.  (2009).  Client adherence to Asian cultural </a:t>
            </a:r>
            <a:r>
              <a:rPr lang="en-US" dirty="0" err="1"/>
              <a:t>values,common</a:t>
            </a:r>
            <a:r>
              <a:rPr lang="en-US" dirty="0"/>
              <a:t> factors in counseling, and session outcome with Asian American clients at a university counseling center</a:t>
            </a:r>
            <a:r>
              <a:rPr lang="en-US" i="1" dirty="0"/>
              <a:t>.  Journal of Counseling and Development, 87,</a:t>
            </a:r>
            <a:r>
              <a:rPr lang="en-US" dirty="0"/>
              <a:t> 131-142.</a:t>
            </a:r>
          </a:p>
          <a:p>
            <a:pPr marL="0" indent="0">
              <a:buNone/>
            </a:pPr>
            <a:r>
              <a:rPr lang="en-US" dirty="0" smtClean="0"/>
              <a:t>	Kim</a:t>
            </a:r>
            <a:r>
              <a:rPr lang="en-US" dirty="0"/>
              <a:t>, B.S., &amp; Lyons, H.Z.  (2003).  Experiential activities and multicultural counseling competence training.  </a:t>
            </a:r>
            <a:r>
              <a:rPr lang="en-US" i="1" dirty="0"/>
              <a:t>Journal of Counseling and Development, 81</a:t>
            </a:r>
            <a:r>
              <a:rPr lang="en-US" dirty="0"/>
              <a:t>, 400-408.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142850585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Kinnier</a:t>
            </a:r>
            <a:r>
              <a:rPr lang="en-US" dirty="0"/>
              <a:t>, R.T., Dixon, A.L., Barratt, T.M., &amp; Moyer, E.L.  (January 2008).  Should universalism trump cultural relativism in counseling?  </a:t>
            </a:r>
            <a:r>
              <a:rPr lang="en-US" i="1" dirty="0"/>
              <a:t>Counseling and Values, 52</a:t>
            </a:r>
            <a:r>
              <a:rPr lang="en-US" dirty="0"/>
              <a:t>, 113-124.</a:t>
            </a:r>
          </a:p>
          <a:p>
            <a:pPr marL="0" indent="0">
              <a:buNone/>
            </a:pPr>
            <a:r>
              <a:rPr lang="en-US" dirty="0" smtClean="0"/>
              <a:t>	Kipper</a:t>
            </a:r>
            <a:r>
              <a:rPr lang="en-US" dirty="0"/>
              <a:t>, D.A.  (2002).  The cognitive double: Integrating cognitive and action techniques. </a:t>
            </a:r>
            <a:r>
              <a:rPr lang="en-US" i="1" dirty="0"/>
              <a:t>Journal of Group Psychotherapy, Psychodrama, &amp; </a:t>
            </a:r>
            <a:r>
              <a:rPr lang="en-US" i="1" dirty="0" err="1"/>
              <a:t>Sociometry</a:t>
            </a:r>
            <a:r>
              <a:rPr lang="en-US" dirty="0"/>
              <a:t>, 93-106.</a:t>
            </a:r>
          </a:p>
          <a:p>
            <a:pPr marL="0" indent="0">
              <a:buNone/>
            </a:pPr>
            <a:r>
              <a:rPr lang="en-US" dirty="0" smtClean="0"/>
              <a:t>	Lancaster</a:t>
            </a:r>
            <a:r>
              <a:rPr lang="en-US" dirty="0"/>
              <a:t>, L.C.,&amp; </a:t>
            </a:r>
            <a:r>
              <a:rPr lang="en-US" dirty="0" err="1"/>
              <a:t>Stillman</a:t>
            </a:r>
            <a:r>
              <a:rPr lang="en-US" dirty="0"/>
              <a:t>, D.  (2002).  </a:t>
            </a:r>
            <a:r>
              <a:rPr lang="en-US" i="1" dirty="0"/>
              <a:t>When generations collide</a:t>
            </a:r>
            <a:r>
              <a:rPr lang="en-US" dirty="0"/>
              <a:t>..  Harper Collins: New York, NY.</a:t>
            </a:r>
          </a:p>
          <a:p>
            <a:pPr marL="0" indent="0">
              <a:buNone/>
            </a:pPr>
            <a:r>
              <a:rPr lang="en-US" dirty="0" smtClean="0"/>
              <a:t>	Leong</a:t>
            </a:r>
            <a:r>
              <a:rPr lang="en-US" dirty="0"/>
              <a:t>, F.T.L.  (2011).  Cultural accommodation model of counseling.  </a:t>
            </a:r>
            <a:r>
              <a:rPr lang="en-US" i="1" dirty="0"/>
              <a:t>Journal of Employment Counseling, 48,</a:t>
            </a:r>
            <a:r>
              <a:rPr lang="en-US" dirty="0"/>
              <a:t> 150-152.</a:t>
            </a:r>
          </a:p>
          <a:p>
            <a:pPr marL="0" indent="0">
              <a:buNone/>
            </a:pPr>
            <a:r>
              <a:rPr lang="en-US" dirty="0" smtClean="0"/>
              <a:t>	Lewis</a:t>
            </a:r>
            <a:r>
              <a:rPr lang="en-US" dirty="0"/>
              <a:t>, A.N.  (2006).  Three-factor model of multicultural counseling for consumers with disabilities.  </a:t>
            </a:r>
            <a:r>
              <a:rPr lang="en-US" i="1" dirty="0"/>
              <a:t>Journal of Vocational Rehabilitation, 24</a:t>
            </a:r>
            <a:r>
              <a:rPr lang="en-US" dirty="0"/>
              <a:t>, 151-159.</a:t>
            </a:r>
          </a:p>
          <a:p>
            <a:pPr marL="0" indent="0">
              <a:buNone/>
            </a:pPr>
            <a:r>
              <a:rPr lang="en-US" dirty="0" smtClean="0"/>
              <a:t>	Lim</a:t>
            </a:r>
            <a:r>
              <a:rPr lang="en-US" dirty="0"/>
              <a:t>, S., &amp; </a:t>
            </a:r>
            <a:r>
              <a:rPr lang="en-US" dirty="0" err="1"/>
              <a:t>Nakamoto</a:t>
            </a:r>
            <a:r>
              <a:rPr lang="en-US" dirty="0"/>
              <a:t>, T.  (2008).  Genograms: Use in therapy with Asian families with diverse cultural heritages.  </a:t>
            </a:r>
            <a:r>
              <a:rPr lang="en-US" i="1" dirty="0"/>
              <a:t>Contemporary Family Therapy, 30</a:t>
            </a:r>
            <a:r>
              <a:rPr lang="en-US" dirty="0"/>
              <a:t>, 199-219.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39618518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7"/>
            <a:ext cx="8991600" cy="41825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	Lin</a:t>
            </a:r>
            <a:r>
              <a:rPr lang="en-US" dirty="0"/>
              <a:t>, Y.  (2001).  The application of cognitive- behavioral therapy to counseling </a:t>
            </a:r>
            <a:r>
              <a:rPr lang="en-US" dirty="0" err="1"/>
              <a:t>Chinese.</a:t>
            </a:r>
            <a:r>
              <a:rPr lang="en-US" i="1" dirty="0" err="1"/>
              <a:t>American</a:t>
            </a:r>
            <a:r>
              <a:rPr lang="en-US" i="1" dirty="0"/>
              <a:t> journal of </a:t>
            </a:r>
            <a:r>
              <a:rPr lang="en-US" i="1" dirty="0" err="1"/>
              <a:t>Pscyhotherapy</a:t>
            </a:r>
            <a:r>
              <a:rPr lang="en-US" i="1" dirty="0"/>
              <a:t>, 55(4),</a:t>
            </a:r>
            <a:r>
              <a:rPr lang="en-US" dirty="0"/>
              <a:t> 46-58.</a:t>
            </a:r>
          </a:p>
          <a:p>
            <a:pPr marL="0" indent="0">
              <a:buNone/>
            </a:pPr>
            <a:r>
              <a:rPr lang="en-US" dirty="0" smtClean="0"/>
              <a:t>	Liu</a:t>
            </a:r>
            <a:r>
              <a:rPr lang="en-US" dirty="0"/>
              <a:t>, W.M., Clay, D.L.  (2002). Multicultural counseling competencies: Guidelines in working with children and adolescents.  </a:t>
            </a:r>
            <a:r>
              <a:rPr lang="en-US" i="1" dirty="0"/>
              <a:t>Journal of Mental Health Counseling, 24(21),</a:t>
            </a:r>
            <a:r>
              <a:rPr lang="en-US" dirty="0"/>
              <a:t>  177-187.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Lopez</a:t>
            </a:r>
            <a:r>
              <a:rPr lang="en-US" dirty="0"/>
              <a:t>, S.R.  (2003).  Reflections on the surgeons general’s report on mental health</a:t>
            </a:r>
            <a:r>
              <a:rPr lang="en-US" dirty="0" smtClean="0"/>
              <a:t>, culture</a:t>
            </a:r>
            <a:r>
              <a:rPr lang="en-US" dirty="0"/>
              <a:t>, race, and ethnicity.  </a:t>
            </a:r>
            <a:r>
              <a:rPr lang="en-US" i="1" dirty="0"/>
              <a:t>Culture, Medicine, and Psychiatry, 27</a:t>
            </a:r>
            <a:r>
              <a:rPr lang="en-US" dirty="0"/>
              <a:t>, 419-434.</a:t>
            </a:r>
          </a:p>
          <a:p>
            <a:pPr marL="0" indent="0">
              <a:buNone/>
            </a:pPr>
            <a:r>
              <a:rPr lang="en-US" dirty="0" smtClean="0"/>
              <a:t>	Lowe</a:t>
            </a:r>
            <a:r>
              <a:rPr lang="en-US" dirty="0"/>
              <a:t>, S.M.  (July 2005).  Integrating collectivist values into career counseling with Asian Americans: A test of cultural responsiveness.   </a:t>
            </a:r>
            <a:r>
              <a:rPr lang="en-US" i="1" dirty="0"/>
              <a:t>Journal of Multicultural Counseling and Development, 33</a:t>
            </a:r>
            <a:r>
              <a:rPr lang="en-US" dirty="0"/>
              <a:t>, 134-145.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Matrone</a:t>
            </a:r>
            <a:r>
              <a:rPr lang="en-US" dirty="0"/>
              <a:t>, K.F., Leahy, M.J.  (2005).  The relationship between vocational rehabilitation, client outcomes and rehabilitation counselor multicultural counseling competencies.  </a:t>
            </a:r>
            <a:r>
              <a:rPr lang="en-US" i="1" dirty="0"/>
              <a:t>Rehabilitation Counseling Bulletin, 48(4),</a:t>
            </a:r>
            <a:r>
              <a:rPr lang="en-US" dirty="0"/>
              <a:t> 233-244.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116827812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	McCarthy</a:t>
            </a:r>
            <a:r>
              <a:rPr lang="en-US" dirty="0"/>
              <a:t>, J., &amp; Holliday, E.L.  (2004).  Help-seeking and counseling within a traditional male gender role:  An examination from a multicultural perspective.  </a:t>
            </a:r>
            <a:r>
              <a:rPr lang="en-US" i="1" dirty="0"/>
              <a:t>Journal of Counseling and Development, 82(1),</a:t>
            </a:r>
            <a:r>
              <a:rPr lang="en-US" dirty="0"/>
              <a:t> 25-30.</a:t>
            </a:r>
          </a:p>
          <a:p>
            <a:pPr marL="0" indent="0">
              <a:buNone/>
            </a:pPr>
            <a:r>
              <a:rPr lang="en-US" dirty="0" smtClean="0"/>
              <a:t>	McDonald</a:t>
            </a:r>
            <a:r>
              <a:rPr lang="en-US" dirty="0"/>
              <a:t>, K.E.  (October 2011). Transcultural Wellness: An exploratory study.   </a:t>
            </a:r>
            <a:r>
              <a:rPr lang="en-US" i="1" dirty="0"/>
              <a:t>Journal of Multicultural Counseling and Development, 39, 241-253.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Meyer, D.D.  (October 2012).  Techniques for spiritual, ethical and religious counseling: Using drama therapy to explore religion and spirituality in counselor education.   </a:t>
            </a:r>
            <a:r>
              <a:rPr lang="en-US" i="1" dirty="0"/>
              <a:t>Counseling and Values, 57</a:t>
            </a:r>
            <a:r>
              <a:rPr lang="en-US" dirty="0"/>
              <a:t>, 241-251.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Moodley</a:t>
            </a:r>
            <a:r>
              <a:rPr lang="en-US" dirty="0"/>
              <a:t>, R.  (2005).  Outside race, inside gender: a good enough “holding environment” in counselling and psychotherapy.  </a:t>
            </a:r>
            <a:r>
              <a:rPr lang="en-US" i="1" dirty="0"/>
              <a:t>Counselling Psychology Quarterly, 18(4),</a:t>
            </a:r>
            <a:r>
              <a:rPr lang="en-US" dirty="0"/>
              <a:t>  319-328.</a:t>
            </a:r>
          </a:p>
          <a:p>
            <a:pPr marL="0" indent="0">
              <a:buNone/>
            </a:pPr>
            <a:r>
              <a:rPr lang="en-US" dirty="0" smtClean="0"/>
              <a:t>	Myers</a:t>
            </a:r>
            <a:r>
              <a:rPr lang="en-US" dirty="0"/>
              <a:t>, J.E., &amp; Gill, C.S.  (2004).  Poor, rural, and female:  Under-studied, under-counseled, more at-risk,  </a:t>
            </a:r>
            <a:r>
              <a:rPr lang="en-US" i="1" dirty="0"/>
              <a:t>Journal of Mental Health Counseling, 26(3),</a:t>
            </a:r>
            <a:r>
              <a:rPr lang="en-US" dirty="0"/>
              <a:t> 225-242.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20439987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Nagai</a:t>
            </a:r>
            <a:r>
              <a:rPr lang="en-US" dirty="0"/>
              <a:t>. C.  (2009).  Ethno-cultural and linguistic transference and countertransference:  From Asian perspectives.  </a:t>
            </a:r>
            <a:r>
              <a:rPr lang="en-US" i="1" dirty="0"/>
              <a:t>American Journal of Psychotherapy, 63(1),</a:t>
            </a:r>
            <a:r>
              <a:rPr lang="en-US" dirty="0"/>
              <a:t> 13-23.</a:t>
            </a:r>
          </a:p>
          <a:p>
            <a:pPr marL="0" indent="0">
              <a:buNone/>
            </a:pPr>
            <a:r>
              <a:rPr lang="en-US" dirty="0" smtClean="0"/>
              <a:t>	Nilsson</a:t>
            </a:r>
            <a:r>
              <a:rPr lang="en-US" dirty="0"/>
              <a:t>, J.E.., </a:t>
            </a:r>
            <a:r>
              <a:rPr lang="en-US" dirty="0" err="1"/>
              <a:t>Barazanji</a:t>
            </a:r>
            <a:r>
              <a:rPr lang="en-US" dirty="0"/>
              <a:t>, D.M., </a:t>
            </a:r>
            <a:r>
              <a:rPr lang="en-US" dirty="0" err="1"/>
              <a:t>Heintzelman</a:t>
            </a:r>
            <a:r>
              <a:rPr lang="en-US" dirty="0"/>
              <a:t>, A., Siddiqi, M., &amp; </a:t>
            </a:r>
            <a:r>
              <a:rPr lang="en-US" dirty="0" err="1"/>
              <a:t>Shilla</a:t>
            </a:r>
            <a:r>
              <a:rPr lang="en-US" dirty="0"/>
              <a:t>, Y. (October 2012). Somali women’s reflections on the adjustment of their children in the United Sates.  </a:t>
            </a:r>
            <a:r>
              <a:rPr lang="en-US" i="1" dirty="0"/>
              <a:t>Journal of Multicultural Counseling and Development, 40, </a:t>
            </a:r>
            <a:r>
              <a:rPr lang="en-US" dirty="0"/>
              <a:t>240-252.</a:t>
            </a:r>
          </a:p>
          <a:p>
            <a:pPr marL="0" indent="0">
              <a:buNone/>
            </a:pPr>
            <a:r>
              <a:rPr lang="en-US" dirty="0" smtClean="0"/>
              <a:t>	Nilsson</a:t>
            </a:r>
            <a:r>
              <a:rPr lang="en-US" dirty="0"/>
              <a:t>, J.E.., </a:t>
            </a:r>
            <a:r>
              <a:rPr lang="en-US" dirty="0" err="1"/>
              <a:t>Schale</a:t>
            </a:r>
            <a:r>
              <a:rPr lang="en-US" dirty="0"/>
              <a:t>, C.L., &amp; </a:t>
            </a:r>
            <a:r>
              <a:rPr lang="en-US" dirty="0" err="1"/>
              <a:t>Khamphakdy</a:t>
            </a:r>
            <a:r>
              <a:rPr lang="en-US" dirty="0"/>
              <a:t>-Brown, S.  (Fall 2011). Facilitating trainees’ multicultural development and social justice advocacy though a refugee/immigrant mental health program.  </a:t>
            </a:r>
            <a:r>
              <a:rPr lang="en-US" i="1" dirty="0"/>
              <a:t>Journal of Counseling and Development, 89,</a:t>
            </a:r>
            <a:r>
              <a:rPr lang="en-US" dirty="0"/>
              <a:t> 413-422.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Olofoson</a:t>
            </a:r>
            <a:r>
              <a:rPr lang="en-US" dirty="0"/>
              <a:t>, G  (	2004).  </a:t>
            </a:r>
            <a:r>
              <a:rPr lang="en-US" u="sng" dirty="0"/>
              <a:t>When in Rome or Rio or Riyadh…: Cultural A &amp; As for</a:t>
            </a:r>
            <a:r>
              <a:rPr lang="en-US" dirty="0"/>
              <a:t> </a:t>
            </a:r>
            <a:r>
              <a:rPr lang="en-US" u="sng" dirty="0"/>
              <a:t>Successful Business Behavior Around the World</a:t>
            </a:r>
            <a:r>
              <a:rPr lang="en-US" dirty="0"/>
              <a:t>.  Intercultural Press: </a:t>
            </a:r>
            <a:r>
              <a:rPr lang="en-US" dirty="0" err="1"/>
              <a:t>Yarmouth,Maine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Ong</a:t>
            </a:r>
            <a:r>
              <a:rPr lang="en-US" dirty="0"/>
              <a:t>, A.D., &amp; Edwards, L.M.  (2008).  Positive affect and adjustment to perceived racism</a:t>
            </a:r>
            <a:r>
              <a:rPr lang="en-US" i="1" dirty="0"/>
              <a:t>.  Journal of Social and Clinical Psychology, 27(2),</a:t>
            </a:r>
            <a:r>
              <a:rPr lang="en-US" dirty="0"/>
              <a:t> 105-126.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4294312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8610599" cy="4419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en-US" b="1" u="sng" dirty="0" err="1"/>
              <a:t>Bafa</a:t>
            </a:r>
            <a:r>
              <a:rPr lang="en-US" b="1" u="sng" dirty="0"/>
              <a:t> </a:t>
            </a:r>
            <a:r>
              <a:rPr lang="en-US" b="1" u="sng" dirty="0" err="1"/>
              <a:t>Bafa</a:t>
            </a:r>
            <a:r>
              <a:rPr lang="en-US" dirty="0"/>
              <a:t>-  * simulated cultures (</a:t>
            </a:r>
            <a:r>
              <a:rPr lang="en-US" dirty="0" err="1"/>
              <a:t>Apha</a:t>
            </a:r>
            <a:r>
              <a:rPr lang="en-US" dirty="0"/>
              <a:t> and Beta groups- each learn everything about the other culture then interact and then switch)</a:t>
            </a:r>
          </a:p>
          <a:p>
            <a:pPr algn="ctr">
              <a:buNone/>
              <a:defRPr/>
            </a:pPr>
            <a:endParaRPr lang="en-US" b="1" u="sng" dirty="0"/>
          </a:p>
          <a:p>
            <a:pPr algn="ctr">
              <a:buNone/>
              <a:defRPr/>
            </a:pPr>
            <a:r>
              <a:rPr lang="en-US" b="1" u="sng" dirty="0"/>
              <a:t>Step Forward/Step Back- like Mother, May I?</a:t>
            </a:r>
            <a:endParaRPr lang="en-US" dirty="0"/>
          </a:p>
          <a:p>
            <a:pPr algn="ctr">
              <a:buNone/>
              <a:defRPr/>
            </a:pPr>
            <a:r>
              <a:rPr lang="en-US" dirty="0"/>
              <a:t>* Characters created with various cultural attributes</a:t>
            </a:r>
          </a:p>
          <a:p>
            <a:pPr algn="ctr">
              <a:buNone/>
              <a:defRPr/>
            </a:pPr>
            <a:r>
              <a:rPr lang="en-US" dirty="0"/>
              <a:t>* May move forward or backward so many steps based on the degree to which some things may or may not be factors in a cultural character’s life</a:t>
            </a:r>
          </a:p>
          <a:p>
            <a:pPr algn="ctr">
              <a:buNone/>
              <a:defRPr/>
            </a:pPr>
            <a:endParaRPr lang="en-US" b="1" u="sng" dirty="0"/>
          </a:p>
          <a:p>
            <a:pPr algn="ctr">
              <a:buNone/>
              <a:defRPr/>
            </a:pPr>
            <a:r>
              <a:rPr lang="en-US" b="1" u="sng" dirty="0"/>
              <a:t>Cultural Jeopardy</a:t>
            </a:r>
            <a:r>
              <a:rPr lang="en-US" dirty="0"/>
              <a:t>-  *Used to recall and apply knowledge of information about cultures</a:t>
            </a:r>
          </a:p>
          <a:p>
            <a:pPr algn="ctr">
              <a:buNone/>
              <a:defRPr/>
            </a:pPr>
            <a:endParaRPr lang="en-US" b="1" u="sng" dirty="0"/>
          </a:p>
          <a:p>
            <a:pPr algn="ctr">
              <a:buNone/>
              <a:defRPr/>
            </a:pPr>
            <a:r>
              <a:rPr lang="en-US" b="1" u="sng" dirty="0"/>
              <a:t>May I help You?-</a:t>
            </a:r>
            <a:r>
              <a:rPr lang="en-US" dirty="0"/>
              <a:t>  *game of trying out counseling approaches on various cultures of clients and seeing how it goes</a:t>
            </a:r>
          </a:p>
          <a:p>
            <a:pPr algn="ctr">
              <a:buNone/>
              <a:defRPr/>
            </a:pPr>
            <a:endParaRPr lang="en-US" b="1" u="sng" dirty="0"/>
          </a:p>
          <a:p>
            <a:pPr algn="ctr">
              <a:buNone/>
              <a:defRPr/>
            </a:pPr>
            <a:r>
              <a:rPr lang="en-US" b="1" u="sng" dirty="0"/>
              <a:t>Evaluation</a:t>
            </a:r>
            <a:r>
              <a:rPr lang="en-US" dirty="0"/>
              <a:t>: experiences, feelings, knowledge, self awareness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/>
              <a:t>Multicultural Games- Examples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5674702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Pakes</a:t>
            </a:r>
            <a:r>
              <a:rPr lang="en-US" dirty="0"/>
              <a:t>, K., &amp; Roy-</a:t>
            </a:r>
            <a:r>
              <a:rPr lang="en-US" dirty="0" err="1"/>
              <a:t>Chowdhurry</a:t>
            </a:r>
            <a:r>
              <a:rPr lang="en-US" dirty="0"/>
              <a:t>, S.  (2007).  Culturally sensitive therapy?  Examining the practice of cross-cultural family therapy.  </a:t>
            </a:r>
            <a:r>
              <a:rPr lang="en-US" i="1" dirty="0"/>
              <a:t>Journal of Family Therapy, 29</a:t>
            </a:r>
            <a:r>
              <a:rPr lang="en-US" dirty="0"/>
              <a:t>, 267-283.</a:t>
            </a:r>
          </a:p>
          <a:p>
            <a:pPr marL="0" indent="0">
              <a:buNone/>
            </a:pPr>
            <a:r>
              <a:rPr lang="en-US" dirty="0" smtClean="0"/>
              <a:t>	Patterson</a:t>
            </a:r>
            <a:r>
              <a:rPr lang="en-US" dirty="0"/>
              <a:t>, C.H.  (2004).  Do we need multicultural counseling competencies?  </a:t>
            </a:r>
            <a:r>
              <a:rPr lang="en-US" i="1" dirty="0"/>
              <a:t>Journal of Mental Health Counseling, 26(1),</a:t>
            </a:r>
            <a:r>
              <a:rPr lang="en-US" dirty="0"/>
              <a:t> 67-73.</a:t>
            </a:r>
          </a:p>
          <a:p>
            <a:pPr marL="0" indent="0">
              <a:buNone/>
            </a:pPr>
            <a:r>
              <a:rPr lang="en-US" dirty="0" smtClean="0"/>
              <a:t>	Pederson</a:t>
            </a:r>
            <a:r>
              <a:rPr lang="en-US" dirty="0"/>
              <a:t>, P.  (1989).  Developing multicultural ethical guidelines for psychology </a:t>
            </a:r>
            <a:r>
              <a:rPr lang="en-US" i="1" dirty="0"/>
              <a:t>International Journal of Psychology, 24,</a:t>
            </a:r>
            <a:r>
              <a:rPr lang="en-US" dirty="0"/>
              <a:t> 643-652.</a:t>
            </a:r>
          </a:p>
          <a:p>
            <a:pPr marL="0" indent="0">
              <a:buNone/>
            </a:pPr>
            <a:r>
              <a:rPr lang="en-US" dirty="0" smtClean="0"/>
              <a:t>	Ramos-Sanchez</a:t>
            </a:r>
            <a:r>
              <a:rPr lang="en-US" dirty="0"/>
              <a:t>, L.  (2009).  Counselor bilingual ability, counseling ethnicity, acculturation, and Mexican Americans’ perceived counselor credibility.  </a:t>
            </a:r>
            <a:r>
              <a:rPr lang="en-US" i="1" dirty="0"/>
              <a:t>Journal of</a:t>
            </a:r>
            <a:r>
              <a:rPr lang="en-US" dirty="0"/>
              <a:t> </a:t>
            </a:r>
            <a:r>
              <a:rPr lang="en-US" i="1" dirty="0"/>
              <a:t>Counseling &amp; Development, 87</a:t>
            </a:r>
            <a:r>
              <a:rPr lang="en-US" dirty="0"/>
              <a:t>, 311-318.</a:t>
            </a:r>
          </a:p>
          <a:p>
            <a:pPr marL="0" indent="0">
              <a:buNone/>
            </a:pPr>
            <a:r>
              <a:rPr lang="en-US" dirty="0" smtClean="0"/>
              <a:t>	Richardson</a:t>
            </a:r>
            <a:r>
              <a:rPr lang="en-US" dirty="0"/>
              <a:t>, T.Q., &amp; Helms, J.E.  (1994).  The relationship of the racial identity attitudes of black men to perceptions of “parallel” counseling dyads</a:t>
            </a:r>
            <a:r>
              <a:rPr lang="en-US" i="1" dirty="0"/>
              <a:t>.  Journal of Counseling and Development, 73</a:t>
            </a:r>
            <a:r>
              <a:rPr lang="en-US" dirty="0"/>
              <a:t>, 172-177.</a:t>
            </a:r>
          </a:p>
          <a:p>
            <a:pPr marL="0" indent="0">
              <a:buNone/>
            </a:pPr>
            <a:r>
              <a:rPr lang="en-US" dirty="0" smtClean="0"/>
              <a:t>	Rivera</a:t>
            </a:r>
            <a:r>
              <a:rPr lang="en-US" dirty="0"/>
              <a:t>, B.D., &amp; Rogers-</a:t>
            </a:r>
            <a:r>
              <a:rPr lang="en-US" dirty="0" err="1"/>
              <a:t>Adkinson</a:t>
            </a:r>
            <a:r>
              <a:rPr lang="en-US" dirty="0"/>
              <a:t>, D.  (1997).  Culturally sensitive interventions: Social skills training with children and parents from culturally and linguistically diverse backgrounds.  </a:t>
            </a:r>
            <a:r>
              <a:rPr lang="en-US" i="1" dirty="0"/>
              <a:t>Intervention in School and Clinic, 33(2),</a:t>
            </a:r>
            <a:r>
              <a:rPr lang="en-US" dirty="0"/>
              <a:t> 75-80.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406188346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067799" cy="41825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Robinson</a:t>
            </a:r>
            <a:r>
              <a:rPr lang="en-US" dirty="0"/>
              <a:t>, D.T., &amp; Morris, J.R.  (2000).  Multicultural counseling: Historical context and current training considerations.  </a:t>
            </a:r>
            <a:r>
              <a:rPr lang="en-US" i="1" dirty="0"/>
              <a:t>The Western Journal of Black Studies, 24(4),</a:t>
            </a:r>
            <a:r>
              <a:rPr lang="en-US" dirty="0"/>
              <a:t> 239-253.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Roysircar</a:t>
            </a:r>
            <a:r>
              <a:rPr lang="en-US" dirty="0"/>
              <a:t>, G., &amp; </a:t>
            </a:r>
            <a:r>
              <a:rPr lang="en-US" dirty="0" err="1"/>
              <a:t>Pignatiello</a:t>
            </a:r>
            <a:r>
              <a:rPr lang="en-US" dirty="0"/>
              <a:t>, V.  (April 2011).  A multicultural-ecological assessment tool: Conceptualization and practice with an Asian Indian immigrant woman.  </a:t>
            </a:r>
            <a:r>
              <a:rPr lang="en-US" i="1" dirty="0"/>
              <a:t>Journal of Multicultural Counseling and Development, 39, 167-179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Roysircar</a:t>
            </a:r>
            <a:r>
              <a:rPr lang="en-US" dirty="0"/>
              <a:t>, G.  (April 2008).  Evidence-based practice and its implications to culturally sensitive treatment.  </a:t>
            </a:r>
            <a:r>
              <a:rPr lang="en-US" i="1" dirty="0"/>
              <a:t>Journal of Multicultural Counseling and Development, 37, </a:t>
            </a:r>
            <a:r>
              <a:rPr lang="en-US" dirty="0"/>
              <a:t>66-82.</a:t>
            </a:r>
          </a:p>
          <a:p>
            <a:pPr marL="0" indent="0">
              <a:buNone/>
            </a:pPr>
            <a:r>
              <a:rPr lang="en-US" dirty="0" smtClean="0"/>
              <a:t>	Trimble</a:t>
            </a:r>
            <a:r>
              <a:rPr lang="en-US" dirty="0"/>
              <a:t>, J.E. (Sept. 2010).  Bear spends time in our dreams now: Magical thinking and cultural empathy in multicultural theory and practice.  </a:t>
            </a:r>
            <a:r>
              <a:rPr lang="en-US" i="1" dirty="0"/>
              <a:t>Counselling Psychology Quarterly, 23(3),</a:t>
            </a:r>
            <a:r>
              <a:rPr lang="en-US" dirty="0"/>
              <a:t> 241-253.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397535765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675466"/>
            <a:ext cx="8915399" cy="41063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Turton</a:t>
            </a:r>
            <a:r>
              <a:rPr lang="en-US" dirty="0"/>
              <a:t>, D.W.  (July 2004).  Expectations of counseling: A comparison between evangelical Christians and non-evangelical Christians.  </a:t>
            </a:r>
            <a:r>
              <a:rPr lang="en-US" i="1" dirty="0"/>
              <a:t>Pastoral Psychology,</a:t>
            </a:r>
            <a:r>
              <a:rPr lang="en-US" dirty="0"/>
              <a:t> </a:t>
            </a:r>
            <a:r>
              <a:rPr lang="en-US" i="1" dirty="0"/>
              <a:t>32(6),</a:t>
            </a:r>
            <a:r>
              <a:rPr lang="en-US" dirty="0"/>
              <a:t> 507-517.</a:t>
            </a:r>
          </a:p>
          <a:p>
            <a:pPr marL="0" indent="0">
              <a:buNone/>
            </a:pPr>
            <a:r>
              <a:rPr lang="en-US" dirty="0" smtClean="0"/>
              <a:t>	Vereen</a:t>
            </a:r>
            <a:r>
              <a:rPr lang="en-US" dirty="0"/>
              <a:t>, L.G., Hill, N.R., &amp; McNeal, D.T.  (2008).  Perceptions of multicultural counseling competency: Integration of the curricular and the practical.  </a:t>
            </a:r>
            <a:r>
              <a:rPr lang="en-US" i="1" dirty="0"/>
              <a:t>Journal of Mental Health Counseling, 30(3),</a:t>
            </a:r>
            <a:r>
              <a:rPr lang="en-US" dirty="0"/>
              <a:t> 226-236.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Villaba</a:t>
            </a:r>
            <a:r>
              <a:rPr lang="en-US" dirty="0"/>
              <a:t>, J.A.  (2007).  Culture-specific assets to consider when counseling Latina/o children and adolescents.  </a:t>
            </a:r>
            <a:r>
              <a:rPr lang="en-US" i="1" dirty="0"/>
              <a:t>Journal of Multicultural Counseling and Development</a:t>
            </a:r>
            <a:r>
              <a:rPr lang="en-US" dirty="0"/>
              <a:t>, </a:t>
            </a:r>
            <a:r>
              <a:rPr lang="en-US" i="1" dirty="0"/>
              <a:t>35,</a:t>
            </a:r>
            <a:r>
              <a:rPr lang="en-US" dirty="0"/>
              <a:t> 15-25.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Villalba</a:t>
            </a:r>
            <a:r>
              <a:rPr lang="en-US" dirty="0"/>
              <a:t>, J.A.   (Spring 2009).  Addressing immigrant and refugee issues in multicultural counselor education.  </a:t>
            </a:r>
            <a:r>
              <a:rPr lang="en-US" i="1" dirty="0"/>
              <a:t>Journal of Professional Counseling, Practice, Theory, and Research, 37(1),</a:t>
            </a:r>
            <a:r>
              <a:rPr lang="en-US" dirty="0"/>
              <a:t> 1-12.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Vontress</a:t>
            </a:r>
            <a:r>
              <a:rPr lang="en-US" dirty="0"/>
              <a:t>, C.E., &amp; Jackson, M.L.  (2004).  Reactions to the multicultural counseling competencies debate</a:t>
            </a:r>
            <a:r>
              <a:rPr lang="en-US" i="1" dirty="0"/>
              <a:t>.  Journal of Mental Health Counseling, 26(1),</a:t>
            </a:r>
            <a:r>
              <a:rPr lang="en-US" dirty="0"/>
              <a:t> 74-80.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225200450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067799" cy="4182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Westwood</a:t>
            </a:r>
            <a:r>
              <a:rPr lang="en-US" dirty="0"/>
              <a:t>, M.J., &amp; </a:t>
            </a:r>
            <a:r>
              <a:rPr lang="en-US" dirty="0" err="1"/>
              <a:t>Ishiyama</a:t>
            </a:r>
            <a:r>
              <a:rPr lang="en-US" dirty="0"/>
              <a:t>, F.I.  (1990),  The communications process as a critical intervention for client change in cross-cultural counseling.  </a:t>
            </a:r>
            <a:r>
              <a:rPr lang="en-US" i="1" dirty="0"/>
              <a:t>Journal of Multicultural Counseling and Development, 18(4)</a:t>
            </a:r>
            <a:r>
              <a:rPr lang="en-US" dirty="0"/>
              <a:t>, 163-171.</a:t>
            </a:r>
          </a:p>
          <a:p>
            <a:pPr marL="0" indent="0">
              <a:buNone/>
            </a:pPr>
            <a:r>
              <a:rPr lang="en-US" dirty="0" smtClean="0"/>
              <a:t>	White</a:t>
            </a:r>
            <a:r>
              <a:rPr lang="en-US" dirty="0"/>
              <a:t>, T.M., Gibbons, M.B.C., &amp; </a:t>
            </a:r>
            <a:r>
              <a:rPr lang="en-US" dirty="0" err="1"/>
              <a:t>Schamberger</a:t>
            </a:r>
            <a:r>
              <a:rPr lang="en-US" dirty="0"/>
              <a:t>, M.  (2006).  Cultural sensitivity and supportive expressive psychotherapy: An integrative approach to treatment.  </a:t>
            </a:r>
            <a:r>
              <a:rPr lang="en-US" i="1" dirty="0"/>
              <a:t>American Journal of Psychotherapy, 60(3),</a:t>
            </a:r>
            <a:r>
              <a:rPr lang="en-US" dirty="0"/>
              <a:t> 299-316.</a:t>
            </a:r>
          </a:p>
          <a:p>
            <a:pPr marL="0" indent="0">
              <a:buNone/>
            </a:pPr>
            <a:r>
              <a:rPr lang="en-US" dirty="0" smtClean="0"/>
              <a:t>	Whitfield</a:t>
            </a:r>
            <a:r>
              <a:rPr lang="en-US" dirty="0"/>
              <a:t>, H.W., Venable, R., &amp; Broussard, S.  (2010).  </a:t>
            </a:r>
            <a:r>
              <a:rPr lang="en-US" i="1" dirty="0"/>
              <a:t>Rehabilitation Counseling Bulletin,  53(2),</a:t>
            </a:r>
            <a:r>
              <a:rPr lang="en-US" dirty="0"/>
              <a:t> 96-105.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348796007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514600"/>
            <a:ext cx="8991599" cy="4267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Williams</a:t>
            </a:r>
            <a:r>
              <a:rPr lang="en-US" dirty="0"/>
              <a:t>, S.J.  (2008).  My story: Implementing a grief and loss program in a remote village in Zambia.  </a:t>
            </a:r>
            <a:r>
              <a:rPr lang="en-US" i="1" dirty="0"/>
              <a:t>Nursing Forum, 43(4),</a:t>
            </a:r>
            <a:r>
              <a:rPr lang="en-US" dirty="0"/>
              <a:t> 223-237.</a:t>
            </a:r>
          </a:p>
          <a:p>
            <a:pPr marL="0" indent="0">
              <a:buNone/>
            </a:pPr>
            <a:r>
              <a:rPr lang="en-US" dirty="0" smtClean="0"/>
              <a:t>	Willow</a:t>
            </a:r>
            <a:r>
              <a:rPr lang="en-US" dirty="0"/>
              <a:t>, R.A., Tobin, D.J., &amp; Toner, S.  (2009).  Assessment of the use of spiritual genograms in counselor education.  </a:t>
            </a:r>
            <a:r>
              <a:rPr lang="en-US" i="1" dirty="0"/>
              <a:t>Counseling &amp; Values, 53</a:t>
            </a:r>
            <a:r>
              <a:rPr lang="en-US" dirty="0"/>
              <a:t>, 214-223.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Withrow</a:t>
            </a:r>
            <a:r>
              <a:rPr lang="en-US" dirty="0"/>
              <a:t>, R.L.  (2008).  Early intervention with Latino families: Implications for practice. </a:t>
            </a:r>
            <a:r>
              <a:rPr lang="en-US" i="1" dirty="0"/>
              <a:t>Journal of Multicultural Counseling and Development, 36</a:t>
            </a:r>
            <a:r>
              <a:rPr lang="en-US" dirty="0"/>
              <a:t>, 245-256.</a:t>
            </a:r>
          </a:p>
          <a:p>
            <a:pPr marL="0" indent="0">
              <a:buNone/>
            </a:pPr>
            <a:r>
              <a:rPr lang="en-US" dirty="0" smtClean="0"/>
              <a:t>	Zhang</a:t>
            </a:r>
            <a:r>
              <a:rPr lang="en-US" dirty="0"/>
              <a:t>, N., &amp; </a:t>
            </a:r>
            <a:r>
              <a:rPr lang="en-US" dirty="0" err="1"/>
              <a:t>Burkard</a:t>
            </a:r>
            <a:r>
              <a:rPr lang="en-US" dirty="0"/>
              <a:t>, A.W.  (</a:t>
            </a:r>
            <a:r>
              <a:rPr lang="en-US" dirty="0" err="1"/>
              <a:t>Aoril</a:t>
            </a:r>
            <a:r>
              <a:rPr lang="en-US" dirty="0"/>
              <a:t> 2008).  Client and counselor discussions of racial and ethnic differences in counseling: An exploratory investigation.  </a:t>
            </a:r>
            <a:r>
              <a:rPr lang="en-US" i="1" dirty="0"/>
              <a:t>Journal of Multicultural Counseling and Development, 36, </a:t>
            </a:r>
            <a:r>
              <a:rPr lang="en-US" dirty="0"/>
              <a:t>77-87.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3384393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Instructors need to examine own biases</a:t>
            </a:r>
          </a:p>
          <a:p>
            <a:r>
              <a:rPr lang="en-US" dirty="0" smtClean="0"/>
              <a:t>Gaps in ethical codes</a:t>
            </a:r>
          </a:p>
          <a:p>
            <a:r>
              <a:rPr lang="en-US" dirty="0" smtClean="0"/>
              <a:t>Requires that the power differential and hierarchy be minimized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</a:t>
            </a:r>
            <a:r>
              <a:rPr lang="en-US" dirty="0" err="1" smtClean="0"/>
              <a:t>Multiculturally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Fier</a:t>
            </a:r>
            <a:r>
              <a:rPr lang="en-US" sz="3100" dirty="0" smtClean="0"/>
              <a:t>, E.B., &amp; Ramsey, M., 2005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0168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not normed on various cultures</a:t>
            </a:r>
          </a:p>
          <a:p>
            <a:r>
              <a:rPr lang="en-US" dirty="0" smtClean="0"/>
              <a:t>Tests invalid for cultural issues and pathology</a:t>
            </a:r>
          </a:p>
          <a:p>
            <a:r>
              <a:rPr lang="en-US" dirty="0" smtClean="0"/>
              <a:t>Ex: MMPI-2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</a:t>
            </a:r>
            <a:r>
              <a:rPr lang="en-US" dirty="0" err="1"/>
              <a:t>M</a:t>
            </a:r>
            <a:r>
              <a:rPr lang="en-US" dirty="0" err="1" smtClean="0"/>
              <a:t>ulticulturally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Hill, J.S., Robbins, R.R., &amp; Pace, T.M., 2012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62955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Counselors- go in with hypothesis and tend to seek confirmations- confirmation bias</a:t>
            </a:r>
          </a:p>
          <a:p>
            <a:r>
              <a:rPr lang="en-US" dirty="0" smtClean="0"/>
              <a:t>Anthropologists- open ended, hear the story</a:t>
            </a:r>
            <a:endParaRPr lang="en-US" dirty="0"/>
          </a:p>
          <a:p>
            <a:r>
              <a:rPr lang="en-US" dirty="0" smtClean="0"/>
              <a:t>Ideals, beliefs, values, explanations, evaluations, symbols, historical stories, behaviors, experiences</a:t>
            </a:r>
          </a:p>
          <a:p>
            <a:r>
              <a:rPr lang="en-US" dirty="0" smtClean="0"/>
              <a:t>Suggestion- move toward this open-ended, client driven approach for assessment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Multicultural Assessment</a:t>
            </a:r>
            <a:br>
              <a:rPr lang="en-US" dirty="0" smtClean="0"/>
            </a:br>
            <a:r>
              <a:rPr lang="en-US" sz="3100" dirty="0" smtClean="0"/>
              <a:t>Gerstein, L.H., </a:t>
            </a:r>
            <a:r>
              <a:rPr lang="en-US" sz="3100" dirty="0" err="1" smtClean="0"/>
              <a:t>Rountree</a:t>
            </a:r>
            <a:r>
              <a:rPr lang="en-US" sz="3100" dirty="0" smtClean="0"/>
              <a:t>, C., &amp; Ordonez, A., 2007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202045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4419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Creating a safe environment for discussion of multicultural issues</a:t>
            </a:r>
            <a:r>
              <a:rPr lang="en-US" dirty="0" smtClean="0"/>
              <a:t>,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Developing my own self awareness about cultural ethnic identity biases 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Communicating acceptance of and respect for supervisees’ </a:t>
            </a:r>
            <a:r>
              <a:rPr lang="en-US" dirty="0" smtClean="0"/>
              <a:t>culture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Listening to and demonstrating genuine respect for supervisees’ ideas about how culture influences the clinical interaction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Providing openness, genuineness, empathy, warmth, </a:t>
            </a:r>
            <a:r>
              <a:rPr lang="en-US" dirty="0" smtClean="0"/>
              <a:t>nonjudgmental </a:t>
            </a:r>
            <a:r>
              <a:rPr lang="en-US" dirty="0"/>
              <a:t>stance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Validating integration of supervisees’ professional and racial/ethnic identities and helping to explore potential blocks to this process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Discussing and supporting multicultural perspectives as they relate to the supervisee’ clinical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700" b="1" u="sng" dirty="0"/>
              <a:t>Supervisory Behaviors in Successful</a:t>
            </a:r>
            <a:br>
              <a:rPr lang="en-US" sz="2700" b="1" u="sng" dirty="0"/>
            </a:br>
            <a:r>
              <a:rPr lang="en-US" sz="2700" b="1" u="sng" dirty="0"/>
              <a:t> Multicultural Supervision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200" dirty="0"/>
              <a:t>(</a:t>
            </a:r>
            <a:r>
              <a:rPr lang="en-US" sz="2200" dirty="0" err="1"/>
              <a:t>Dressel</a:t>
            </a:r>
            <a:r>
              <a:rPr lang="en-US" sz="2200" dirty="0"/>
              <a:t>, J.L, </a:t>
            </a:r>
            <a:r>
              <a:rPr lang="en-US" sz="2200" dirty="0" err="1"/>
              <a:t>Consoli</a:t>
            </a:r>
            <a:r>
              <a:rPr lang="en-US" sz="2200" dirty="0"/>
              <a:t>, A.J., Kim, B.S.K., &amp; Atkinson, D.R., 2007)</a:t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6207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3433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Language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Race- the biology of a person, sociopolitical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Culture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Ethnicity- construct based on shared language, culture, traditions, and history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Gender</a:t>
            </a:r>
          </a:p>
          <a:p>
            <a:pPr algn="ctr">
              <a:lnSpc>
                <a:spcPct val="90000"/>
              </a:lnSpc>
              <a:defRPr/>
            </a:pPr>
            <a:endParaRPr lang="en-US" sz="105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Age</a:t>
            </a:r>
          </a:p>
          <a:p>
            <a:pPr algn="ctr">
              <a:lnSpc>
                <a:spcPct val="90000"/>
              </a:lnSpc>
              <a:defRPr/>
            </a:pPr>
            <a:endParaRPr lang="en-US" sz="105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Socioeconomic status</a:t>
            </a:r>
          </a:p>
          <a:p>
            <a:pPr algn="ctr">
              <a:lnSpc>
                <a:spcPct val="90000"/>
              </a:lnSpc>
              <a:defRPr/>
            </a:pPr>
            <a:endParaRPr lang="en-US" sz="105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</a:rPr>
              <a:t>Spiritual views/other values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“Multicultural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7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38400"/>
            <a:ext cx="9143999" cy="44196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Tending to feelings of discomfort experienced by trainees concerning multicultural issues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Supporting supervisees own racial/ethnic identity development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Presenting myself </a:t>
            </a:r>
            <a:r>
              <a:rPr lang="en-US" dirty="0" err="1"/>
              <a:t>nondefensively</a:t>
            </a:r>
            <a:r>
              <a:rPr lang="en-US" dirty="0"/>
              <a:t> by tolerating anger, rage, and fear around multicultural issues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Providing supervisees a </a:t>
            </a:r>
            <a:r>
              <a:rPr lang="en-US" dirty="0" err="1"/>
              <a:t>multiculturally</a:t>
            </a:r>
            <a:r>
              <a:rPr lang="en-US" dirty="0"/>
              <a:t> diverse caseload to ensure breadth of clinical experience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Attending to racial/ethnic </a:t>
            </a:r>
            <a:r>
              <a:rPr lang="en-US" dirty="0" err="1"/>
              <a:t>ethnic</a:t>
            </a:r>
            <a:r>
              <a:rPr lang="en-US" dirty="0"/>
              <a:t> cultural differences reflected in parallel process issues 9supervisor/supervisee and supervisee/client)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Discussing realities of racism/oppression and acknowledging that race is always an issue.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Acknowledging, discussing, and respecting racial/ethnic multicultural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similarities and differences between myself and supervisees and exploring feelings concerning this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Supervisory Behaviors in Successful</a:t>
            </a:r>
            <a:br>
              <a:rPr lang="en-US" sz="2400" b="1" u="sng" dirty="0"/>
            </a:br>
            <a:r>
              <a:rPr lang="en-US" sz="2400" b="1" u="sng" dirty="0"/>
              <a:t> 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2007)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8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86800" cy="40301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Addressing a broad range of differences (e.g. learning styles, interpersonal needs, social orientation, religious/spiritual beliefs, and race)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Checking out the supervisory expectation with supervisees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Initiating discussion about the importance of culture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Acknowledging and discussing power issues in supervision that may be related to racial/ethnic multicultural differences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Encouraging supervisees to share, within supervision, their personal and professional cultural background and experiences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Consulting colleagues willingly about my own reactions to racial/ethnic concerns from supervision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Acknowledging my own lack of knowledge on racial/ethnic multicultural differences and inviting supervises to give me feedback and teach 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Supervisory Behaviors in Successful</a:t>
            </a:r>
            <a:br>
              <a:rPr lang="en-US" sz="2400" b="1" u="sng" dirty="0"/>
            </a:br>
            <a:r>
              <a:rPr lang="en-US" sz="2400" b="1" u="sng" dirty="0"/>
              <a:t> 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2007)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6063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38400"/>
            <a:ext cx="89916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Testing hypotheses about my supervisees, not accepting “just one view“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Self-disclosing aspects of my own cultural background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Engaging supervisees in peer review with each other's cases through case conferences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Seeking understanding of supervisees' culture through both didactic and experiential means on my own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Providing written and verbal feedback regarding supervisees' multicultural interactions with staff and clients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Providing multicultural readings and related training experiences for supervisees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Being willing to confront supervisee's inadequate skills, listening if that is challenged on grounds of cultural insensitivity, but not backing away from my own standards and </a:t>
            </a:r>
            <a:r>
              <a:rPr lang="en-US" dirty="0" smtClean="0"/>
              <a:t>values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 smtClean="0"/>
              <a:t>Supervisory Behaviors in Successful</a:t>
            </a:r>
            <a:br>
              <a:rPr lang="en-US" sz="2400" b="1" u="sng" dirty="0" smtClean="0"/>
            </a:br>
            <a:r>
              <a:rPr lang="en-US" sz="2400" b="1" u="sng" dirty="0" smtClean="0"/>
              <a:t> 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135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8991599" cy="418253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Allowing supervisees to see my clinical work in cross-cultural counseling and/or consultation through tapes or live observation</a:t>
            </a:r>
          </a:p>
          <a:p>
            <a:pPr>
              <a:defRPr/>
            </a:pPr>
            <a:r>
              <a:rPr lang="en-US" dirty="0"/>
              <a:t>Letting supervisees take responsibility</a:t>
            </a:r>
          </a:p>
          <a:p>
            <a:pPr>
              <a:defRPr/>
            </a:pPr>
            <a:r>
              <a:rPr lang="en-US" dirty="0"/>
              <a:t>Providing supervisees with information about various cultures</a:t>
            </a:r>
          </a:p>
          <a:p>
            <a:pPr>
              <a:defRPr/>
            </a:pPr>
            <a:r>
              <a:rPr lang="en-US" dirty="0"/>
              <a:t>Offering supervisees mentorship and other collaborative professional opportunities with me (e.g., co-led presentations, coauthored papers)</a:t>
            </a:r>
          </a:p>
          <a:p>
            <a:pPr>
              <a:defRPr/>
            </a:pPr>
            <a:r>
              <a:rPr lang="en-US" dirty="0"/>
              <a:t>Departing from Western theoretical perspectives in supervision</a:t>
            </a:r>
          </a:p>
          <a:p>
            <a:pPr>
              <a:defRPr/>
            </a:pPr>
            <a:r>
              <a:rPr lang="en-US" dirty="0"/>
              <a:t>Having supervisees keep a journal that documents personal reactions to interactions with seminar facilitator and intern colleagues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Supervisory Behaviors in Successful</a:t>
            </a:r>
            <a:br>
              <a:rPr lang="en-US" sz="2400" b="1" u="sng" dirty="0"/>
            </a:br>
            <a:r>
              <a:rPr lang="en-US" sz="2400" b="1" u="sng" dirty="0"/>
              <a:t> 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2007)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047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686799" cy="41825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Lacking awareness regarding my own racial/ethnic/cultural biases and stereotyping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Overlooking and/or failing to discuss cultural issues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Becoming defensive around racial/ethnic/cultural issues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Failing to establish a working alliance and safe environment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Not recognizing the power of the supervisory role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Making assumptions about the supervisees' experiences or beliefs, based on their ethnicity or culture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Presenting a particular point of view that was rigid and dogmatic</a:t>
            </a:r>
          </a:p>
          <a:p>
            <a:pPr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Ignoring gender issues in relation to cultural/socioeconomic backgrounds of myself and my supervisees</a:t>
            </a:r>
          </a:p>
          <a:p>
            <a:pPr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Not acknowledging or discussing racial/ethnic/cultural differences between myself and my supervisees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700" b="1" u="sng" dirty="0"/>
              <a:t>Supervisory Behaviors in Unsuccessful</a:t>
            </a:r>
            <a:br>
              <a:rPr lang="en-US" sz="2700" b="1" u="sng" dirty="0"/>
            </a:br>
            <a:r>
              <a:rPr lang="en-US" sz="2700" b="1" u="sng" dirty="0"/>
              <a:t>Multicultural Supervision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(</a:t>
            </a:r>
            <a:r>
              <a:rPr lang="en-US" sz="2700" dirty="0" err="1"/>
              <a:t>Dressel</a:t>
            </a:r>
            <a:r>
              <a:rPr lang="en-US" sz="2700" dirty="0"/>
              <a:t>, J.L, </a:t>
            </a:r>
            <a:r>
              <a:rPr lang="en-US" sz="2700" dirty="0" err="1"/>
              <a:t>Consoli</a:t>
            </a:r>
            <a:r>
              <a:rPr lang="en-US" sz="2700" dirty="0"/>
              <a:t>, A.J., Kim, B.S.K., &amp; Atkinson, D.R., 2007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7317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762999" cy="41825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Not exploring together the impact of different cultural, socioeconomic, and gender backgrounds on how we conceptualize clients and the therapy process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Being inattentive and insensitive to supervisees' insecurities in addressing </a:t>
            </a:r>
            <a:r>
              <a:rPr lang="en-US" dirty="0" err="1"/>
              <a:t>muiticulturalism</a:t>
            </a:r>
            <a:r>
              <a:rPr lang="en-US" dirty="0"/>
              <a:t>/racism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Not supporting and encouraging a supervisee's own racial/ethnic identity development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Not having a diverse caseload for supervisees thus limiting opportunities for discussion of racial/ethnic/cultural issues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Failing to recognize my own position of racial/ethnic privilege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Treating supervisees as "spokespersons" for their whole racial/ethnic group</a:t>
            </a:r>
          </a:p>
          <a:p>
            <a:pPr>
              <a:lnSpc>
                <a:spcPct val="90000"/>
              </a:lnSpc>
              <a:defRPr/>
            </a:pPr>
            <a:endParaRPr lang="en-US" sz="10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Invalidating importance of multicultural supervision by not dedicating enough time to 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Supervisory Behaviors in Unsuccessful</a:t>
            </a:r>
            <a:br>
              <a:rPr lang="en-US" sz="2400" b="1" u="sng" dirty="0"/>
            </a:br>
            <a:r>
              <a:rPr lang="en-US" sz="2400" b="1" u="sng" dirty="0"/>
              <a:t>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2007)</a:t>
            </a:r>
          </a:p>
        </p:txBody>
      </p:sp>
    </p:spTree>
    <p:extLst>
      <p:ext uri="{BB962C8B-B14F-4D97-AF65-F5344CB8AC3E}">
        <p14:creationId xmlns:p14="http://schemas.microsoft.com/office/powerpoint/2010/main" val="3408419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10599" cy="41825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Not exploring together the impact of different cultural, socioeconomic, and gender backgrounds on how we conceptualize clients and the therapy process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Being inattentive and insensitive to supervisees' insecurities in addressing </a:t>
            </a:r>
            <a:r>
              <a:rPr lang="en-US" dirty="0" err="1"/>
              <a:t>muiticulturalism</a:t>
            </a:r>
            <a:r>
              <a:rPr lang="en-US" dirty="0"/>
              <a:t>/racism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Not supporting and encouraging a supervisee's own racial/ethnic identity development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Not having a diverse caseload for supervisees thus limiting opportunities for discussion of racial/ethnic/cultural issues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Failing to recognize my own position of racial/ethnic privilege</a:t>
            </a:r>
          </a:p>
          <a:p>
            <a:pPr>
              <a:lnSpc>
                <a:spcPct val="90000"/>
              </a:lnSpc>
              <a:defRPr/>
            </a:pPr>
            <a:endParaRPr lang="en-US" sz="9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Treating supervisees as "spokespersons" for their whole racial/ethnic group</a:t>
            </a:r>
          </a:p>
          <a:p>
            <a:pPr>
              <a:lnSpc>
                <a:spcPct val="90000"/>
              </a:lnSpc>
              <a:defRPr/>
            </a:pPr>
            <a:endParaRPr lang="en-US" sz="1000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Invalidating importance of multicultural supervision by not dedicating enough time to 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Supervisory Behaviors in Unsuccessful</a:t>
            </a:r>
            <a:br>
              <a:rPr lang="en-US" sz="2400" b="1" u="sng" dirty="0"/>
            </a:br>
            <a:r>
              <a:rPr lang="en-US" sz="2400" b="1" u="sng" dirty="0"/>
              <a:t>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2007)</a:t>
            </a:r>
          </a:p>
        </p:txBody>
      </p:sp>
    </p:spTree>
    <p:extLst>
      <p:ext uri="{BB962C8B-B14F-4D97-AF65-F5344CB8AC3E}">
        <p14:creationId xmlns:p14="http://schemas.microsoft.com/office/powerpoint/2010/main" val="3201260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86799" cy="41825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Not learning about and considering supervisees' racial/ethnic/cultural background</a:t>
            </a:r>
          </a:p>
          <a:p>
            <a:pPr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Not acknowledging and encouraging supervisees when they use issues of ethnicity in an appropriate and relevant manner in the course of their work with clients</a:t>
            </a:r>
          </a:p>
          <a:p>
            <a:pPr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Assuming supervisees' cultural awareness without justification</a:t>
            </a:r>
          </a:p>
          <a:p>
            <a:pPr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Having poor boundaries that were intended to create openness but instead contributed to dual role conflicts with supervisees</a:t>
            </a:r>
          </a:p>
          <a:p>
            <a:pPr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Insufficient consultation/peer supervision for me to work out my own racial/ethnic/cultural issues</a:t>
            </a:r>
          </a:p>
          <a:p>
            <a:pPr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Not inviting supervisees to bring [it] to my attention if it feels [to them] that I have done/said something they see as racial</a:t>
            </a:r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Inhibiting my own interventions for fear of being perceived as culturally insensitive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Supervisory Behaviors in Unsuccessful</a:t>
            </a:r>
            <a:br>
              <a:rPr lang="en-US" sz="2400" b="1" u="sng" dirty="0"/>
            </a:br>
            <a:r>
              <a:rPr lang="en-US" sz="2400" b="1" u="sng" dirty="0"/>
              <a:t>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2007)</a:t>
            </a:r>
          </a:p>
        </p:txBody>
      </p:sp>
    </p:spTree>
    <p:extLst>
      <p:ext uri="{BB962C8B-B14F-4D97-AF65-F5344CB8AC3E}">
        <p14:creationId xmlns:p14="http://schemas.microsoft.com/office/powerpoint/2010/main" val="1223744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6"/>
            <a:ext cx="8610599" cy="4182533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Assuming, without justification, a racial/ethnic/cultural barrier being a developmental issue for the client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Focusing too much on content and not enough on process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Misinterpreting body language/nonverbal communication of supervisees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Lack of focus on mutual goal setting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Becoming too preachy about racism/prejudice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Allowing discourse that may inhibit supervisees' free expression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10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Discussing power issues in individual context only and not in a cultural context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9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Not providing enough structure for supervisees who held culturally based expectations for structure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9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Addressing issues of race/ethnicity/culture with supervisees who are not ready for them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9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Demonstrating workaholic style that intimidates supervisees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Supervisory Behaviors in Unsuccessful</a:t>
            </a:r>
            <a:br>
              <a:rPr lang="en-US" sz="2400" b="1" u="sng" dirty="0"/>
            </a:br>
            <a:r>
              <a:rPr lang="en-US" sz="2400" b="1" u="sng" dirty="0"/>
              <a:t>Multicultural Supervision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(</a:t>
            </a:r>
            <a:r>
              <a:rPr lang="en-US" sz="2400" dirty="0" err="1"/>
              <a:t>Dressel</a:t>
            </a:r>
            <a:r>
              <a:rPr lang="en-US" sz="2400" dirty="0"/>
              <a:t>, J.L, </a:t>
            </a:r>
            <a:r>
              <a:rPr lang="en-US" sz="2400" dirty="0" err="1"/>
              <a:t>Consoli</a:t>
            </a:r>
            <a:r>
              <a:rPr lang="en-US" sz="2400" dirty="0"/>
              <a:t>, A.J., Kim, B.S.K., &amp; Atkinson, D.R., 2007)</a:t>
            </a:r>
          </a:p>
        </p:txBody>
      </p:sp>
    </p:spTree>
    <p:extLst>
      <p:ext uri="{BB962C8B-B14F-4D97-AF65-F5344CB8AC3E}">
        <p14:creationId xmlns:p14="http://schemas.microsoft.com/office/powerpoint/2010/main" val="3081932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dirty="0"/>
              <a:t>Should be both practical and clinical</a:t>
            </a:r>
          </a:p>
          <a:p>
            <a:pPr algn="ctr">
              <a:lnSpc>
                <a:spcPct val="90000"/>
              </a:lnSpc>
              <a:defRPr/>
            </a:pPr>
            <a:endParaRPr lang="en-US" sz="9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Balance between narrowly defined characteristics of a culture versus individualized characteristic across culture</a:t>
            </a:r>
          </a:p>
          <a:p>
            <a:pPr algn="ctr">
              <a:lnSpc>
                <a:spcPct val="90000"/>
              </a:lnSpc>
              <a:defRPr/>
            </a:pPr>
            <a:endParaRPr lang="en-US" sz="9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Letting the client determine how central/not important cultural issues are</a:t>
            </a:r>
          </a:p>
          <a:p>
            <a:pPr algn="ctr">
              <a:lnSpc>
                <a:spcPct val="90000"/>
              </a:lnSpc>
              <a:defRPr/>
            </a:pPr>
            <a:endParaRPr lang="en-US" sz="9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Should be both didactic and experiential</a:t>
            </a:r>
          </a:p>
          <a:p>
            <a:pPr algn="ctr">
              <a:lnSpc>
                <a:spcPct val="90000"/>
              </a:lnSpc>
              <a:defRPr/>
            </a:pPr>
            <a:endParaRPr lang="en-US" sz="9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Should be integrated into the counselor’s professional identity</a:t>
            </a:r>
          </a:p>
          <a:p>
            <a:pPr algn="ctr">
              <a:lnSpc>
                <a:spcPct val="90000"/>
              </a:lnSpc>
              <a:defRPr/>
            </a:pPr>
            <a:endParaRPr lang="en-US" sz="9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Should be incorporated into clinical supervision, practicum, internships, and ongoing clinical interactions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General Guidelines</a:t>
            </a:r>
          </a:p>
        </p:txBody>
      </p:sp>
    </p:spTree>
    <p:extLst>
      <p:ext uri="{BB962C8B-B14F-4D97-AF65-F5344CB8AC3E}">
        <p14:creationId xmlns:p14="http://schemas.microsoft.com/office/powerpoint/2010/main" val="188815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None/>
              <a:defRPr/>
            </a:pPr>
            <a:r>
              <a:rPr lang="en-US" b="1" u="sng" dirty="0"/>
              <a:t>CULTURE  </a:t>
            </a:r>
            <a:r>
              <a:rPr lang="en-US" dirty="0"/>
              <a:t>=“any group of people who identify or associate with one another on the basis of some common purpose, need, or similarity of background”</a:t>
            </a:r>
          </a:p>
          <a:p>
            <a:pPr marL="609600" indent="-609600" algn="ctr">
              <a:buNone/>
              <a:defRPr/>
            </a:pPr>
            <a:r>
              <a:rPr lang="en-US" dirty="0"/>
              <a:t>(e.g. music, living arrangements, beliefs, hobbies, etc.), “those who have agreement about the way its done” (Hendricks, K.T., 2005)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“Multicultural”</a:t>
            </a:r>
          </a:p>
        </p:txBody>
      </p:sp>
    </p:spTree>
    <p:extLst>
      <p:ext uri="{BB962C8B-B14F-4D97-AF65-F5344CB8AC3E}">
        <p14:creationId xmlns:p14="http://schemas.microsoft.com/office/powerpoint/2010/main" val="906182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5719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en-US" sz="2800" b="1" u="sng" dirty="0"/>
              <a:t>Attitudes</a:t>
            </a:r>
          </a:p>
          <a:p>
            <a:pPr algn="ctr">
              <a:buNone/>
              <a:defRPr/>
            </a:pPr>
            <a:endParaRPr lang="en-US" sz="1000" b="1" u="sng" dirty="0"/>
          </a:p>
          <a:p>
            <a:pPr algn="ctr">
              <a:defRPr/>
            </a:pPr>
            <a:r>
              <a:rPr lang="en-US" dirty="0"/>
              <a:t>Self awareness- cognitive and affective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r>
              <a:rPr lang="en-US" dirty="0"/>
              <a:t>Sensitivity to others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dirty="0"/>
              <a:t>Personal background/life experiences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dirty="0"/>
              <a:t>Personal limits of competency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dirty="0"/>
              <a:t>Sources of discomfort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sz="2800" b="1" u="sng" dirty="0"/>
              <a:t>Knowledge</a:t>
            </a:r>
          </a:p>
          <a:p>
            <a:pPr algn="ctr">
              <a:defRPr/>
            </a:pPr>
            <a:endParaRPr lang="en-US" sz="800" b="1" u="sng" dirty="0"/>
          </a:p>
          <a:p>
            <a:pPr algn="ctr">
              <a:defRPr/>
            </a:pPr>
            <a:r>
              <a:rPr lang="en-US" dirty="0"/>
              <a:t>Personal multicultural heritage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dirty="0"/>
              <a:t>Historical oppression, discrimination, stereotyping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dirty="0"/>
              <a:t>Social impact of personal style and values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Areas of Multicultural Competencies</a:t>
            </a:r>
            <a:br>
              <a:rPr lang="en-US" b="1" u="sng" dirty="0"/>
            </a:br>
            <a:r>
              <a:rPr lang="en-US" b="1" u="sng" dirty="0"/>
              <a:t>To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81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610599" cy="4495799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Skills</a:t>
            </a:r>
            <a:endParaRPr lang="en-US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Training</a:t>
            </a:r>
          </a:p>
          <a:p>
            <a:pPr algn="ctr">
              <a:lnSpc>
                <a:spcPct val="90000"/>
              </a:lnSpc>
              <a:defRPr/>
            </a:pPr>
            <a:endParaRPr lang="en-US" sz="900" dirty="0"/>
          </a:p>
          <a:p>
            <a:pPr algn="ctr">
              <a:lnSpc>
                <a:spcPct val="90000"/>
              </a:lnSpc>
              <a:defRPr/>
            </a:pPr>
            <a:endParaRPr lang="en-US" sz="7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Relevant research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Active involvement with cultural groups outside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counseling office (not clients)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Ongoing consultation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Culturally appropriate interventions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Bilingual (if helpful)</a:t>
            </a:r>
          </a:p>
          <a:p>
            <a:pPr algn="ctr">
              <a:lnSpc>
                <a:spcPct val="90000"/>
              </a:lnSpc>
              <a:defRPr/>
            </a:pPr>
            <a:endParaRPr lang="en-US" sz="8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Awareness of appropriate referral sources and resources in the community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700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Willingness to adapt as needed (assessment/testing, evaluation, clinical goals, style)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Areas of Multicultural Competencies</a:t>
            </a:r>
            <a:br>
              <a:rPr lang="en-US" b="1" u="sng" dirty="0"/>
            </a:br>
            <a:r>
              <a:rPr lang="en-US" b="1" u="sng" dirty="0"/>
              <a:t>To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26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/>
          <a:lstStyle/>
          <a:p>
            <a:r>
              <a:rPr lang="en-US" dirty="0" smtClean="0"/>
              <a:t>Relinquishing absolute truths </a:t>
            </a:r>
          </a:p>
          <a:p>
            <a:r>
              <a:rPr lang="en-US" dirty="0" smtClean="0"/>
              <a:t>Accepting multiple perspectives</a:t>
            </a:r>
          </a:p>
          <a:p>
            <a:r>
              <a:rPr lang="en-US" dirty="0" smtClean="0"/>
              <a:t>Critically analyzing techniques and interventions to choose ones with bets fit for a given client</a:t>
            </a:r>
          </a:p>
          <a:p>
            <a:r>
              <a:rPr lang="en-US" dirty="0" smtClean="0"/>
              <a:t>Hearing how someone’s cultural traditions, values, beliefs, and worldviews affect their intrapersonal and interpersonal interactions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</a:t>
            </a:r>
            <a:r>
              <a:rPr lang="en-US" dirty="0"/>
              <a:t>E</a:t>
            </a:r>
            <a:r>
              <a:rPr lang="en-US" dirty="0" smtClean="0"/>
              <a:t>valuation- Multicultural Competency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90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interventions which are culturally sensitive</a:t>
            </a:r>
          </a:p>
          <a:p>
            <a:r>
              <a:rPr lang="en-US" dirty="0" smtClean="0"/>
              <a:t>Refuse to use counseling approaches which produce negative, oppressive, or unethical results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 Evaluation- Multicultural Competency</a:t>
            </a:r>
          </a:p>
        </p:txBody>
      </p:sp>
    </p:spTree>
    <p:extLst>
      <p:ext uri="{BB962C8B-B14F-4D97-AF65-F5344CB8AC3E}">
        <p14:creationId xmlns:p14="http://schemas.microsoft.com/office/powerpoint/2010/main" val="2607797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6"/>
            <a:ext cx="8686799" cy="40301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Green, R.G., </a:t>
            </a:r>
            <a:r>
              <a:rPr lang="en-US" dirty="0" err="1"/>
              <a:t>Klerman</a:t>
            </a:r>
            <a:r>
              <a:rPr lang="en-US" dirty="0"/>
              <a:t>, Stern, M., Bailey, K., Chambers, K., </a:t>
            </a:r>
            <a:r>
              <a:rPr lang="en-US" dirty="0" err="1"/>
              <a:t>Calridge</a:t>
            </a:r>
            <a:r>
              <a:rPr lang="en-US" dirty="0"/>
              <a:t>, R., Jones, G., </a:t>
            </a:r>
            <a:r>
              <a:rPr lang="en-US" dirty="0" err="1"/>
              <a:t>Kitson</a:t>
            </a:r>
            <a:r>
              <a:rPr lang="en-US" dirty="0"/>
              <a:t>, G., Leek, S., </a:t>
            </a:r>
            <a:r>
              <a:rPr lang="en-US" dirty="0" err="1"/>
              <a:t>Leisey</a:t>
            </a:r>
            <a:r>
              <a:rPr lang="en-US" dirty="0"/>
              <a:t>, M., </a:t>
            </a:r>
            <a:r>
              <a:rPr lang="en-US" dirty="0" err="1"/>
              <a:t>Vadas</a:t>
            </a:r>
            <a:r>
              <a:rPr lang="en-US" dirty="0"/>
              <a:t>, K., Walker, K.  (2005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 50% of my clients more than once</a:t>
            </a:r>
          </a:p>
          <a:p>
            <a:r>
              <a:rPr lang="en-US" dirty="0" smtClean="0"/>
              <a:t>Recognize cultural mistakes quickly and recover</a:t>
            </a:r>
          </a:p>
          <a:p>
            <a:r>
              <a:rPr lang="en-US" dirty="0" smtClean="0"/>
              <a:t>Use several methods of assessment</a:t>
            </a:r>
          </a:p>
          <a:p>
            <a:r>
              <a:rPr lang="en-US" dirty="0" smtClean="0"/>
              <a:t>Able to distinguish between need for brief and long term services</a:t>
            </a:r>
          </a:p>
          <a:p>
            <a:r>
              <a:rPr lang="en-US" dirty="0" smtClean="0"/>
              <a:t>Effective crisis interventions</a:t>
            </a:r>
          </a:p>
          <a:p>
            <a:r>
              <a:rPr lang="en-US" dirty="0" smtClean="0"/>
              <a:t>Various practice skills and techniques</a:t>
            </a:r>
          </a:p>
          <a:p>
            <a:r>
              <a:rPr lang="en-US" dirty="0" smtClean="0"/>
              <a:t>Compatible </a:t>
            </a:r>
            <a:r>
              <a:rPr lang="en-US" dirty="0" err="1" smtClean="0"/>
              <a:t>verbals</a:t>
            </a:r>
            <a:r>
              <a:rPr lang="en-US" dirty="0" smtClean="0"/>
              <a:t> and </a:t>
            </a:r>
            <a:r>
              <a:rPr lang="en-US" dirty="0" err="1" smtClean="0"/>
              <a:t>nonverbals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Multicultural Counseling Skill Subscale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63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296399" cy="4106333"/>
          </a:xfrm>
        </p:spPr>
        <p:txBody>
          <a:bodyPr>
            <a:normAutofit/>
          </a:bodyPr>
          <a:lstStyle/>
          <a:p>
            <a:r>
              <a:rPr lang="en-US" dirty="0" smtClean="0"/>
              <a:t>Solving problems in unfamiliar settings</a:t>
            </a:r>
          </a:p>
          <a:p>
            <a:r>
              <a:rPr lang="en-US" dirty="0" smtClean="0"/>
              <a:t>Having an understanding of racial and ethnic minority groups.</a:t>
            </a:r>
          </a:p>
          <a:p>
            <a:r>
              <a:rPr lang="en-US" dirty="0" smtClean="0"/>
              <a:t>Understanding the legalities of immigration.</a:t>
            </a:r>
          </a:p>
          <a:p>
            <a:r>
              <a:rPr lang="en-US" dirty="0" smtClean="0"/>
              <a:t>Extensive professional or collegial interactions with minority individuals.</a:t>
            </a:r>
          </a:p>
          <a:p>
            <a:r>
              <a:rPr lang="en-US" dirty="0" smtClean="0"/>
              <a:t>Enjoying interacting with people from different cultures.</a:t>
            </a:r>
          </a:p>
          <a:p>
            <a:r>
              <a:rPr lang="en-US" dirty="0" smtClean="0"/>
              <a:t>Advocating for people of different cultures.</a:t>
            </a:r>
          </a:p>
          <a:p>
            <a:r>
              <a:rPr lang="en-US" dirty="0" smtClean="0"/>
              <a:t>Seeking workshops on multicultural competency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Multicultural Counseling Skill Subscale Items</a:t>
            </a:r>
          </a:p>
        </p:txBody>
      </p:sp>
    </p:spTree>
    <p:extLst>
      <p:ext uri="{BB962C8B-B14F-4D97-AF65-F5344CB8AC3E}">
        <p14:creationId xmlns:p14="http://schemas.microsoft.com/office/powerpoint/2010/main" val="2274991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675466"/>
            <a:ext cx="9067799" cy="4182533"/>
          </a:xfrm>
        </p:spPr>
        <p:txBody>
          <a:bodyPr>
            <a:normAutofit/>
          </a:bodyPr>
          <a:lstStyle/>
          <a:p>
            <a:r>
              <a:rPr lang="en-US" dirty="0" smtClean="0"/>
              <a:t>Understanding the roles of age, gender, SES, roles.</a:t>
            </a:r>
          </a:p>
          <a:p>
            <a:r>
              <a:rPr lang="en-US" dirty="0" smtClean="0"/>
              <a:t>Self examination of cultural biases.</a:t>
            </a:r>
          </a:p>
          <a:p>
            <a:r>
              <a:rPr lang="en-US" dirty="0" smtClean="0"/>
              <a:t>Knowing and applying research methods regarding multicultural practice.</a:t>
            </a:r>
          </a:p>
          <a:p>
            <a:r>
              <a:rPr lang="en-US" dirty="0" smtClean="0"/>
              <a:t>Awareness of changing </a:t>
            </a:r>
            <a:r>
              <a:rPr lang="en-US" dirty="0"/>
              <a:t>p</a:t>
            </a:r>
            <a:r>
              <a:rPr lang="en-US" dirty="0" smtClean="0"/>
              <a:t>ractices for populations served.</a:t>
            </a:r>
          </a:p>
          <a:p>
            <a:r>
              <a:rPr lang="en-US" dirty="0" smtClean="0"/>
              <a:t>Monitoring any defensiveness.</a:t>
            </a:r>
          </a:p>
          <a:p>
            <a:r>
              <a:rPr lang="en-US" dirty="0" smtClean="0"/>
              <a:t>Working with clients on issues of acculturation if needed.</a:t>
            </a:r>
          </a:p>
          <a:p>
            <a:r>
              <a:rPr lang="en-US" dirty="0" smtClean="0"/>
              <a:t>Dealing in non-stereotyped ways.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Multicultural Counseling Skill Subscale Items</a:t>
            </a:r>
          </a:p>
        </p:txBody>
      </p:sp>
    </p:spTree>
    <p:extLst>
      <p:ext uri="{BB962C8B-B14F-4D97-AF65-F5344CB8AC3E}">
        <p14:creationId xmlns:p14="http://schemas.microsoft.com/office/powerpoint/2010/main" val="23101115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800"/>
          </a:xfrm>
        </p:spPr>
        <p:txBody>
          <a:bodyPr/>
          <a:lstStyle/>
          <a:p>
            <a:r>
              <a:rPr lang="en-US" dirty="0" smtClean="0"/>
              <a:t>1. Color blindness- more homogenous classification of clients</a:t>
            </a:r>
          </a:p>
          <a:p>
            <a:r>
              <a:rPr lang="en-US" dirty="0" smtClean="0"/>
              <a:t>2. Client focused</a:t>
            </a:r>
          </a:p>
          <a:p>
            <a:r>
              <a:rPr lang="en-US" dirty="0" smtClean="0"/>
              <a:t>3.Acknowledegmnet of individual differences</a:t>
            </a:r>
          </a:p>
          <a:p>
            <a:r>
              <a:rPr lang="en-US" dirty="0" smtClean="0"/>
              <a:t>4. Textbook consistent treatment</a:t>
            </a:r>
          </a:p>
          <a:p>
            <a:r>
              <a:rPr lang="en-US" dirty="0" smtClean="0"/>
              <a:t>5. Skills- based</a:t>
            </a:r>
          </a:p>
          <a:p>
            <a:r>
              <a:rPr lang="en-US" dirty="0" smtClean="0"/>
              <a:t>6. Self integration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Multicultural Competency</a:t>
            </a:r>
            <a:br>
              <a:rPr lang="en-US" sz="3600" dirty="0" smtClean="0"/>
            </a:br>
            <a:r>
              <a:rPr lang="en-US" sz="2000" dirty="0" smtClean="0"/>
              <a:t>Caldwell</a:t>
            </a:r>
            <a:r>
              <a:rPr lang="en-US" sz="2000" dirty="0"/>
              <a:t>, L.D., Tarver, D.D., </a:t>
            </a:r>
            <a:r>
              <a:rPr lang="en-US" sz="2000" dirty="0" err="1"/>
              <a:t>Iwmoto</a:t>
            </a:r>
            <a:r>
              <a:rPr lang="en-US" sz="2000" dirty="0"/>
              <a:t>, D.K., Herzberg, S.E., Cerda-</a:t>
            </a:r>
            <a:r>
              <a:rPr lang="en-US" sz="2000" dirty="0" err="1"/>
              <a:t>Lizarraga</a:t>
            </a:r>
            <a:r>
              <a:rPr lang="en-US" sz="2000" dirty="0"/>
              <a:t>, P., &amp; Mack, T.  (April 2008). </a:t>
            </a:r>
          </a:p>
        </p:txBody>
      </p:sp>
    </p:spTree>
    <p:extLst>
      <p:ext uri="{BB962C8B-B14F-4D97-AF65-F5344CB8AC3E}">
        <p14:creationId xmlns:p14="http://schemas.microsoft.com/office/powerpoint/2010/main" val="2232931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make sure counseling assessment and interventions are consistent with what is helpful for the client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establishing rapport</a:t>
            </a:r>
            <a:endParaRPr lang="en-US" dirty="0" smtClean="0"/>
          </a:p>
          <a:p>
            <a:r>
              <a:rPr lang="en-US" dirty="0" smtClean="0"/>
              <a:t>What conflicts in values might arise?</a:t>
            </a:r>
          </a:p>
          <a:p>
            <a:r>
              <a:rPr lang="en-US" dirty="0" smtClean="0"/>
              <a:t>How might my prior history of working with clients from a similar group affect my working with this client?</a:t>
            </a:r>
          </a:p>
          <a:p>
            <a:r>
              <a:rPr lang="en-US" dirty="0" smtClean="0"/>
              <a:t>What are my client’s cultural norms?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 Auditing</a:t>
            </a:r>
            <a:br>
              <a:rPr lang="en-US" dirty="0" smtClean="0"/>
            </a:br>
            <a:r>
              <a:rPr lang="en-US" sz="3100" dirty="0" smtClean="0"/>
              <a:t>Collins, S., Arthur, N., &amp; Wong-Wylie, G., 2010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7938089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development of trust and respect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information about the counseling process might the client require </a:t>
            </a:r>
            <a:r>
              <a:rPr lang="en-US" dirty="0"/>
              <a:t>t</a:t>
            </a:r>
            <a:r>
              <a:rPr lang="en-US" dirty="0" smtClean="0"/>
              <a:t>o understand the roles and processes involved?</a:t>
            </a:r>
          </a:p>
          <a:p>
            <a:r>
              <a:rPr lang="en-US" dirty="0" smtClean="0"/>
              <a:t>What do I bring to this encounter as a person who will support or hinder the development of trust and respect?</a:t>
            </a:r>
          </a:p>
          <a:p>
            <a:r>
              <a:rPr lang="en-US" dirty="0" smtClean="0"/>
              <a:t>What can I do to enhance credibility as someone who can help the client reach his or her goals?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Auditing</a:t>
            </a:r>
            <a:br>
              <a:rPr lang="en-US" dirty="0"/>
            </a:br>
            <a:r>
              <a:rPr lang="en-US" sz="3100" dirty="0"/>
              <a:t>Collins, S., Arthur, N., &amp; Wong-Wylie, G., 2010</a:t>
            </a:r>
          </a:p>
        </p:txBody>
      </p:sp>
    </p:spTree>
    <p:extLst>
      <p:ext uri="{BB962C8B-B14F-4D97-AF65-F5344CB8AC3E}">
        <p14:creationId xmlns:p14="http://schemas.microsoft.com/office/powerpoint/2010/main" val="105056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610599" cy="3953933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3200" dirty="0"/>
              <a:t>the coming together of two or more people from different cultural backgrounds in a helping relationship.”</a:t>
            </a:r>
          </a:p>
          <a:p>
            <a:pPr algn="ctr">
              <a:buNone/>
              <a:defRPr/>
            </a:pPr>
            <a:endParaRPr lang="en-US" sz="3200" dirty="0"/>
          </a:p>
          <a:p>
            <a:pPr algn="ctr">
              <a:buNone/>
              <a:defRPr/>
            </a:pPr>
            <a:r>
              <a:rPr lang="en-US" sz="3200" dirty="0"/>
              <a:t>(Torres-Rivers, E., </a:t>
            </a:r>
            <a:r>
              <a:rPr lang="en-US" sz="3200" dirty="0" err="1"/>
              <a:t>Phan</a:t>
            </a:r>
            <a:r>
              <a:rPr lang="en-US" sz="3200" dirty="0"/>
              <a:t>, L.T., Maddux, C., Wilbur, M.P., &amp; Garrett, M.T., 2001)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“Multicultural”</a:t>
            </a:r>
          </a:p>
        </p:txBody>
      </p:sp>
    </p:spTree>
    <p:extLst>
      <p:ext uri="{BB962C8B-B14F-4D97-AF65-F5344CB8AC3E}">
        <p14:creationId xmlns:p14="http://schemas.microsoft.com/office/powerpoint/2010/main" val="42734075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u="sng" dirty="0" smtClean="0"/>
              <a:t>Potential influences of culture on interventions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Celeist</a:t>
            </a:r>
            <a:r>
              <a:rPr lang="en-US" dirty="0" smtClean="0"/>
              <a:t> </a:t>
            </a:r>
            <a:r>
              <a:rPr lang="en-US" dirty="0" err="1" smtClean="0"/>
              <a:t>wilingnes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return to counseling?</a:t>
            </a:r>
          </a:p>
          <a:p>
            <a:r>
              <a:rPr lang="en-US" dirty="0" smtClean="0"/>
              <a:t>What ere the </a:t>
            </a:r>
            <a:r>
              <a:rPr lang="en-US" dirty="0" err="1" smtClean="0"/>
              <a:t>cleiont;s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swith</a:t>
            </a:r>
            <a:r>
              <a:rPr lang="en-US" dirty="0" smtClean="0"/>
              <a:t> </a:t>
            </a:r>
            <a:r>
              <a:rPr lang="en-US" dirty="0" err="1" smtClean="0"/>
              <a:t>relationshipo</a:t>
            </a:r>
            <a:r>
              <a:rPr lang="en-US" dirty="0" smtClean="0"/>
              <a:t> to time, scheduling, and who </a:t>
            </a:r>
            <a:r>
              <a:rPr lang="en-US" dirty="0" err="1" smtClean="0"/>
              <a:t>praticiaptes</a:t>
            </a:r>
            <a:r>
              <a:rPr lang="en-US" dirty="0" smtClean="0"/>
              <a:t> in </a:t>
            </a:r>
            <a:r>
              <a:rPr lang="en-US" dirty="0" err="1" smtClean="0"/>
              <a:t>cousnling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u="sng" dirty="0" smtClean="0"/>
              <a:t>Potential influences on the client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assumption sod I have about this?</a:t>
            </a:r>
          </a:p>
          <a:p>
            <a:r>
              <a:rPr lang="en-US" dirty="0" smtClean="0"/>
              <a:t>What do I assume is similar? </a:t>
            </a:r>
            <a:r>
              <a:rPr lang="en-US" dirty="0" err="1" smtClean="0"/>
              <a:t>Difrenet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my hypotheses about the </a:t>
            </a:r>
            <a:r>
              <a:rPr lang="en-US" dirty="0" err="1" smtClean="0"/>
              <a:t>cleint’s</a:t>
            </a:r>
            <a:r>
              <a:rPr lang="en-US" dirty="0" smtClean="0"/>
              <a:t> concerns? What aspects of my worldview might </a:t>
            </a:r>
            <a:r>
              <a:rPr lang="en-US" dirty="0" err="1" smtClean="0"/>
              <a:t>confluct</a:t>
            </a:r>
            <a:r>
              <a:rPr lang="en-US" dirty="0" smtClean="0"/>
              <a:t> with this client?</a:t>
            </a:r>
          </a:p>
          <a:p>
            <a:r>
              <a:rPr lang="en-US" dirty="0" smtClean="0"/>
              <a:t>Am I open to modifying my assumptions?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Auditing</a:t>
            </a:r>
            <a:br>
              <a:rPr lang="en-US" dirty="0"/>
            </a:br>
            <a:r>
              <a:rPr lang="en-US" sz="3100" dirty="0"/>
              <a:t>Collins, S., Arthur, N., &amp; Wong-Wylie, G., 2010</a:t>
            </a:r>
          </a:p>
        </p:txBody>
      </p:sp>
    </p:spTree>
    <p:extLst>
      <p:ext uri="{BB962C8B-B14F-4D97-AF65-F5344CB8AC3E}">
        <p14:creationId xmlns:p14="http://schemas.microsoft.com/office/powerpoint/2010/main" val="2066567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5. </a:t>
            </a:r>
            <a:r>
              <a:rPr lang="en-US" b="1" u="sng" dirty="0" smtClean="0"/>
              <a:t>View of culture on presenting concerns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od I believe about human nature and development?</a:t>
            </a:r>
          </a:p>
          <a:p>
            <a:r>
              <a:rPr lang="en-US" dirty="0" smtClean="0"/>
              <a:t>What assumptions </a:t>
            </a:r>
            <a:r>
              <a:rPr lang="en-US" dirty="0"/>
              <a:t>d</a:t>
            </a:r>
            <a:r>
              <a:rPr lang="en-US" dirty="0" smtClean="0"/>
              <a:t>o I have about change?</a:t>
            </a:r>
          </a:p>
          <a:p>
            <a:endParaRPr lang="en-US" dirty="0"/>
          </a:p>
          <a:p>
            <a:r>
              <a:rPr lang="en-US" dirty="0" smtClean="0"/>
              <a:t>6. </a:t>
            </a:r>
            <a:r>
              <a:rPr lang="en-US" b="1" u="sng" dirty="0" smtClean="0"/>
              <a:t>Client’s views on presenting concerns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is the client’s sense of where the problem is located?</a:t>
            </a:r>
          </a:p>
          <a:p>
            <a:r>
              <a:rPr lang="en-US" dirty="0" smtClean="0"/>
              <a:t>How might the client’s conceptualization differ from mine because of his cultural identity?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Auditing</a:t>
            </a:r>
            <a:br>
              <a:rPr lang="en-US" dirty="0"/>
            </a:br>
            <a:r>
              <a:rPr lang="en-US" sz="3100" dirty="0"/>
              <a:t>Collins, S., Arthur, N., &amp; Wong-Wylie, G., 2010</a:t>
            </a:r>
          </a:p>
        </p:txBody>
      </p:sp>
    </p:spTree>
    <p:extLst>
      <p:ext uri="{BB962C8B-B14F-4D97-AF65-F5344CB8AC3E}">
        <p14:creationId xmlns:p14="http://schemas.microsoft.com/office/powerpoint/2010/main" val="37658284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b="1" u="sng" dirty="0" smtClean="0"/>
              <a:t>Sociopolitical influences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is the role of acculturation?</a:t>
            </a:r>
          </a:p>
          <a:p>
            <a:r>
              <a:rPr lang="en-US" dirty="0" smtClean="0"/>
              <a:t>How might my own level of identity support or hinder my client?</a:t>
            </a:r>
          </a:p>
          <a:p>
            <a:endParaRPr lang="en-US" dirty="0"/>
          </a:p>
          <a:p>
            <a:r>
              <a:rPr lang="en-US" dirty="0" smtClean="0"/>
              <a:t>8. </a:t>
            </a:r>
            <a:r>
              <a:rPr lang="en-US" b="1" u="sng" dirty="0" smtClean="0"/>
              <a:t>Definition of client goals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methods are consistent with the goals the client would like to see?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Auditing</a:t>
            </a:r>
            <a:br>
              <a:rPr lang="en-US" dirty="0"/>
            </a:br>
            <a:r>
              <a:rPr lang="en-US" sz="3100" dirty="0"/>
              <a:t>Collins, S., Arthur, N., &amp; Wong-Wylie, G., 2010</a:t>
            </a:r>
          </a:p>
        </p:txBody>
      </p:sp>
    </p:spTree>
    <p:extLst>
      <p:ext uri="{BB962C8B-B14F-4D97-AF65-F5344CB8AC3E}">
        <p14:creationId xmlns:p14="http://schemas.microsoft.com/office/powerpoint/2010/main" val="25099389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915399" cy="41825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b="1" u="sng" dirty="0" smtClean="0"/>
              <a:t>Influences of culture on interventions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types of interaction would address this client’s presenting concerns?</a:t>
            </a:r>
          </a:p>
          <a:p>
            <a:r>
              <a:rPr lang="en-US" dirty="0" smtClean="0"/>
              <a:t>Am I open to incorporating native practices?</a:t>
            </a:r>
          </a:p>
          <a:p>
            <a:r>
              <a:rPr lang="en-US" dirty="0" smtClean="0"/>
              <a:t>What would the client consider indicators if success?</a:t>
            </a:r>
          </a:p>
          <a:p>
            <a:endParaRPr lang="en-US" dirty="0"/>
          </a:p>
          <a:p>
            <a:r>
              <a:rPr lang="en-US" dirty="0" smtClean="0"/>
              <a:t>10. </a:t>
            </a:r>
            <a:r>
              <a:rPr lang="en-US" b="1" u="sng" dirty="0" smtClean="0"/>
              <a:t>Client progress in counseling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Indicators of success?</a:t>
            </a:r>
          </a:p>
          <a:p>
            <a:endParaRPr lang="en-US" dirty="0"/>
          </a:p>
          <a:p>
            <a:r>
              <a:rPr lang="en-US" dirty="0" smtClean="0"/>
              <a:t>11. </a:t>
            </a:r>
            <a:r>
              <a:rPr lang="en-US" b="1" u="sng" dirty="0" smtClean="0"/>
              <a:t>The influence of culture on termination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are cultural meanings of endings for this </a:t>
            </a:r>
            <a:r>
              <a:rPr lang="en-US" dirty="0" err="1" smtClean="0"/>
              <a:t>pe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 err="1" smtClean="0"/>
              <a:t>rson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Auditing</a:t>
            </a:r>
            <a:br>
              <a:rPr lang="en-US" dirty="0"/>
            </a:br>
            <a:r>
              <a:rPr lang="en-US" sz="3100" dirty="0"/>
              <a:t>Collins, S., Arthur, N., &amp; Wong-Wylie, G., 2010</a:t>
            </a:r>
          </a:p>
        </p:txBody>
      </p:sp>
    </p:spTree>
    <p:extLst>
      <p:ext uri="{BB962C8B-B14F-4D97-AF65-F5344CB8AC3E}">
        <p14:creationId xmlns:p14="http://schemas.microsoft.com/office/powerpoint/2010/main" val="16578358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increase self awareness</a:t>
            </a:r>
          </a:p>
          <a:p>
            <a:r>
              <a:rPr lang="en-US" dirty="0" smtClean="0"/>
              <a:t>2. </a:t>
            </a:r>
            <a:r>
              <a:rPr lang="en-US" dirty="0"/>
              <a:t>a</a:t>
            </a:r>
            <a:r>
              <a:rPr lang="en-US" dirty="0" smtClean="0"/>
              <a:t>ccount for clients’ multiple identifications</a:t>
            </a:r>
          </a:p>
          <a:p>
            <a:r>
              <a:rPr lang="en-US" dirty="0" smtClean="0"/>
              <a:t>3. form working hypotheses</a:t>
            </a:r>
          </a:p>
          <a:p>
            <a:r>
              <a:rPr lang="en-US" dirty="0" smtClean="0"/>
              <a:t>4. establish base rates</a:t>
            </a:r>
          </a:p>
          <a:p>
            <a:r>
              <a:rPr lang="en-US" dirty="0" smtClean="0"/>
              <a:t>5. determine sociocultural and sociopolitical contexts</a:t>
            </a:r>
          </a:p>
          <a:p>
            <a:r>
              <a:rPr lang="en-US" dirty="0" smtClean="0"/>
              <a:t>6. find unique qualities</a:t>
            </a:r>
          </a:p>
          <a:p>
            <a:r>
              <a:rPr lang="en-US" dirty="0" smtClean="0"/>
              <a:t>7. determine physical factors</a:t>
            </a:r>
          </a:p>
          <a:p>
            <a:r>
              <a:rPr lang="en-US" dirty="0" smtClean="0"/>
              <a:t>8. psychological conditions and stressors</a:t>
            </a:r>
          </a:p>
          <a:p>
            <a:r>
              <a:rPr lang="en-US" dirty="0" smtClean="0"/>
              <a:t>9. find out which identities shifted over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Multicultural Assessment Areas</a:t>
            </a:r>
            <a:br>
              <a:rPr lang="en-US" dirty="0" smtClean="0"/>
            </a:br>
            <a:r>
              <a:rPr lang="en-US" sz="3100" dirty="0" smtClean="0"/>
              <a:t>Braun, F.K., Fine, E.S., Grief, D.C., </a:t>
            </a:r>
            <a:r>
              <a:rPr lang="en-US" sz="3100" dirty="0" err="1" smtClean="0"/>
              <a:t>Devenney</a:t>
            </a:r>
            <a:r>
              <a:rPr lang="en-US" sz="3100" dirty="0" smtClean="0"/>
              <a:t>, J.M., 2010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178844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Interview of </a:t>
            </a:r>
            <a:br>
              <a:rPr lang="en-US" dirty="0" smtClean="0"/>
            </a:br>
            <a:r>
              <a:rPr lang="en-US" dirty="0" smtClean="0"/>
              <a:t>Michele </a:t>
            </a:r>
            <a:r>
              <a:rPr lang="en-US" dirty="0" err="1"/>
              <a:t>A</a:t>
            </a:r>
            <a:r>
              <a:rPr lang="en-US" dirty="0" err="1" smtClean="0"/>
              <a:t>luoch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Components of Effective Multicultural Counseling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99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675466"/>
            <a:ext cx="8610600" cy="4030134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b="1" u="sng" dirty="0" smtClean="0"/>
              <a:t>Empathy </a:t>
            </a:r>
            <a:r>
              <a:rPr lang="en-US" b="1" u="sng" dirty="0"/>
              <a:t>in general</a:t>
            </a:r>
            <a:r>
              <a:rPr lang="en-US" dirty="0" smtClean="0"/>
              <a:t>: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dirty="0" smtClean="0"/>
              <a:t>understanding </a:t>
            </a:r>
            <a:r>
              <a:rPr lang="en-US" dirty="0"/>
              <a:t>the person’s frame of reference</a:t>
            </a:r>
          </a:p>
          <a:p>
            <a:pPr marL="609600" indent="-609600" algn="ctr">
              <a:buFont typeface="Wingdings" pitchFamily="2" charset="2"/>
              <a:buAutoNum type="arabicPeriod"/>
              <a:defRPr/>
            </a:pPr>
            <a:r>
              <a:rPr lang="en-US" dirty="0"/>
              <a:t>communicating that understanding to him/her effectively</a:t>
            </a:r>
          </a:p>
          <a:p>
            <a:pPr marL="609600" indent="-609600" algn="ctr">
              <a:buFont typeface="Wingdings" pitchFamily="2" charset="2"/>
              <a:buAutoNum type="arabicPeriod"/>
              <a:defRPr/>
            </a:pPr>
            <a:endParaRPr lang="en-US" sz="800" b="1" u="sng" dirty="0"/>
          </a:p>
          <a:p>
            <a:pPr marL="609600" indent="-609600" algn="ctr">
              <a:buNone/>
              <a:defRPr/>
            </a:pPr>
            <a:r>
              <a:rPr lang="en-US" b="1" u="sng" dirty="0"/>
              <a:t>Cultural empathy</a:t>
            </a:r>
            <a:r>
              <a:rPr lang="en-US" dirty="0"/>
              <a:t>: “retaining one’s separate cultural identity and simultaneously being aware of and accepting cultural values and beliefs of the client.”</a:t>
            </a:r>
          </a:p>
          <a:p>
            <a:pPr marL="609600" indent="-609600" algn="ctr">
              <a:buNone/>
              <a:defRPr/>
            </a:pPr>
            <a:r>
              <a:rPr lang="en-US" dirty="0"/>
              <a:t>1. validating the inner experience of the client</a:t>
            </a:r>
          </a:p>
          <a:p>
            <a:pPr marL="609600" indent="-609600" algn="ctr">
              <a:buNone/>
              <a:defRPr/>
            </a:pPr>
            <a:r>
              <a:rPr lang="en-US" dirty="0"/>
              <a:t>2. acknowledging the client’s subjective world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09600" indent="-609600">
              <a:defRPr/>
            </a:pPr>
            <a:r>
              <a:rPr lang="en-US" sz="3200" b="1" u="sng" dirty="0" smtClean="0"/>
              <a:t>Counseling Empathy Versus Cultural Empathy</a:t>
            </a:r>
            <a:r>
              <a:rPr lang="en-US" sz="3200" b="1" u="sng" dirty="0"/>
              <a:t/>
            </a:r>
            <a:br>
              <a:rPr lang="en-US" sz="3200" b="1" u="sng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80779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4190999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en-US" b="1" u="sng" dirty="0"/>
              <a:t>Verbal Communication</a:t>
            </a:r>
            <a:endParaRPr lang="en-US" u="sng" dirty="0"/>
          </a:p>
          <a:p>
            <a:pPr>
              <a:defRPr/>
            </a:pPr>
            <a:r>
              <a:rPr lang="en-US" dirty="0"/>
              <a:t>Language</a:t>
            </a:r>
          </a:p>
          <a:p>
            <a:pPr>
              <a:defRPr/>
            </a:pPr>
            <a:r>
              <a:rPr lang="en-US" dirty="0"/>
              <a:t>Phrases</a:t>
            </a:r>
          </a:p>
          <a:p>
            <a:pPr>
              <a:defRPr/>
            </a:pPr>
            <a:r>
              <a:rPr lang="en-US" dirty="0"/>
              <a:t>Slang</a:t>
            </a:r>
            <a:endParaRPr lang="en-US" b="1" dirty="0"/>
          </a:p>
          <a:p>
            <a:pPr>
              <a:buNone/>
              <a:defRPr/>
            </a:pPr>
            <a:r>
              <a:rPr lang="en-US" b="1" u="sng" dirty="0" err="1"/>
              <a:t>Nonverbals</a:t>
            </a:r>
            <a:endParaRPr lang="en-US" u="sng" dirty="0"/>
          </a:p>
          <a:p>
            <a:pPr>
              <a:defRPr/>
            </a:pPr>
            <a:r>
              <a:rPr lang="en-US" dirty="0"/>
              <a:t>Touch</a:t>
            </a:r>
          </a:p>
          <a:p>
            <a:pPr>
              <a:defRPr/>
            </a:pPr>
            <a:r>
              <a:rPr lang="en-US" dirty="0"/>
              <a:t>Look</a:t>
            </a:r>
          </a:p>
          <a:p>
            <a:pPr>
              <a:defRPr/>
            </a:pPr>
            <a:r>
              <a:rPr lang="en-US" dirty="0"/>
              <a:t>Gestures</a:t>
            </a:r>
          </a:p>
          <a:p>
            <a:pPr>
              <a:defRPr/>
            </a:pPr>
            <a:r>
              <a:rPr lang="en-US" dirty="0"/>
              <a:t>Intonation</a:t>
            </a:r>
          </a:p>
          <a:p>
            <a:pPr>
              <a:defRPr/>
            </a:pPr>
            <a:r>
              <a:rPr lang="en-US" dirty="0"/>
              <a:t>Dress</a:t>
            </a:r>
          </a:p>
          <a:p>
            <a:pPr>
              <a:defRPr/>
            </a:pPr>
            <a:r>
              <a:rPr lang="en-US" dirty="0"/>
              <a:t>Smell</a:t>
            </a:r>
          </a:p>
          <a:p>
            <a:pPr>
              <a:defRPr/>
            </a:pPr>
            <a:r>
              <a:rPr lang="en-US" dirty="0"/>
              <a:t>Body movements</a:t>
            </a:r>
          </a:p>
          <a:p>
            <a:pPr>
              <a:defRPr/>
            </a:pPr>
            <a:r>
              <a:rPr lang="en-US" dirty="0"/>
              <a:t>Proximity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Counseling Empathy </a:t>
            </a:r>
            <a:r>
              <a:rPr lang="en-US" b="1" u="sng" dirty="0" smtClean="0"/>
              <a:t>Versus</a:t>
            </a:r>
            <a:br>
              <a:rPr lang="en-US" b="1" u="sng" dirty="0" smtClean="0"/>
            </a:br>
            <a:r>
              <a:rPr lang="en-US" b="1" u="sng" dirty="0" smtClean="0"/>
              <a:t> </a:t>
            </a:r>
            <a:r>
              <a:rPr lang="en-US" b="1" u="sng" dirty="0"/>
              <a:t>Cultural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627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some things that should be universal for all people?</a:t>
            </a:r>
          </a:p>
          <a:p>
            <a:r>
              <a:rPr lang="en-US" dirty="0" smtClean="0"/>
              <a:t>Are there some truths and factors that are mostly agreed upon?</a:t>
            </a:r>
          </a:p>
          <a:p>
            <a:r>
              <a:rPr lang="en-US" dirty="0" smtClean="0"/>
              <a:t>Opposite mora</a:t>
            </a:r>
            <a:r>
              <a:rPr lang="en-US" dirty="0"/>
              <a:t>l</a:t>
            </a:r>
            <a:r>
              <a:rPr lang="en-US" dirty="0" smtClean="0"/>
              <a:t> relativism</a:t>
            </a:r>
          </a:p>
          <a:p>
            <a:r>
              <a:rPr lang="en-US" dirty="0" smtClean="0"/>
              <a:t>Criteria=90% or more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View: Universalism</a:t>
            </a:r>
            <a:br>
              <a:rPr lang="en-US" dirty="0" smtClean="0"/>
            </a:br>
            <a:r>
              <a:rPr lang="en-US" sz="2200" dirty="0" err="1"/>
              <a:t>Kinnier</a:t>
            </a:r>
            <a:r>
              <a:rPr lang="en-US" sz="2200" dirty="0"/>
              <a:t>, R.T., Dixon, A.L., Barratt, T.M., &amp; Moyer, E.L.  (January 2008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660272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4419599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Describe what the client is experiencing in words he/she can validate.</a:t>
            </a:r>
          </a:p>
          <a:p>
            <a:pPr>
              <a:defRPr/>
            </a:pPr>
            <a:r>
              <a:rPr lang="en-US" dirty="0"/>
              <a:t>Express interest in learning more about the client’s experience.</a:t>
            </a:r>
          </a:p>
          <a:p>
            <a:pPr>
              <a:defRPr/>
            </a:pPr>
            <a:r>
              <a:rPr lang="en-US" dirty="0"/>
              <a:t>Clarify language and communication meanings.</a:t>
            </a:r>
          </a:p>
          <a:p>
            <a:pPr>
              <a:defRPr/>
            </a:pPr>
            <a:r>
              <a:rPr lang="en-US" dirty="0"/>
              <a:t>Convey an honest desire to be helpful to the client</a:t>
            </a:r>
          </a:p>
          <a:p>
            <a:pPr>
              <a:defRPr/>
            </a:pPr>
            <a:r>
              <a:rPr lang="en-US" dirty="0"/>
              <a:t>Face, rather than ignoring or overlooking, cultural differences.</a:t>
            </a:r>
          </a:p>
          <a:p>
            <a:pPr>
              <a:defRPr/>
            </a:pPr>
            <a:r>
              <a:rPr lang="en-US" dirty="0"/>
              <a:t>Discuss cultural differences if they are central and pertinent to that individual’s counseling.</a:t>
            </a:r>
          </a:p>
          <a:p>
            <a:pPr algn="ctr">
              <a:buNone/>
              <a:defRPr/>
            </a:pPr>
            <a:r>
              <a:rPr lang="en-US" dirty="0"/>
              <a:t>You feel ______________</a:t>
            </a:r>
          </a:p>
          <a:p>
            <a:pPr algn="ctr">
              <a:buNone/>
              <a:defRPr/>
            </a:pPr>
            <a:r>
              <a:rPr lang="en-US" dirty="0"/>
              <a:t>when/because _____________</a:t>
            </a:r>
          </a:p>
          <a:p>
            <a:pPr algn="ctr">
              <a:buNone/>
              <a:defRPr/>
            </a:pPr>
            <a:r>
              <a:rPr lang="en-US" dirty="0"/>
              <a:t>and in the future you wish _________________.</a:t>
            </a:r>
          </a:p>
          <a:p>
            <a:pPr algn="ctr">
              <a:buNone/>
              <a:defRPr/>
            </a:pPr>
            <a:r>
              <a:rPr lang="en-US" dirty="0"/>
              <a:t>Get 3 Yes </a:t>
            </a:r>
            <a:r>
              <a:rPr lang="en-US" dirty="0" err="1"/>
              <a:t>es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5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Melting pot- </a:t>
            </a:r>
            <a:r>
              <a:rPr lang="en-US" dirty="0" smtClean="0"/>
              <a:t>put all into one culture</a:t>
            </a:r>
          </a:p>
          <a:p>
            <a:r>
              <a:rPr lang="en-US" b="1" u="sng" dirty="0" smtClean="0"/>
              <a:t>Tossed salad</a:t>
            </a:r>
            <a:r>
              <a:rPr lang="en-US" dirty="0"/>
              <a:t>-</a:t>
            </a:r>
            <a:r>
              <a:rPr lang="en-US" dirty="0" smtClean="0"/>
              <a:t> distinct yet create a new whole</a:t>
            </a:r>
          </a:p>
          <a:p>
            <a:r>
              <a:rPr lang="en-US" b="1" u="sng" dirty="0" smtClean="0"/>
              <a:t>Patchwork quilt- </a:t>
            </a:r>
            <a:r>
              <a:rPr lang="en-US" dirty="0" smtClean="0"/>
              <a:t>interdependent yet unique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call “America?”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974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438400"/>
            <a:ext cx="8381999" cy="419099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Sincerity</a:t>
            </a:r>
            <a:r>
              <a:rPr lang="en-US" b="1" dirty="0"/>
              <a:t>-</a:t>
            </a:r>
            <a:r>
              <a:rPr lang="en-US" dirty="0"/>
              <a:t> good intention, real-ness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9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Service energy</a:t>
            </a:r>
            <a:r>
              <a:rPr lang="en-US" dirty="0"/>
              <a:t>- Communicating client value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9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Knowledge of the client’s culture</a:t>
            </a:r>
            <a:r>
              <a:rPr lang="en-US" dirty="0"/>
              <a:t>- experience, study/research, or allowing client to teach you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9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Nonjudgmental</a:t>
            </a:r>
            <a:r>
              <a:rPr lang="en-US" b="1" dirty="0"/>
              <a:t>-</a:t>
            </a:r>
            <a:r>
              <a:rPr lang="en-US" dirty="0"/>
              <a:t> avoiding jumping to conclusions and personal prejudices, framing in context, let go of being “the authority”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Resourcefulness</a:t>
            </a:r>
            <a:r>
              <a:rPr lang="en-US" b="1" dirty="0"/>
              <a:t>-</a:t>
            </a:r>
            <a:r>
              <a:rPr lang="en-US" dirty="0"/>
              <a:t> Linking to community resources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Sensitivity</a:t>
            </a:r>
            <a:r>
              <a:rPr lang="en-US" b="1" dirty="0"/>
              <a:t>-</a:t>
            </a:r>
            <a:r>
              <a:rPr lang="en-US" dirty="0"/>
              <a:t> awareness of what is/is not an issue for that client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Historical awareness</a:t>
            </a:r>
            <a:r>
              <a:rPr lang="en-US" dirty="0"/>
              <a:t>- knowing the background of this cultural group, society, gender, community, religious or political group, etc.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800" b="1" u="sng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u="sng" dirty="0"/>
              <a:t>Ongoing critical reflection</a:t>
            </a:r>
            <a:r>
              <a:rPr lang="en-US" dirty="0"/>
              <a:t>- ongoing personal assessment and assessment of the counseling situation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Effective Cross- Cultural Counseling</a:t>
            </a:r>
          </a:p>
        </p:txBody>
      </p:sp>
    </p:spTree>
    <p:extLst>
      <p:ext uri="{BB962C8B-B14F-4D97-AF65-F5344CB8AC3E}">
        <p14:creationId xmlns:p14="http://schemas.microsoft.com/office/powerpoint/2010/main" val="22318314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R religious/spiritual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E	economic class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S sexual identity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P psychological development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E	ethnic/racial identity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C chronological issues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T trauma and threats to well being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F family issues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U unique physical issues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L language and location or residence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u="sng" dirty="0"/>
              <a:t>RESPECTFUL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D’Andrea</a:t>
            </a:r>
            <a:r>
              <a:rPr lang="en-US" sz="3600" dirty="0"/>
              <a:t>, M., &amp; Heckman, E.F., 2008)</a:t>
            </a:r>
          </a:p>
        </p:txBody>
      </p:sp>
    </p:spTree>
    <p:extLst>
      <p:ext uri="{BB962C8B-B14F-4D97-AF65-F5344CB8AC3E}">
        <p14:creationId xmlns:p14="http://schemas.microsoft.com/office/powerpoint/2010/main" val="33858804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Building self-esteem</a:t>
            </a:r>
          </a:p>
          <a:p>
            <a:pPr>
              <a:defRPr/>
            </a:pPr>
            <a:r>
              <a:rPr lang="en-US" dirty="0"/>
              <a:t>Learning to set boundaries</a:t>
            </a:r>
          </a:p>
          <a:p>
            <a:pPr>
              <a:defRPr/>
            </a:pPr>
            <a:r>
              <a:rPr lang="en-US" dirty="0"/>
              <a:t>Developing assertiveness</a:t>
            </a:r>
          </a:p>
          <a:p>
            <a:pPr>
              <a:defRPr/>
            </a:pPr>
            <a:r>
              <a:rPr lang="en-US" dirty="0"/>
              <a:t>Increasing self care</a:t>
            </a:r>
          </a:p>
          <a:p>
            <a:pPr>
              <a:defRPr/>
            </a:pPr>
            <a:r>
              <a:rPr lang="en-US" dirty="0"/>
              <a:t>Building independent living skills</a:t>
            </a:r>
          </a:p>
          <a:p>
            <a:pPr>
              <a:defRPr/>
            </a:pPr>
            <a:r>
              <a:rPr lang="en-US" dirty="0"/>
              <a:t>Promoting individuality/autonomy</a:t>
            </a:r>
          </a:p>
          <a:p>
            <a:pPr>
              <a:defRPr/>
            </a:pPr>
            <a:r>
              <a:rPr lang="en-US" dirty="0"/>
              <a:t>Reinforcing belief that equal opportunities are open to all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Typical “Euro-American” Traditional Counseling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6763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Promoting collective well-being</a:t>
            </a:r>
          </a:p>
          <a:p>
            <a:pPr>
              <a:defRPr/>
            </a:pPr>
            <a:r>
              <a:rPr lang="en-US" dirty="0"/>
              <a:t>Developing relationships with those in their group</a:t>
            </a:r>
          </a:p>
          <a:p>
            <a:pPr>
              <a:defRPr/>
            </a:pPr>
            <a:r>
              <a:rPr lang="en-US" dirty="0"/>
              <a:t>Avoiding conflict, maintaining peace</a:t>
            </a:r>
          </a:p>
          <a:p>
            <a:pPr>
              <a:defRPr/>
            </a:pPr>
            <a:r>
              <a:rPr lang="en-US" dirty="0"/>
              <a:t>Building a multi-generational identity</a:t>
            </a:r>
          </a:p>
          <a:p>
            <a:pPr>
              <a:defRPr/>
            </a:pPr>
            <a:r>
              <a:rPr lang="en-US" dirty="0"/>
              <a:t>Stimulating one’s personal narratives</a:t>
            </a:r>
          </a:p>
          <a:p>
            <a:pPr>
              <a:defRPr/>
            </a:pPr>
            <a:r>
              <a:rPr lang="en-US" dirty="0" err="1" smtClean="0"/>
              <a:t>Aquiesing</a:t>
            </a:r>
            <a:r>
              <a:rPr lang="en-US" dirty="0" smtClean="0"/>
              <a:t> </a:t>
            </a:r>
            <a:r>
              <a:rPr lang="en-US" dirty="0"/>
              <a:t>to others</a:t>
            </a:r>
          </a:p>
          <a:p>
            <a:pPr>
              <a:defRPr/>
            </a:pPr>
            <a:r>
              <a:rPr lang="en-US" dirty="0"/>
              <a:t>Deference to authority</a:t>
            </a:r>
          </a:p>
          <a:p>
            <a:pPr>
              <a:defRPr/>
            </a:pPr>
            <a:r>
              <a:rPr lang="en-US" dirty="0"/>
              <a:t>Respect for elders</a:t>
            </a:r>
          </a:p>
          <a:p>
            <a:pPr>
              <a:defRPr/>
            </a:pPr>
            <a:r>
              <a:rPr lang="en-US" dirty="0"/>
              <a:t>Equilibrium with nature</a:t>
            </a:r>
          </a:p>
          <a:p>
            <a:pPr>
              <a:defRPr/>
            </a:pPr>
            <a:r>
              <a:rPr lang="en-US" dirty="0"/>
              <a:t>Unity with others</a:t>
            </a:r>
          </a:p>
          <a:p>
            <a:pPr>
              <a:defRPr/>
            </a:pPr>
            <a:r>
              <a:rPr lang="en-US" dirty="0"/>
              <a:t>Fulfillment of family obligations even unto old age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/>
              <a:t>Alternative “Multicultural”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Language barriers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Premature dropout rates and terminations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Different worldviews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Different values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Historical differences in the life narrative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Research marked by opinions rather than much empirical support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Research largely based on self report or subjective report/observation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Little emphasis on within group differences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False impression that multicultural counseling occurs strictly within distinct racial and ethnic boundaries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Multicultural counseling excludes whites because it implies that “culture” doesn’t count for them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Challenges with Multicultural </a:t>
            </a:r>
            <a:r>
              <a:rPr lang="en-US" b="1" u="sng" dirty="0" smtClean="0"/>
              <a:t>Counseling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574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86799" cy="4182533"/>
          </a:xfrm>
        </p:spPr>
        <p:txBody>
          <a:bodyPr/>
          <a:lstStyle/>
          <a:p>
            <a:pPr algn="ctr">
              <a:buNone/>
              <a:defRPr/>
            </a:pPr>
            <a:r>
              <a:rPr lang="en-US" b="1" u="sng" dirty="0"/>
              <a:t>Social justice</a:t>
            </a:r>
            <a:r>
              <a:rPr lang="en-US" b="1" dirty="0"/>
              <a:t>-</a:t>
            </a:r>
            <a:r>
              <a:rPr lang="en-US" dirty="0"/>
              <a:t> scholarship and professional action designed to change societal values, structures, policies, and practices, such that disadvantaged or marginalized groups gain increased access to… tools of self determination.”</a:t>
            </a:r>
          </a:p>
          <a:p>
            <a:pPr algn="ctr">
              <a:buNone/>
              <a:defRPr/>
            </a:pPr>
            <a:r>
              <a:rPr lang="en-US" sz="1200" dirty="0"/>
              <a:t>(Steele, J.M., 2008)</a:t>
            </a:r>
          </a:p>
          <a:p>
            <a:pPr algn="ctr">
              <a:buNone/>
              <a:defRPr/>
            </a:pPr>
            <a:endParaRPr lang="en-US" sz="1200" b="1" u="sng" dirty="0"/>
          </a:p>
          <a:p>
            <a:pPr algn="ctr">
              <a:buNone/>
              <a:defRPr/>
            </a:pPr>
            <a:r>
              <a:rPr lang="en-US" b="1" u="sng" dirty="0"/>
              <a:t>Advocacy</a:t>
            </a:r>
            <a:r>
              <a:rPr lang="en-US" dirty="0"/>
              <a:t>- taking action to produce environmental change on behalf of clients</a:t>
            </a:r>
          </a:p>
          <a:p>
            <a:pPr algn="ctr">
              <a:buNone/>
              <a:defRPr/>
            </a:pPr>
            <a:r>
              <a:rPr lang="en-US" sz="1200" dirty="0"/>
              <a:t>(Steele, J.M., 2008)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Social Justice: A Role for Counselors?</a:t>
            </a:r>
          </a:p>
        </p:txBody>
      </p:sp>
    </p:spTree>
    <p:extLst>
      <p:ext uri="{BB962C8B-B14F-4D97-AF65-F5344CB8AC3E}">
        <p14:creationId xmlns:p14="http://schemas.microsoft.com/office/powerpoint/2010/main" val="14685161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86799" cy="403013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b="1" u="sng" dirty="0"/>
              <a:t>Equity</a:t>
            </a:r>
            <a:r>
              <a:rPr lang="en-US" dirty="0"/>
              <a:t>- fair distribution of resources, rights, and responsibilities to all members of society</a:t>
            </a:r>
          </a:p>
          <a:p>
            <a:pPr algn="ctr">
              <a:lnSpc>
                <a:spcPct val="90000"/>
              </a:lnSpc>
              <a:defRPr/>
            </a:pPr>
            <a:endParaRPr lang="en-US" sz="900" b="1" u="sng" dirty="0"/>
          </a:p>
          <a:p>
            <a:pPr algn="ctr">
              <a:lnSpc>
                <a:spcPct val="90000"/>
              </a:lnSpc>
              <a:defRPr/>
            </a:pPr>
            <a:r>
              <a:rPr lang="en-US" b="1" u="sng" dirty="0"/>
              <a:t>Access</a:t>
            </a:r>
            <a:r>
              <a:rPr lang="en-US" dirty="0"/>
              <a:t>-ability for all people to access the knowledge, power, resources, and services that are crucial to realizing a standard of living that allows for self-actualization and self-determination</a:t>
            </a:r>
          </a:p>
          <a:p>
            <a:pPr algn="ctr">
              <a:lnSpc>
                <a:spcPct val="90000"/>
              </a:lnSpc>
              <a:defRPr/>
            </a:pPr>
            <a:endParaRPr lang="en-US" sz="900" b="1" u="sng" dirty="0"/>
          </a:p>
          <a:p>
            <a:pPr algn="ctr">
              <a:lnSpc>
                <a:spcPct val="90000"/>
              </a:lnSpc>
              <a:defRPr/>
            </a:pPr>
            <a:r>
              <a:rPr lang="en-US" b="1" u="sng" dirty="0"/>
              <a:t>Participation</a:t>
            </a:r>
            <a:r>
              <a:rPr lang="en-US" dirty="0"/>
              <a:t>- The right of every person in society to participate in and/or be consulted on decisions that affect their lives as well as other persons in their environmental systems</a:t>
            </a:r>
          </a:p>
          <a:p>
            <a:pPr algn="ctr">
              <a:lnSpc>
                <a:spcPct val="90000"/>
              </a:lnSpc>
              <a:defRPr/>
            </a:pPr>
            <a:endParaRPr lang="en-US" sz="900" b="1" u="sng" dirty="0"/>
          </a:p>
          <a:p>
            <a:pPr algn="ctr">
              <a:lnSpc>
                <a:spcPct val="90000"/>
              </a:lnSpc>
              <a:defRPr/>
            </a:pPr>
            <a:r>
              <a:rPr lang="en-US" b="1" u="sng" dirty="0"/>
              <a:t>Harmony</a:t>
            </a:r>
            <a:r>
              <a:rPr lang="en-US" dirty="0"/>
              <a:t>- helping individuals make sacrifices with the understanding that such sacrifices ultimately maintain the best interests of all persons concerned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u="sng" dirty="0"/>
              <a:t>Four Critical Principles of Social Justice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(</a:t>
            </a:r>
            <a:r>
              <a:rPr lang="en-US" sz="3600" b="1" dirty="0" err="1"/>
              <a:t>Crethar</a:t>
            </a:r>
            <a:r>
              <a:rPr lang="en-US" sz="3600" b="1" dirty="0"/>
              <a:t>, H.C., Rivera, E.T., &amp; Nash, S., 2008)</a:t>
            </a:r>
            <a:r>
              <a:rPr lang="en-US" b="1" dirty="0"/>
              <a:t/>
            </a:r>
            <a:br>
              <a:rPr lang="en-US" b="1" dirty="0"/>
            </a:b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776899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US" b="1" u="sng" dirty="0"/>
              <a:t>Goal</a:t>
            </a:r>
            <a:r>
              <a:rPr lang="en-US" b="1" dirty="0"/>
              <a:t>=empowerment</a:t>
            </a:r>
          </a:p>
          <a:p>
            <a:pPr lvl="1" algn="ctr">
              <a:defRPr/>
            </a:pPr>
            <a:r>
              <a:rPr lang="en-US" dirty="0"/>
              <a:t>increased individual control in their lives</a:t>
            </a:r>
          </a:p>
          <a:p>
            <a:pPr lvl="1" algn="ctr">
              <a:defRPr/>
            </a:pPr>
            <a:r>
              <a:rPr lang="en-US" dirty="0"/>
              <a:t>development of new skills</a:t>
            </a:r>
          </a:p>
          <a:p>
            <a:pPr lvl="1" algn="ctr">
              <a:defRPr/>
            </a:pPr>
            <a:r>
              <a:rPr lang="en-US" dirty="0"/>
              <a:t>reframing in terms of present strengths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Social Justice: A Role for Counselors?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269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686799" cy="418253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dirty="0"/>
              <a:t>Going beyond the counseling office to tackle issues of cultural awareness in the community, churches, schools, and legislative bodies</a:t>
            </a:r>
          </a:p>
          <a:p>
            <a:pPr algn="ctr">
              <a:lnSpc>
                <a:spcPct val="80000"/>
              </a:lnSpc>
              <a:defRPr/>
            </a:pPr>
            <a:endParaRPr lang="en-US" sz="7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Learning and educating others on the history of various cultural and ethnic groups including their values, ethnicity, worldviews, and perceived factors of oppression or privilege</a:t>
            </a:r>
          </a:p>
          <a:p>
            <a:pPr algn="ctr">
              <a:lnSpc>
                <a:spcPct val="80000"/>
              </a:lnSpc>
              <a:defRPr/>
            </a:pPr>
            <a:endParaRPr lang="en-US" sz="8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Actively questioning other counselors who do not seem to be culturally appropriate or may be exploitive of someone’s culture</a:t>
            </a:r>
          </a:p>
          <a:p>
            <a:pPr algn="ctr">
              <a:lnSpc>
                <a:spcPct val="80000"/>
              </a:lnSpc>
              <a:defRPr/>
            </a:pPr>
            <a:endParaRPr lang="en-US" sz="8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Promoting and using only culturally relevant interventions</a:t>
            </a:r>
          </a:p>
          <a:p>
            <a:pPr algn="ctr">
              <a:lnSpc>
                <a:spcPct val="80000"/>
              </a:lnSpc>
              <a:defRPr/>
            </a:pPr>
            <a:endParaRPr lang="en-US" sz="8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Facilitating indigenous healing methods when applicable</a:t>
            </a:r>
          </a:p>
          <a:p>
            <a:pPr algn="ctr">
              <a:lnSpc>
                <a:spcPct val="80000"/>
              </a:lnSpc>
              <a:defRPr/>
            </a:pPr>
            <a:endParaRPr lang="en-US" sz="8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Advising others re. cultural issues</a:t>
            </a:r>
          </a:p>
          <a:p>
            <a:pPr algn="ctr">
              <a:lnSpc>
                <a:spcPct val="80000"/>
              </a:lnSpc>
              <a:defRPr/>
            </a:pPr>
            <a:endParaRPr lang="en-US" sz="8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Being a community representative and agent of change</a:t>
            </a:r>
          </a:p>
          <a:p>
            <a:pPr algn="ctr">
              <a:lnSpc>
                <a:spcPct val="80000"/>
              </a:lnSpc>
              <a:defRPr/>
            </a:pPr>
            <a:endParaRPr lang="en-US" sz="9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Largely absent form counseling programs</a:t>
            </a:r>
          </a:p>
          <a:p>
            <a:pPr algn="ctr">
              <a:lnSpc>
                <a:spcPct val="80000"/>
              </a:lnSpc>
              <a:defRPr/>
            </a:pPr>
            <a:endParaRPr lang="en-US" sz="900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IS THIS OUR JOB AND ROLE???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u="sng" dirty="0"/>
              <a:t>Social Justice Tasks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(Steele, J.M., 2008)</a:t>
            </a:r>
          </a:p>
        </p:txBody>
      </p:sp>
    </p:spTree>
    <p:extLst>
      <p:ext uri="{BB962C8B-B14F-4D97-AF65-F5344CB8AC3E}">
        <p14:creationId xmlns:p14="http://schemas.microsoft.com/office/powerpoint/2010/main" val="7188476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10599" cy="395393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dirty="0"/>
              <a:t>Does client-counselor similarity or difference affect outcome of counseling?</a:t>
            </a:r>
          </a:p>
          <a:p>
            <a:pPr algn="ctr">
              <a:lnSpc>
                <a:spcPct val="90000"/>
              </a:lnSpc>
              <a:defRPr/>
            </a:pPr>
            <a:endParaRPr lang="en-US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What are effective counseling processes with this person/group?</a:t>
            </a:r>
          </a:p>
          <a:p>
            <a:pPr algn="ctr">
              <a:lnSpc>
                <a:spcPct val="90000"/>
              </a:lnSpc>
              <a:defRPr/>
            </a:pPr>
            <a:endParaRPr lang="en-US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What role do acculturation, age, gender, class, religion, etc. have in this case?</a:t>
            </a:r>
          </a:p>
          <a:p>
            <a:pPr algn="ctr">
              <a:lnSpc>
                <a:spcPct val="90000"/>
              </a:lnSpc>
              <a:defRPr/>
            </a:pPr>
            <a:endParaRPr lang="en-US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What tools are best for evaluating this client and setting treatment goals? (tests, life experiences, self/other report)?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b="1" u="sng" dirty="0" smtClean="0"/>
              <a:t>Critical Questions to Consider in</a:t>
            </a:r>
            <a:br>
              <a:rPr lang="en-US" b="1" u="sng" dirty="0" smtClean="0"/>
            </a:br>
            <a:r>
              <a:rPr lang="en-US" b="1" u="sng" dirty="0" smtClean="0"/>
              <a:t> Multicultural Counseling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(Tsang, A.K.T., </a:t>
            </a:r>
            <a:r>
              <a:rPr lang="en-US" sz="2400" dirty="0" err="1" smtClean="0"/>
              <a:t>Bogo</a:t>
            </a:r>
            <a:r>
              <a:rPr lang="en-US" sz="2400" dirty="0" smtClean="0"/>
              <a:t>, M., &amp; George, U., 2008)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93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6"/>
            <a:ext cx="8534399" cy="4030133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3600" b="1" u="sng" dirty="0"/>
              <a:t>Multicultural competence</a:t>
            </a:r>
            <a:r>
              <a:rPr lang="en-US" sz="3600" dirty="0"/>
              <a:t>- the extent to which counselors possess appropriate levels of self-awareness, knowledge, and skills in working with individuals from diverse cultural backgrounds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Competence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841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8610599" cy="441959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u="sng" dirty="0"/>
              <a:t>Broaching</a:t>
            </a:r>
            <a:r>
              <a:rPr lang="en-US" dirty="0"/>
              <a:t>- continually inviting the client to speak on multicultural issues</a:t>
            </a:r>
            <a:endParaRPr lang="en-US" b="1" u="sng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b="1" u="sng" dirty="0"/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en-US" b="1" u="sng" dirty="0"/>
              <a:t>Five styles</a:t>
            </a:r>
            <a:r>
              <a:rPr lang="en-US" dirty="0"/>
              <a:t>:</a:t>
            </a:r>
            <a:endParaRPr lang="en-US" b="1" u="sng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u="sng" dirty="0"/>
              <a:t>avoidant</a:t>
            </a:r>
            <a:r>
              <a:rPr lang="en-US" dirty="0"/>
              <a:t>- a race neutral perspective, all people everywhere are the same</a:t>
            </a:r>
            <a:endParaRPr lang="en-US" b="1" u="sng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u="sng" dirty="0"/>
              <a:t>isolating</a:t>
            </a:r>
            <a:r>
              <a:rPr lang="en-US" dirty="0"/>
              <a:t>- approaching topics of race in a simplistic manner</a:t>
            </a:r>
            <a:endParaRPr lang="en-US" b="1" u="sng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u="sng" dirty="0"/>
              <a:t>continuing-congruent</a:t>
            </a:r>
            <a:r>
              <a:rPr lang="en-US" dirty="0"/>
              <a:t>- active client invitation to explore issues of race, gender, and other multicultural issues, looks at both the culture and the individualistic factors</a:t>
            </a:r>
            <a:endParaRPr lang="en-US" b="1" u="sng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u="sng" dirty="0"/>
              <a:t>integrated/congruent</a:t>
            </a:r>
            <a:r>
              <a:rPr lang="en-US" dirty="0"/>
              <a:t>- not only bringing up multicultural topics but integrating them into the practice of counseling </a:t>
            </a:r>
            <a:endParaRPr lang="en-US" b="1" u="sng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u="sng" dirty="0"/>
              <a:t>infusing</a:t>
            </a:r>
            <a:r>
              <a:rPr lang="en-US" dirty="0"/>
              <a:t>- a consistent commitment to bringing up multicultural counseling, incorporating issues in counseling, and social justice outside counseling sessions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en-US" dirty="0"/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en-US" dirty="0"/>
              <a:t>Counselors are perceived as more credible by clients when they bring up multicultural concerns directly.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defRPr/>
            </a:pPr>
            <a:r>
              <a:rPr lang="en-US" sz="3200" b="1" u="sng" dirty="0"/>
              <a:t>How To Broach </a:t>
            </a:r>
            <a:r>
              <a:rPr lang="en-US" sz="3200" b="1" u="sng" dirty="0" err="1"/>
              <a:t>Multicutural</a:t>
            </a:r>
            <a:r>
              <a:rPr lang="en-US" sz="3200" b="1" u="sng" dirty="0"/>
              <a:t> Issues</a:t>
            </a:r>
            <a:br>
              <a:rPr lang="en-US" sz="3200" b="1" u="sng" dirty="0"/>
            </a:br>
            <a:r>
              <a:rPr lang="en-US" sz="3200" b="1" u="sng" dirty="0"/>
              <a:t>in Counseling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600" u="sng" dirty="0"/>
              <a:t>(Day-Vines, N.L. Wood, S.M. </a:t>
            </a:r>
            <a:r>
              <a:rPr lang="en-US" sz="1600" u="sng" dirty="0" err="1"/>
              <a:t>Grothaus</a:t>
            </a:r>
            <a:r>
              <a:rPr lang="en-US" sz="1600" u="sng" dirty="0"/>
              <a:t>, T., </a:t>
            </a:r>
            <a:r>
              <a:rPr lang="en-US" sz="1600" u="sng" dirty="0" err="1"/>
              <a:t>Craigen</a:t>
            </a:r>
            <a:r>
              <a:rPr lang="en-US" sz="1600" u="sng" dirty="0"/>
              <a:t>, L., Holman,</a:t>
            </a:r>
            <a:br>
              <a:rPr lang="en-US" sz="1600" u="sng" dirty="0"/>
            </a:br>
            <a:r>
              <a:rPr lang="en-US" sz="1600" u="sng" dirty="0"/>
              <a:t> A., Dotson-Blake, K., &amp; Douglass, M.J., 2007)</a:t>
            </a:r>
          </a:p>
        </p:txBody>
      </p:sp>
    </p:spTree>
    <p:extLst>
      <p:ext uri="{BB962C8B-B14F-4D97-AF65-F5344CB8AC3E}">
        <p14:creationId xmlns:p14="http://schemas.microsoft.com/office/powerpoint/2010/main" val="11836158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Prevents misdiagnosis</a:t>
            </a:r>
          </a:p>
          <a:p>
            <a:r>
              <a:rPr lang="en-US" dirty="0" smtClean="0"/>
              <a:t>Prevents a sense of mistrust by clients</a:t>
            </a:r>
          </a:p>
          <a:p>
            <a:r>
              <a:rPr lang="en-US" dirty="0" smtClean="0"/>
              <a:t>Prevents premature termination</a:t>
            </a:r>
          </a:p>
          <a:p>
            <a:r>
              <a:rPr lang="en-US" dirty="0" smtClean="0"/>
              <a:t>Stronger therapeutic alliance</a:t>
            </a:r>
          </a:p>
          <a:p>
            <a:r>
              <a:rPr lang="en-US" dirty="0" smtClean="0"/>
              <a:t>Feeling of therapist being more emotionally present</a:t>
            </a:r>
          </a:p>
          <a:p>
            <a:r>
              <a:rPr lang="en-US" dirty="0" smtClean="0"/>
              <a:t>Allowance for periods of connection and disconnection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>Effects Of Broaching </a:t>
            </a:r>
            <a:r>
              <a:rPr lang="en-US" sz="3600" b="1" u="sng" dirty="0" err="1"/>
              <a:t>Multicutural</a:t>
            </a:r>
            <a:r>
              <a:rPr lang="en-US" sz="3600" b="1" u="sng" dirty="0"/>
              <a:t> </a:t>
            </a:r>
            <a:r>
              <a:rPr lang="en-US" sz="3600" b="1" u="sng" dirty="0" smtClean="0"/>
              <a:t>Issues</a:t>
            </a:r>
            <a:br>
              <a:rPr lang="en-US" sz="3600" b="1" u="sng" dirty="0" smtClean="0"/>
            </a:br>
            <a:r>
              <a:rPr lang="en-US" sz="3600" b="1" u="sng" dirty="0" smtClean="0"/>
              <a:t>in Counseling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200" b="1" u="sng" dirty="0" smtClean="0"/>
              <a:t>Zhang, N., &amp; </a:t>
            </a:r>
            <a:r>
              <a:rPr lang="en-US" sz="2200" b="1" u="sng" dirty="0" err="1" smtClean="0"/>
              <a:t>Burkard</a:t>
            </a:r>
            <a:r>
              <a:rPr lang="en-US" sz="2200" b="1" u="sng" dirty="0" smtClean="0"/>
              <a:t>, A.W., 2008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049164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6"/>
            <a:ext cx="8534399" cy="40301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b="1" u="sng" dirty="0"/>
              <a:t>Disintegration</a:t>
            </a:r>
            <a:r>
              <a:rPr lang="en-US" dirty="0"/>
              <a:t>- conflict results from contradictions in beliefs (e.g. saying you are not racist yet expressing racist views)</a:t>
            </a:r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Reintegration</a:t>
            </a:r>
            <a:r>
              <a:rPr lang="en-US" dirty="0"/>
              <a:t>- vacillating between approaching and avoiding racial issues</a:t>
            </a:r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Pseudo-independence</a:t>
            </a:r>
            <a:r>
              <a:rPr lang="en-US" dirty="0"/>
              <a:t>- A conscious effort is made to interact with people for different cultures but primarily at an intellectual level</a:t>
            </a:r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Immersion/emersion</a:t>
            </a:r>
            <a:r>
              <a:rPr lang="en-US" dirty="0"/>
              <a:t>- deep desire to understand the effects of and prevent against privilege of our culture or discrimination of a culture</a:t>
            </a:r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Autonomy</a:t>
            </a:r>
            <a:r>
              <a:rPr lang="en-US" dirty="0"/>
              <a:t>- counselors accept their individual roles in terms of multicultural issues and then move to social justice action regarding those issues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4800" b="1" u="sng" dirty="0"/>
              <a:t>Status of Counselors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2700" dirty="0"/>
              <a:t>(</a:t>
            </a:r>
            <a:r>
              <a:rPr lang="en-US" sz="2700" i="1" dirty="0"/>
              <a:t>Day-Vines, N.L. Wood, S.M. </a:t>
            </a:r>
            <a:r>
              <a:rPr lang="en-US" sz="2700" i="1" dirty="0" err="1"/>
              <a:t>Grothaus</a:t>
            </a:r>
            <a:r>
              <a:rPr lang="en-US" sz="2700" i="1" dirty="0"/>
              <a:t>, T., </a:t>
            </a:r>
            <a:r>
              <a:rPr lang="en-US" sz="2700" i="1" dirty="0" err="1"/>
              <a:t>Craigen</a:t>
            </a:r>
            <a:r>
              <a:rPr lang="en-US" sz="2700" i="1" dirty="0"/>
              <a:t>, L., Holman, A., Dotson-Blake, K., &amp; Douglass, M.J., </a:t>
            </a:r>
            <a:r>
              <a:rPr lang="en-US" sz="2700" i="1" dirty="0" smtClean="0"/>
              <a:t>2007)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066187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Differences in preference between people of different cultures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b="1" u="sng" dirty="0"/>
          </a:p>
          <a:p>
            <a:pPr>
              <a:lnSpc>
                <a:spcPct val="90000"/>
              </a:lnSpc>
              <a:defRPr/>
            </a:pPr>
            <a:r>
              <a:rPr lang="en-US" b="1" u="sng" dirty="0"/>
              <a:t>Mexican</a:t>
            </a:r>
            <a:r>
              <a:rPr lang="en-US" dirty="0"/>
              <a:t>- seen as unprofessional and les attractive clinically</a:t>
            </a:r>
          </a:p>
          <a:p>
            <a:pPr>
              <a:lnSpc>
                <a:spcPct val="90000"/>
              </a:lnSpc>
              <a:defRPr/>
            </a:pPr>
            <a:endParaRPr lang="en-US" b="1" u="sng" dirty="0"/>
          </a:p>
          <a:p>
            <a:pPr>
              <a:lnSpc>
                <a:spcPct val="90000"/>
              </a:lnSpc>
              <a:defRPr/>
            </a:pPr>
            <a:r>
              <a:rPr lang="en-US" b="1" u="sng" dirty="0"/>
              <a:t>African American</a:t>
            </a:r>
            <a:r>
              <a:rPr lang="en-US" dirty="0"/>
              <a:t>- seen as more trustworthy and professional when self disclosing</a:t>
            </a:r>
          </a:p>
          <a:p>
            <a:pPr>
              <a:lnSpc>
                <a:spcPct val="90000"/>
              </a:lnSpc>
              <a:defRPr/>
            </a:pPr>
            <a:endParaRPr lang="en-US" b="1" u="sng" dirty="0"/>
          </a:p>
          <a:p>
            <a:pPr>
              <a:lnSpc>
                <a:spcPct val="90000"/>
              </a:lnSpc>
              <a:defRPr/>
            </a:pPr>
            <a:r>
              <a:rPr lang="en-US" b="1" u="sng" dirty="0"/>
              <a:t>Caucasian</a:t>
            </a:r>
            <a:r>
              <a:rPr lang="en-US" dirty="0"/>
              <a:t>- seen as more trustworthy and professional when self disclosing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u="sng" dirty="0"/>
              <a:t>Counselor Self </a:t>
            </a:r>
            <a:r>
              <a:rPr lang="en-US" sz="3600" b="1" u="sng" dirty="0" err="1"/>
              <a:t>Discloure</a:t>
            </a:r>
            <a:r>
              <a:rPr lang="en-US" sz="3600" b="1" u="sng" dirty="0"/>
              <a:t>?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(</a:t>
            </a:r>
            <a:r>
              <a:rPr lang="en-US" sz="2000" dirty="0" err="1"/>
              <a:t>Cashwell</a:t>
            </a:r>
            <a:r>
              <a:rPr lang="en-US" sz="2000" dirty="0"/>
              <a:t>, C.S., </a:t>
            </a:r>
            <a:r>
              <a:rPr lang="en-US" sz="2000" dirty="0" err="1"/>
              <a:t>Shcherkova</a:t>
            </a:r>
            <a:r>
              <a:rPr lang="en-US" sz="2000" dirty="0"/>
              <a:t>, J., &amp; </a:t>
            </a:r>
            <a:r>
              <a:rPr lang="en-US" sz="2000" dirty="0" err="1"/>
              <a:t>Cashwell</a:t>
            </a:r>
            <a:r>
              <a:rPr lang="en-US" sz="2000" dirty="0"/>
              <a:t>, T.H., 2003)</a:t>
            </a:r>
          </a:p>
        </p:txBody>
      </p:sp>
    </p:spTree>
    <p:extLst>
      <p:ext uri="{BB962C8B-B14F-4D97-AF65-F5344CB8AC3E}">
        <p14:creationId xmlns:p14="http://schemas.microsoft.com/office/powerpoint/2010/main" val="5458236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b="1" u="sng" dirty="0"/>
              <a:t>Western</a:t>
            </a:r>
            <a:r>
              <a:rPr lang="en-US" b="1" dirty="0"/>
              <a:t> 		    </a:t>
            </a:r>
            <a:r>
              <a:rPr lang="en-US" b="1" u="sng" dirty="0"/>
              <a:t>VS.</a:t>
            </a:r>
            <a:r>
              <a:rPr lang="en-US" b="1" dirty="0"/>
              <a:t> 	      </a:t>
            </a:r>
            <a:r>
              <a:rPr lang="en-US" b="1" u="sng" dirty="0"/>
              <a:t>Eastern </a:t>
            </a:r>
            <a:endParaRPr lang="en-US" b="1" dirty="0"/>
          </a:p>
          <a:p>
            <a:pPr>
              <a:defRPr/>
            </a:pPr>
            <a:r>
              <a:rPr lang="en-US" b="1" dirty="0"/>
              <a:t>Individuality		             </a:t>
            </a:r>
            <a:r>
              <a:rPr lang="en-US" b="1" dirty="0" smtClean="0"/>
              <a:t>	    Relationship</a:t>
            </a:r>
            <a:endParaRPr lang="en-US" b="1" dirty="0"/>
          </a:p>
          <a:p>
            <a:pPr>
              <a:defRPr/>
            </a:pPr>
            <a:r>
              <a:rPr lang="en-US" b="1" dirty="0"/>
              <a:t>Democratic			    Authoritarian</a:t>
            </a:r>
          </a:p>
          <a:p>
            <a:pPr>
              <a:defRPr/>
            </a:pPr>
            <a:r>
              <a:rPr lang="en-US" b="1" dirty="0"/>
              <a:t>Nuclear Family Focus	    Extended Family Focus</a:t>
            </a:r>
          </a:p>
          <a:p>
            <a:pPr>
              <a:defRPr/>
            </a:pPr>
            <a:r>
              <a:rPr lang="en-US" b="1" dirty="0"/>
              <a:t>Youth Emphasized		    Maturity Emphasized</a:t>
            </a:r>
          </a:p>
          <a:p>
            <a:pPr>
              <a:defRPr/>
            </a:pPr>
            <a:r>
              <a:rPr lang="en-US" b="1" dirty="0"/>
              <a:t>Independence	</a:t>
            </a:r>
            <a:r>
              <a:rPr lang="en-US" b="1" dirty="0" smtClean="0"/>
              <a:t>	    Interdependence</a:t>
            </a:r>
            <a:endParaRPr lang="en-US" b="1" dirty="0"/>
          </a:p>
          <a:p>
            <a:pPr>
              <a:defRPr/>
            </a:pPr>
            <a:r>
              <a:rPr lang="en-US" b="1" dirty="0"/>
              <a:t>Assertiveness		    Compliance</a:t>
            </a:r>
          </a:p>
          <a:p>
            <a:pPr>
              <a:defRPr/>
            </a:pPr>
            <a:r>
              <a:rPr lang="en-US" b="1" dirty="0"/>
              <a:t>Nonconformity		    Conformity</a:t>
            </a:r>
          </a:p>
          <a:p>
            <a:pPr>
              <a:defRPr/>
            </a:pPr>
            <a:r>
              <a:rPr lang="en-US" b="1" dirty="0"/>
              <a:t>Competition			    Cooperation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WESTERN VERSUS EASTERN </a:t>
            </a:r>
            <a:r>
              <a:rPr lang="en-US" b="1" dirty="0" smtClean="0"/>
              <a:t>WORLDVIEWS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672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30133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en-US" sz="3200" b="1" u="sng" dirty="0"/>
              <a:t>Western</a:t>
            </a:r>
            <a:r>
              <a:rPr lang="en-US" sz="3200" b="1" dirty="0"/>
              <a:t> 	</a:t>
            </a:r>
            <a:r>
              <a:rPr lang="en-US" sz="3200" b="1" u="sng" dirty="0"/>
              <a:t>VS.</a:t>
            </a:r>
            <a:r>
              <a:rPr lang="en-US" sz="3200" b="1" dirty="0"/>
              <a:t> 	             </a:t>
            </a:r>
            <a:r>
              <a:rPr lang="en-US" sz="3200" b="1" u="sng" dirty="0"/>
              <a:t>Eastern </a:t>
            </a:r>
            <a:endParaRPr lang="en-US" sz="3200" b="1" dirty="0"/>
          </a:p>
          <a:p>
            <a:pPr>
              <a:buNone/>
              <a:defRPr/>
            </a:pPr>
            <a:r>
              <a:rPr lang="en-US" dirty="0"/>
              <a:t>Conflict				</a:t>
            </a:r>
            <a:r>
              <a:rPr lang="en-US" dirty="0" smtClean="0"/>
              <a:t>Harmony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Freedom			</a:t>
            </a:r>
            <a:r>
              <a:rPr lang="en-US" dirty="0" smtClean="0"/>
              <a:t>Security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Individual Needs			</a:t>
            </a:r>
            <a:r>
              <a:rPr lang="en-US" dirty="0" smtClean="0"/>
              <a:t>Collective </a:t>
            </a:r>
            <a:r>
              <a:rPr lang="en-US" dirty="0"/>
              <a:t>Goals</a:t>
            </a:r>
          </a:p>
          <a:p>
            <a:pPr>
              <a:buNone/>
              <a:defRPr/>
            </a:pPr>
            <a:r>
              <a:rPr lang="en-US" sz="2000" b="1" dirty="0"/>
              <a:t>Responsibility w/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indiv</a:t>
            </a:r>
            <a:r>
              <a:rPr lang="en-US" dirty="0"/>
              <a:t>.		 </a:t>
            </a:r>
            <a:r>
              <a:rPr lang="en-US" sz="2000" dirty="0" smtClean="0"/>
              <a:t>Responsibility </a:t>
            </a:r>
            <a:r>
              <a:rPr lang="en-US" sz="2000" dirty="0"/>
              <a:t>in</a:t>
            </a:r>
            <a:r>
              <a:rPr lang="en-US" dirty="0"/>
              <a:t> society</a:t>
            </a:r>
          </a:p>
          <a:p>
            <a:pPr>
              <a:buNone/>
              <a:defRPr/>
            </a:pPr>
            <a:r>
              <a:rPr lang="en-US" dirty="0"/>
              <a:t>Express Feelings			</a:t>
            </a:r>
            <a:r>
              <a:rPr lang="en-US" dirty="0" smtClean="0"/>
              <a:t>Control </a:t>
            </a:r>
            <a:r>
              <a:rPr lang="en-US" dirty="0"/>
              <a:t>Feelings</a:t>
            </a:r>
          </a:p>
          <a:p>
            <a:pPr>
              <a:buNone/>
              <a:defRPr/>
            </a:pPr>
            <a:r>
              <a:rPr lang="en-US" dirty="0"/>
              <a:t>Uniqueness of each person  </a:t>
            </a:r>
            <a:r>
              <a:rPr lang="en-US" dirty="0" smtClean="0"/>
              <a:t>	Uniformity </a:t>
            </a:r>
            <a:r>
              <a:rPr lang="en-US" dirty="0"/>
              <a:t>of each person</a:t>
            </a:r>
          </a:p>
          <a:p>
            <a:pPr>
              <a:buNone/>
              <a:defRPr/>
            </a:pPr>
            <a:r>
              <a:rPr lang="en-US" dirty="0"/>
              <a:t>Self actualization		</a:t>
            </a:r>
            <a:r>
              <a:rPr lang="en-US" dirty="0" smtClean="0"/>
              <a:t>Collective </a:t>
            </a:r>
            <a:r>
              <a:rPr lang="en-US" dirty="0"/>
              <a:t>actualization</a:t>
            </a:r>
          </a:p>
          <a:p>
            <a:pPr>
              <a:buNone/>
              <a:defRPr/>
            </a:pPr>
            <a:r>
              <a:rPr lang="en-US" dirty="0"/>
              <a:t>Future Focus/Goals		</a:t>
            </a:r>
            <a:r>
              <a:rPr lang="en-US" dirty="0" smtClean="0"/>
              <a:t>Traditionalism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Innovation		</a:t>
            </a:r>
            <a:r>
              <a:rPr lang="en-US" dirty="0" smtClean="0"/>
              <a:t>	Conservatism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Morality-internal, individual	</a:t>
            </a:r>
            <a:r>
              <a:rPr lang="en-US" dirty="0" smtClean="0"/>
              <a:t>Morality-relational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*</a:t>
            </a:r>
            <a:r>
              <a:rPr lang="en-US" b="1" u="sng" dirty="0"/>
              <a:t>Change</a:t>
            </a:r>
            <a:r>
              <a:rPr lang="en-US" dirty="0"/>
              <a:t> is very good*		   *</a:t>
            </a:r>
            <a:r>
              <a:rPr lang="en-US" b="1" u="sng" dirty="0"/>
              <a:t>Support </a:t>
            </a:r>
            <a:r>
              <a:rPr lang="en-US" dirty="0"/>
              <a:t>is very good*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WESTERN VERSUS EASTERN </a:t>
            </a:r>
            <a:r>
              <a:rPr lang="en-US" b="1" dirty="0" smtClean="0"/>
              <a:t>WORLDVIEWS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842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Video Interviews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WESTERN VERSUS EASTERN </a:t>
            </a:r>
            <a:r>
              <a:rPr lang="en-US" b="1" dirty="0" smtClean="0"/>
              <a:t>WORLDVIEWS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583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and Generational Factors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612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6"/>
            <a:ext cx="8534399" cy="4182533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Traditionalists (1900-1945)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u="sng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u="sng" dirty="0"/>
              <a:t>People</a:t>
            </a:r>
            <a:r>
              <a:rPr lang="en-US" dirty="0"/>
              <a:t>: Joe di Maggio, Joe Louis, Dr. Spock, Alfred Hitchcock, Rat Pack, FDR, Duke Ellington, Ella Fitzgerald, Charles Lindberg, John Wayne, Bob Hope, Elizabeth Taylor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u="sng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u="sng" dirty="0"/>
              <a:t>Places/Issues: </a:t>
            </a:r>
            <a:r>
              <a:rPr lang="en-US" dirty="0"/>
              <a:t>Pearl Harbor, Normandy, Hiroshima, Korea, Bay of Pigs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Iwo Jima, World War I, Roaring Twenties, Great Depression, New Deal, World War II, Korean War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u="sng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u="sng" dirty="0"/>
              <a:t>Signs of the times</a:t>
            </a:r>
            <a:r>
              <a:rPr lang="en-US" b="1" dirty="0"/>
              <a:t>:</a:t>
            </a:r>
            <a:r>
              <a:rPr lang="en-US" dirty="0"/>
              <a:t> Roadsters, drive ins, 45s, record players, the twist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u="sng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u="sng" dirty="0"/>
              <a:t>Beliefs:</a:t>
            </a:r>
            <a:endParaRPr lang="en-US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Values: Loyalty, Patriotism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Retirement is a well earned reward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Work hard now while you can.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Viewed as resistant to change by Gen </a:t>
            </a:r>
            <a:r>
              <a:rPr lang="en-US" dirty="0" err="1"/>
              <a:t>Xers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Build a legacy.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Internal rewards of a job ell done are most valued.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and Generational Factors</a:t>
            </a:r>
          </a:p>
        </p:txBody>
      </p:sp>
    </p:spTree>
    <p:extLst>
      <p:ext uri="{BB962C8B-B14F-4D97-AF65-F5344CB8AC3E}">
        <p14:creationId xmlns:p14="http://schemas.microsoft.com/office/powerpoint/2010/main" val="24437446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38400"/>
            <a:ext cx="9143999" cy="4419599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sz="2800" u="sng" dirty="0"/>
              <a:t>Baby Boomers (1946-1964)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28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Largest group in size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People</a:t>
            </a:r>
            <a:r>
              <a:rPr lang="en-US" b="1" dirty="0"/>
              <a:t>: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Martin Luther King Jr., the Kingston trio, Richard Nixon, John F. Kennedy, the Cleaver family, Rosa Parks, the Manson family, the </a:t>
            </a:r>
            <a:r>
              <a:rPr lang="en-US" b="1" dirty="0" err="1"/>
              <a:t>Osmonds</a:t>
            </a:r>
            <a:r>
              <a:rPr lang="en-US" b="1" dirty="0"/>
              <a:t>, Gloria Steinem, Barbara Streisand, John </a:t>
            </a:r>
            <a:r>
              <a:rPr lang="en-US" b="1" dirty="0" err="1"/>
              <a:t>Belushi</a:t>
            </a:r>
            <a:r>
              <a:rPr lang="en-US" b="1" dirty="0"/>
              <a:t>, Janis Joplin, Captain Kangaroo, Captain Kirk, the </a:t>
            </a:r>
            <a:r>
              <a:rPr lang="en-US" b="1" dirty="0" err="1"/>
              <a:t>Monkees</a:t>
            </a:r>
            <a:r>
              <a:rPr lang="en-US" b="1" dirty="0"/>
              <a:t>, the Beatles, the Partridge family, the Rolling Stones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Places</a:t>
            </a:r>
            <a:r>
              <a:rPr lang="en-US" b="1" dirty="0"/>
              <a:t>/Issues: Watergate Hotel, Kent State, </a:t>
            </a:r>
            <a:r>
              <a:rPr lang="en-US" b="1" dirty="0" err="1"/>
              <a:t>Wooodstock</a:t>
            </a:r>
            <a:endParaRPr lang="en-US" b="1" dirty="0"/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Signs of the times</a:t>
            </a:r>
            <a:r>
              <a:rPr lang="en-US" b="1" dirty="0"/>
              <a:t>: bell-bottoms, mood rings, Brooks Brothers suits, Rolex watches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Beliefs:</a:t>
            </a:r>
            <a:endParaRPr lang="en-US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Values: optimism, good education, competitiveness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Be productive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Mentality of never retiring, always working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Fight for what you have, work hard, and save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Build the best career and lifestyle you can.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Build from the bottom up by being faithful till you achieve money, title, achievement.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As get older and retire leaving large gaps especially in upper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and Generational Factors</a:t>
            </a:r>
          </a:p>
        </p:txBody>
      </p:sp>
    </p:spTree>
    <p:extLst>
      <p:ext uri="{BB962C8B-B14F-4D97-AF65-F5344CB8AC3E}">
        <p14:creationId xmlns:p14="http://schemas.microsoft.com/office/powerpoint/2010/main" val="406735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b="1" u="sng" dirty="0"/>
              <a:t>Without training</a:t>
            </a:r>
            <a:r>
              <a:rPr lang="en-US" dirty="0"/>
              <a:t>:</a:t>
            </a:r>
            <a:endParaRPr lang="en-US" b="1" dirty="0"/>
          </a:p>
          <a:p>
            <a:pPr algn="ctr">
              <a:buNone/>
              <a:defRPr/>
            </a:pPr>
            <a:r>
              <a:rPr lang="en-US" b="1" u="sng" dirty="0"/>
              <a:t>Cultural encapsulation</a:t>
            </a:r>
            <a:r>
              <a:rPr lang="en-US" u="sng" dirty="0"/>
              <a:t> </a:t>
            </a:r>
          </a:p>
          <a:p>
            <a:pPr algn="ctr">
              <a:defRPr/>
            </a:pPr>
            <a:r>
              <a:rPr lang="en-US" dirty="0"/>
              <a:t>Reactions based on stereo types</a:t>
            </a:r>
          </a:p>
          <a:p>
            <a:pPr algn="ctr">
              <a:defRPr/>
            </a:pPr>
            <a:r>
              <a:rPr lang="en-US" dirty="0"/>
              <a:t>Ignoring cultural differences</a:t>
            </a:r>
          </a:p>
          <a:p>
            <a:pPr algn="ctr">
              <a:defRPr/>
            </a:pPr>
            <a:r>
              <a:rPr lang="en-US" dirty="0"/>
              <a:t>Avoiding critical subjects</a:t>
            </a:r>
          </a:p>
          <a:p>
            <a:pPr algn="ctr">
              <a:defRPr/>
            </a:pPr>
            <a:r>
              <a:rPr lang="en-US" dirty="0"/>
              <a:t>Focusing on techniques to the exclusion of client factors</a:t>
            </a:r>
          </a:p>
          <a:p>
            <a:pPr algn="ctr">
              <a:buNone/>
              <a:defRPr/>
            </a:pPr>
            <a:r>
              <a:rPr lang="en-US" dirty="0"/>
              <a:t>KEY= Counseling is not culture free!!!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Risks if Not </a:t>
            </a:r>
            <a:r>
              <a:rPr lang="en-US" dirty="0" err="1" smtClean="0"/>
              <a:t>Multiculturally</a:t>
            </a:r>
            <a:r>
              <a:rPr lang="en-US" dirty="0" smtClean="0"/>
              <a:t> Competent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204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438400"/>
            <a:ext cx="8762999" cy="441960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Generation X (1965-1980)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Half the size of baby boomers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People</a:t>
            </a:r>
            <a:r>
              <a:rPr lang="en-US" dirty="0"/>
              <a:t>: Brat Pack, Bill Clinton, Bill Gates, Monica </a:t>
            </a:r>
            <a:r>
              <a:rPr lang="en-US" dirty="0" err="1"/>
              <a:t>Lewisnski</a:t>
            </a:r>
            <a:r>
              <a:rPr lang="en-US" dirty="0"/>
              <a:t>, Ayatollah </a:t>
            </a:r>
            <a:r>
              <a:rPr lang="en-US" dirty="0" err="1"/>
              <a:t>Komenini</a:t>
            </a:r>
            <a:r>
              <a:rPr lang="en-US" dirty="0"/>
              <a:t>, Ted Bundy, Al Bundy, Beavis and Butthead, Clarence Thomas, OJ Simpson, Madonna, Michael Jackson, Michael Jordan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Places/Issues</a:t>
            </a:r>
            <a:r>
              <a:rPr lang="en-US" dirty="0"/>
              <a:t>: Starbucks, anywhere TV and media could take you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Signs of the times</a:t>
            </a:r>
            <a:r>
              <a:rPr lang="en-US" b="1" dirty="0"/>
              <a:t>:</a:t>
            </a:r>
            <a:r>
              <a:rPr lang="en-US" dirty="0"/>
              <a:t> AIDS, crack, child molesters, drunk drivers, milk cartons-disappearing kids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Beliefs: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Values</a:t>
            </a:r>
            <a:r>
              <a:rPr lang="en-US" dirty="0"/>
              <a:t>: skepticism, technological advancement (cable, digital TV, VCRs, video games, fax machines, pages, cell phones, Palm Pilots, computers)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It’s okay to change jobs and environment often.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It’s all modifiable and adaptable.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“Show me the money.”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Freedom and flexibility are most important.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and Generational Factors</a:t>
            </a:r>
          </a:p>
        </p:txBody>
      </p:sp>
    </p:spTree>
    <p:extLst>
      <p:ext uri="{BB962C8B-B14F-4D97-AF65-F5344CB8AC3E}">
        <p14:creationId xmlns:p14="http://schemas.microsoft.com/office/powerpoint/2010/main" val="42264982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762999" cy="4030133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sz="2800" u="sng" dirty="0" err="1"/>
              <a:t>Millenials</a:t>
            </a:r>
            <a:r>
              <a:rPr lang="en-US" sz="2800" u="sng" dirty="0"/>
              <a:t> (1980-1999)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2800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People</a:t>
            </a:r>
            <a:r>
              <a:rPr lang="en-US" b="1" dirty="0"/>
              <a:t>: Prince William, Chelsea Clinton, Claire Danes, Leonardo </a:t>
            </a:r>
            <a:r>
              <a:rPr lang="en-US" b="1" dirty="0" err="1"/>
              <a:t>DiCaprio</a:t>
            </a:r>
            <a:r>
              <a:rPr lang="en-US" b="1" dirty="0"/>
              <a:t>, Kurt Cobain, Courtney Love, Barney, Britney, Backstreet Boys, Felicity Buffy, Marilyn Manson, Mark McGuire, Sammy Sosa, Serena Williams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Places/Issues</a:t>
            </a:r>
            <a:r>
              <a:rPr lang="en-US" b="1" dirty="0"/>
              <a:t>: 90210, Dawson’s Creek, Oklahoma City, cyberspace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Signs of the times</a:t>
            </a:r>
            <a:r>
              <a:rPr lang="en-US" b="1" dirty="0"/>
              <a:t>: technology (born with cell phones, pagers, and computers, I Pods, access to illegal drugs, Columbine and school shootings, increases in gang violence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Beliefs: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Values</a:t>
            </a:r>
            <a:r>
              <a:rPr lang="en-US" b="1" dirty="0"/>
              <a:t>: self identity, appreciation of diversity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Be real with me.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Self entitlement.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Collaborate  discuss, compromise.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Entitlement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Take care of the environment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Build parallel careers.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Each person personally defines what is meaningful for him or 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and Generational Factors</a:t>
            </a:r>
          </a:p>
        </p:txBody>
      </p:sp>
    </p:spTree>
    <p:extLst>
      <p:ext uri="{BB962C8B-B14F-4D97-AF65-F5344CB8AC3E}">
        <p14:creationId xmlns:p14="http://schemas.microsoft.com/office/powerpoint/2010/main" val="13891702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&amp; Generational Factors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Video Interview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069950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839199" cy="418253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Be aware of your own national culture and associated meanings.  This does affect your worldview.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dirty="0"/>
              <a:t>Know the cultural worldviews n critical issues of those you are interacting with.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u="sng" dirty="0"/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First meetings/introductions</a:t>
            </a:r>
            <a:r>
              <a:rPr lang="en-US" dirty="0"/>
              <a:t>: Do I verbally acknowledge the person, give a handshake, bow, or head nod?</a:t>
            </a:r>
            <a:endParaRPr lang="en-US" u="sng" dirty="0"/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Space and distance</a:t>
            </a:r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Colors</a:t>
            </a:r>
            <a:r>
              <a:rPr lang="en-US" dirty="0"/>
              <a:t>: (worn)America= navy blue is commonly accepted but in Asia especially India pinks and reds are commonplace, (writing)- different colors may signify dif. emotions in some cultures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Adapting to Global Cultural </a:t>
            </a:r>
            <a:r>
              <a:rPr lang="en-US" b="1" u="sng" dirty="0" smtClean="0"/>
              <a:t>Meanings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487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762999" cy="41825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u="sng" dirty="0"/>
              <a:t>Shoes</a:t>
            </a:r>
            <a:r>
              <a:rPr lang="en-US" dirty="0"/>
              <a:t>- on or off feet?</a:t>
            </a:r>
            <a:endParaRPr lang="en-US" u="sng" dirty="0"/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Dress codes</a:t>
            </a:r>
            <a:r>
              <a:rPr lang="en-US" dirty="0"/>
              <a:t>: Generally being cleaned and well groomed is important.  Professionalism should focus on modesty- women (dresses and skirts at least to the knees, not trousers sometimes), avoid jeans and looks that made be considered too casual or offensive to some</a:t>
            </a:r>
            <a:endParaRPr lang="en-US" u="sng" dirty="0"/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Gift giving</a:t>
            </a:r>
            <a:r>
              <a:rPr lang="en-US" dirty="0"/>
              <a:t>: Find out the particular meanings in each respective culture.  Sometimes giving a gift is expected but at other times is offensive.  Which festivals are important to each culture and population?  What is the perceived meaning behind a gift? (e.g. pigskin to Hindus or Muslims, knives to Chinese</a:t>
            </a:r>
            <a:endParaRPr lang="en-US" u="sng" dirty="0"/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Time</a:t>
            </a:r>
            <a:r>
              <a:rPr lang="en-US" dirty="0"/>
              <a:t>: being punctual versus taking time and being more casual, meanings behind getting tasks completed versus being flexible</a:t>
            </a:r>
            <a:endParaRPr lang="en-US" u="sng" dirty="0"/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Values</a:t>
            </a:r>
            <a:r>
              <a:rPr lang="en-US" dirty="0"/>
              <a:t>: being versus doing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Adapting to Global Cultural Meanings</a:t>
            </a:r>
          </a:p>
        </p:txBody>
      </p:sp>
    </p:spTree>
    <p:extLst>
      <p:ext uri="{BB962C8B-B14F-4D97-AF65-F5344CB8AC3E}">
        <p14:creationId xmlns:p14="http://schemas.microsoft.com/office/powerpoint/2010/main" val="15540648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Multicultural Approaches to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684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A </a:t>
            </a:r>
            <a:r>
              <a:rPr lang="en-US" dirty="0" smtClean="0"/>
              <a:t>sense of necessity for change</a:t>
            </a:r>
          </a:p>
          <a:p>
            <a:r>
              <a:rPr lang="en-US" dirty="0" smtClean="0"/>
              <a:t>2. Willingness to experience anxiety</a:t>
            </a:r>
          </a:p>
          <a:p>
            <a:r>
              <a:rPr lang="en-US" dirty="0" smtClean="0"/>
              <a:t>3. </a:t>
            </a:r>
            <a:r>
              <a:rPr lang="en-US" dirty="0"/>
              <a:t>A</a:t>
            </a:r>
            <a:r>
              <a:rPr lang="en-US" dirty="0" smtClean="0"/>
              <a:t>wareness</a:t>
            </a:r>
            <a:endParaRPr lang="en-US" dirty="0" smtClean="0"/>
          </a:p>
          <a:p>
            <a:r>
              <a:rPr lang="en-US" dirty="0" smtClean="0"/>
              <a:t>4.Confronting the problem</a:t>
            </a:r>
          </a:p>
          <a:p>
            <a:r>
              <a:rPr lang="en-US" dirty="0" smtClean="0"/>
              <a:t>5.A will to change.</a:t>
            </a:r>
          </a:p>
          <a:p>
            <a:r>
              <a:rPr lang="en-US" dirty="0" smtClean="0"/>
              <a:t>6. Hope for change.</a:t>
            </a:r>
          </a:p>
          <a:p>
            <a:r>
              <a:rPr lang="en-US" dirty="0" smtClean="0"/>
              <a:t>7. Social support for change.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For Multicultural Therapy</a:t>
            </a:r>
            <a:br>
              <a:rPr lang="en-US" dirty="0" smtClean="0"/>
            </a:br>
            <a:r>
              <a:rPr lang="en-US" sz="2700" dirty="0"/>
              <a:t>Hanna, F.J., &amp; Cardona, B.  (July 2013</a:t>
            </a:r>
            <a:r>
              <a:rPr lang="en-US" sz="2700" dirty="0" smtClean="0"/>
              <a:t>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6519271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dirty="0"/>
              <a:t>Who is the family?</a:t>
            </a:r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What does this person believe about</a:t>
            </a:r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 sickness and health?</a:t>
            </a:r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What is the relationship between the individual and family?</a:t>
            </a:r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Who makes the decisions in the family?</a:t>
            </a:r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How do generations relate?</a:t>
            </a:r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How is self expression and self determination viewed?</a:t>
            </a:r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What are the nonverbal protocols?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Key Questions To Put Multicultural Issues in Context</a:t>
            </a:r>
            <a:r>
              <a:rPr lang="en-US" dirty="0"/>
              <a:t/>
            </a:r>
            <a:br>
              <a:rPr lang="en-US" dirty="0"/>
            </a:br>
            <a:r>
              <a:rPr lang="en-US" sz="2400" u="sng" dirty="0"/>
              <a:t>(Hendricks, K.T., 2005</a:t>
            </a:r>
            <a:r>
              <a:rPr lang="en-US" sz="2400" u="sng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7992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675466"/>
            <a:ext cx="9144000" cy="41063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Distinguished from empirically supported treatment</a:t>
            </a:r>
          </a:p>
          <a:p>
            <a:r>
              <a:rPr lang="en-US" dirty="0" smtClean="0"/>
              <a:t>What clients say meets their needs</a:t>
            </a:r>
          </a:p>
          <a:p>
            <a:endParaRPr lang="en-US" dirty="0"/>
          </a:p>
          <a:p>
            <a:r>
              <a:rPr lang="en-US" dirty="0" smtClean="0"/>
              <a:t>Incorporation of the client’s values into therapy</a:t>
            </a:r>
          </a:p>
          <a:p>
            <a:r>
              <a:rPr lang="en-US" dirty="0" smtClean="0"/>
              <a:t>Racial, ethnic, and linguistic matching of the client’s cultural values into therapy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Therapy provided in the client’s native language</a:t>
            </a:r>
          </a:p>
          <a:p>
            <a:pPr marL="0" indent="0">
              <a:buNone/>
            </a:pPr>
            <a:r>
              <a:rPr lang="en-US" dirty="0" smtClean="0"/>
              <a:t>The explicit cultural or multicultural paradigm of the agency providing services</a:t>
            </a:r>
          </a:p>
          <a:p>
            <a:pPr marL="0" indent="0">
              <a:buNone/>
            </a:pPr>
            <a:r>
              <a:rPr lang="en-US" dirty="0" smtClean="0"/>
              <a:t>Consultation with people in the client’s culture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Culturally Sensitive Treatment (CST)</a:t>
            </a:r>
            <a:br>
              <a:rPr lang="en-US" dirty="0" smtClean="0"/>
            </a:br>
            <a:r>
              <a:rPr lang="en-US" sz="3600" dirty="0" err="1"/>
              <a:t>Roysircar</a:t>
            </a:r>
            <a:r>
              <a:rPr lang="en-US" sz="3600" dirty="0"/>
              <a:t>, G.  (April 2008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586201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534399" cy="4030133"/>
          </a:xfrm>
        </p:spPr>
        <p:txBody>
          <a:bodyPr/>
          <a:lstStyle/>
          <a:p>
            <a:r>
              <a:rPr lang="en-US" dirty="0" smtClean="0"/>
              <a:t>Outreach efforts to underserved clientele</a:t>
            </a:r>
          </a:p>
          <a:p>
            <a:r>
              <a:rPr lang="en-US" dirty="0" smtClean="0"/>
              <a:t>Provision </a:t>
            </a:r>
            <a:r>
              <a:rPr lang="en-US" dirty="0" smtClean="0"/>
              <a:t>of services like childcare when needed</a:t>
            </a:r>
          </a:p>
          <a:p>
            <a:r>
              <a:rPr lang="en-US" dirty="0" smtClean="0"/>
              <a:t>Oral administration of materials for illiterate clients</a:t>
            </a:r>
          </a:p>
          <a:p>
            <a:r>
              <a:rPr lang="en-US" dirty="0" smtClean="0"/>
              <a:t>Cultural sensitivity training for staff</a:t>
            </a:r>
          </a:p>
          <a:p>
            <a:r>
              <a:rPr lang="en-US" dirty="0" smtClean="0"/>
              <a:t>Knowledge of referrals to outside sources when needed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Culturally Sensitive Treatment (CST)</a:t>
            </a:r>
            <a:br>
              <a:rPr lang="en-US" dirty="0"/>
            </a:br>
            <a:r>
              <a:rPr lang="en-US" sz="3600" dirty="0" err="1"/>
              <a:t>Roysircar</a:t>
            </a:r>
            <a:r>
              <a:rPr lang="en-US" sz="3600" dirty="0"/>
              <a:t>, G.  (April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3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Used to be called “minority counseling.”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dirty="0"/>
              <a:t>As recently as 2000, only 80% required multicultural counseling and only at the one course level.</a:t>
            </a:r>
          </a:p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dirty="0"/>
              <a:t>Only 49% of psych /counseling programs integrated the issue of multicultural counseling across </a:t>
            </a:r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History of Multicultural Counseling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(Robinson, D.T., &amp; Morris, J.R., 2000)</a:t>
            </a:r>
          </a:p>
        </p:txBody>
      </p:sp>
    </p:spTree>
    <p:extLst>
      <p:ext uri="{BB962C8B-B14F-4D97-AF65-F5344CB8AC3E}">
        <p14:creationId xmlns:p14="http://schemas.microsoft.com/office/powerpoint/2010/main" val="38308202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8991599" cy="4030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Cognitive Match Models</a:t>
            </a:r>
          </a:p>
          <a:p>
            <a:r>
              <a:rPr lang="en-US" dirty="0" smtClean="0"/>
              <a:t>Matching the client’s worldview</a:t>
            </a:r>
          </a:p>
          <a:p>
            <a:r>
              <a:rPr lang="en-US" dirty="0" smtClean="0"/>
              <a:t>Case conceptualization</a:t>
            </a:r>
          </a:p>
          <a:p>
            <a:r>
              <a:rPr lang="en-US" dirty="0" smtClean="0"/>
              <a:t>Strategies and treatment approach</a:t>
            </a:r>
          </a:p>
          <a:p>
            <a:r>
              <a:rPr lang="en-US" dirty="0" smtClean="0"/>
              <a:t>Defining the problem</a:t>
            </a:r>
          </a:p>
          <a:p>
            <a:r>
              <a:rPr lang="en-US" dirty="0" smtClean="0"/>
              <a:t>Goals for problem resolution</a:t>
            </a:r>
          </a:p>
          <a:p>
            <a:r>
              <a:rPr lang="en-US" dirty="0" smtClean="0"/>
              <a:t>Skill development methods</a:t>
            </a:r>
          </a:p>
          <a:p>
            <a:r>
              <a:rPr lang="en-US" dirty="0" smtClean="0"/>
              <a:t>Incorporating the client’s worldview, family supports, community,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Culturally Sensitive Treatment (CST)</a:t>
            </a:r>
            <a:br>
              <a:rPr lang="en-US" dirty="0"/>
            </a:br>
            <a:r>
              <a:rPr lang="en-US" sz="3600" dirty="0" err="1"/>
              <a:t>Roysircar</a:t>
            </a:r>
            <a:r>
              <a:rPr lang="en-US" sz="3600" dirty="0"/>
              <a:t>, G.  (April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880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9677399" cy="403013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Racism Acknowledgement Model</a:t>
            </a:r>
            <a:r>
              <a:rPr lang="en-US" dirty="0" smtClean="0"/>
              <a:t>:</a:t>
            </a:r>
          </a:p>
          <a:p>
            <a:r>
              <a:rPr lang="en-US" dirty="0" smtClean="0"/>
              <a:t>Addressing oppression</a:t>
            </a:r>
          </a:p>
          <a:p>
            <a:r>
              <a:rPr lang="en-US" dirty="0" smtClean="0"/>
              <a:t>Looking at racial identity development</a:t>
            </a:r>
          </a:p>
          <a:p>
            <a:r>
              <a:rPr lang="en-US" dirty="0" smtClean="0"/>
              <a:t>Recognition of various identities of the individual</a:t>
            </a:r>
          </a:p>
          <a:p>
            <a:r>
              <a:rPr lang="en-US" dirty="0" smtClean="0"/>
              <a:t>Consciousness raising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Culturally Sensitive Treatment (CST)</a:t>
            </a:r>
            <a:br>
              <a:rPr lang="en-US" dirty="0"/>
            </a:br>
            <a:r>
              <a:rPr lang="en-US" sz="3600" dirty="0" err="1"/>
              <a:t>Roysircar</a:t>
            </a:r>
            <a:r>
              <a:rPr lang="en-US" sz="3600" dirty="0"/>
              <a:t>, G.  (April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0042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86799" cy="410633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Acculturation Models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Helping sort through needs of family and community closeness versus individuality</a:t>
            </a:r>
          </a:p>
          <a:p>
            <a:r>
              <a:rPr lang="en-US" dirty="0" smtClean="0"/>
              <a:t>Dealing with double bind messages- country of origin and U.S.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Culturally Sensitive Treatment (CST)</a:t>
            </a:r>
            <a:br>
              <a:rPr lang="en-US" dirty="0"/>
            </a:br>
            <a:r>
              <a:rPr lang="en-US" sz="3600" dirty="0" err="1"/>
              <a:t>Roysircar</a:t>
            </a:r>
            <a:r>
              <a:rPr lang="en-US" sz="3600" dirty="0"/>
              <a:t>, G.  (April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645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305799" cy="4334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Spirituality/Religious Models:</a:t>
            </a:r>
          </a:p>
          <a:p>
            <a:endParaRPr lang="en-US" dirty="0"/>
          </a:p>
          <a:p>
            <a:r>
              <a:rPr lang="en-US" dirty="0" err="1" smtClean="0"/>
              <a:t>Psychoeducation</a:t>
            </a:r>
            <a:endParaRPr lang="en-US" dirty="0" smtClean="0"/>
          </a:p>
          <a:p>
            <a:r>
              <a:rPr lang="en-US" dirty="0" smtClean="0"/>
              <a:t>Relaxation/leisure</a:t>
            </a:r>
          </a:p>
          <a:p>
            <a:r>
              <a:rPr lang="en-US" dirty="0" smtClean="0"/>
              <a:t>Affective expression and regulation</a:t>
            </a:r>
          </a:p>
          <a:p>
            <a:r>
              <a:rPr lang="en-US" dirty="0" smtClean="0"/>
              <a:t>Cognitive coping</a:t>
            </a:r>
          </a:p>
          <a:p>
            <a:r>
              <a:rPr lang="en-US" dirty="0" smtClean="0"/>
              <a:t>Narrative development and processing</a:t>
            </a:r>
          </a:p>
          <a:p>
            <a:r>
              <a:rPr lang="en-US" dirty="0" smtClean="0"/>
              <a:t>Family/community</a:t>
            </a:r>
          </a:p>
          <a:p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Culturally Sensitive Treatment (CST)</a:t>
            </a:r>
            <a:br>
              <a:rPr lang="en-US" dirty="0"/>
            </a:br>
            <a:r>
              <a:rPr lang="en-US" sz="3600" dirty="0" err="1"/>
              <a:t>Roysircar</a:t>
            </a:r>
            <a:r>
              <a:rPr lang="en-US" sz="3600" dirty="0"/>
              <a:t>, G.  (April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0327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285291"/>
              </p:ext>
            </p:extLst>
          </p:nvPr>
        </p:nvGraphicFramePr>
        <p:xfrm>
          <a:off x="871538" y="2057400"/>
          <a:ext cx="4614862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Accommodation Model</a:t>
            </a:r>
            <a:br>
              <a:rPr lang="en-US" dirty="0" smtClean="0"/>
            </a:br>
            <a:r>
              <a:rPr lang="en-US" sz="3600" dirty="0"/>
              <a:t>L</a:t>
            </a:r>
            <a:r>
              <a:rPr lang="en-US" sz="3600" dirty="0" smtClean="0"/>
              <a:t>eong, F.T.L, 2011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847109"/>
            <a:ext cx="297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I- individual</a:t>
            </a:r>
          </a:p>
          <a:p>
            <a:r>
              <a:rPr lang="en-US" sz="2400" dirty="0" smtClean="0"/>
              <a:t>U-universal</a:t>
            </a:r>
          </a:p>
          <a:p>
            <a:r>
              <a:rPr lang="en-US" sz="2400" dirty="0" smtClean="0"/>
              <a:t>G-group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Different cultures emphasize different aspects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56673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man is:</a:t>
            </a:r>
          </a:p>
          <a:p>
            <a:endParaRPr lang="en-US" dirty="0"/>
          </a:p>
          <a:p>
            <a:r>
              <a:rPr lang="en-US" dirty="0" smtClean="0"/>
              <a:t>Like all other men (U)</a:t>
            </a:r>
          </a:p>
          <a:p>
            <a:r>
              <a:rPr lang="en-US" dirty="0" smtClean="0"/>
              <a:t>Like some other men (g)</a:t>
            </a:r>
          </a:p>
          <a:p>
            <a:r>
              <a:rPr lang="en-US" dirty="0" smtClean="0"/>
              <a:t>Like no other man (I)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 Accommodation Model</a:t>
            </a:r>
            <a:br>
              <a:rPr lang="en-US" dirty="0"/>
            </a:br>
            <a:r>
              <a:rPr lang="en-US" sz="3600" dirty="0"/>
              <a:t>Leong, F.T.L,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172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US" dirty="0"/>
              <a:t>Perceived racism- subjective experience of racism and </a:t>
            </a:r>
            <a:r>
              <a:rPr lang="en-US" dirty="0" smtClean="0"/>
              <a:t>prejudice </a:t>
            </a:r>
            <a:r>
              <a:rPr lang="en-US" dirty="0"/>
              <a:t>based on one’s personal life experiences</a:t>
            </a:r>
          </a:p>
          <a:p>
            <a:pPr algn="ctr">
              <a:buNone/>
              <a:defRPr/>
            </a:pPr>
            <a:r>
              <a:rPr lang="en-US" dirty="0"/>
              <a:t>Higher discrimination was related to </a:t>
            </a:r>
            <a:r>
              <a:rPr lang="en-US" u="sng" dirty="0" err="1"/>
              <a:t>characterological</a:t>
            </a:r>
            <a:r>
              <a:rPr lang="en-US" dirty="0"/>
              <a:t> attributions rather than</a:t>
            </a:r>
          </a:p>
          <a:p>
            <a:pPr algn="ctr">
              <a:buNone/>
              <a:defRPr/>
            </a:pPr>
            <a:r>
              <a:rPr lang="en-US" dirty="0"/>
              <a:t> </a:t>
            </a:r>
            <a:r>
              <a:rPr lang="en-US" u="sng" dirty="0"/>
              <a:t>situational</a:t>
            </a:r>
            <a:r>
              <a:rPr lang="en-US" dirty="0"/>
              <a:t> attributions.</a:t>
            </a:r>
          </a:p>
          <a:p>
            <a:pPr algn="ctr">
              <a:buNone/>
              <a:defRPr/>
            </a:pPr>
            <a:r>
              <a:rPr lang="en-US" dirty="0"/>
              <a:t>Blacks</a:t>
            </a:r>
          </a:p>
          <a:p>
            <a:pPr algn="ctr">
              <a:buNone/>
              <a:defRPr/>
            </a:pPr>
            <a:r>
              <a:rPr lang="en-US" dirty="0"/>
              <a:t>Women</a:t>
            </a:r>
          </a:p>
          <a:p>
            <a:pPr algn="ctr">
              <a:buNone/>
              <a:defRPr/>
            </a:pPr>
            <a:r>
              <a:rPr lang="en-US" dirty="0"/>
              <a:t>Lower socioeconomic groups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Client’s Perceptions of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4189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Frequency of familiarity with new groups aloe is not enough</a:t>
            </a:r>
          </a:p>
          <a:p>
            <a:r>
              <a:rPr lang="en-US" dirty="0" smtClean="0"/>
              <a:t>Critical elements:</a:t>
            </a:r>
          </a:p>
          <a:p>
            <a:r>
              <a:rPr lang="en-US" dirty="0" smtClean="0"/>
              <a:t>Willingness to re-examine worldviews and life experiences</a:t>
            </a:r>
          </a:p>
          <a:p>
            <a:r>
              <a:rPr lang="en-US" dirty="0" smtClean="0"/>
              <a:t>Development of a higher proportion of neutral or positive interactions with that group</a:t>
            </a:r>
          </a:p>
          <a:p>
            <a:r>
              <a:rPr lang="en-US" dirty="0" err="1" smtClean="0"/>
              <a:t>Preferrable</a:t>
            </a:r>
            <a:r>
              <a:rPr lang="en-US" dirty="0" smtClean="0"/>
              <a:t> between people of equal status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Confronting Racism</a:t>
            </a:r>
            <a:br>
              <a:rPr lang="en-US" dirty="0" smtClean="0"/>
            </a:br>
            <a:r>
              <a:rPr lang="en-US" sz="2700" dirty="0" err="1"/>
              <a:t>DeRicco</a:t>
            </a:r>
            <a:r>
              <a:rPr lang="en-US" sz="2700" dirty="0"/>
              <a:t>, J.M., &amp; </a:t>
            </a:r>
            <a:r>
              <a:rPr lang="en-US" sz="2700" dirty="0" err="1"/>
              <a:t>Sciarra</a:t>
            </a:r>
            <a:r>
              <a:rPr lang="en-US" sz="2700" dirty="0"/>
              <a:t>, D.T.  (January 2005)</a:t>
            </a:r>
          </a:p>
        </p:txBody>
      </p:sp>
    </p:spTree>
    <p:extLst>
      <p:ext uri="{BB962C8B-B14F-4D97-AF65-F5344CB8AC3E}">
        <p14:creationId xmlns:p14="http://schemas.microsoft.com/office/powerpoint/2010/main" val="176970494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458199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Know Black history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Consider the generally stronger religious and spirituality base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Be prepared to potentially deal with multigenerational or non-traditional families- aunts/uncles, grandparents taking care of the children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Listen regarding the role of community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More than other cultures there is extensive literature on what is called “the drama of opposition” and desire to make conflict known/externalizing.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Counseling Black/African Americans-general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3739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6"/>
            <a:ext cx="8610599" cy="395393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dirty="0"/>
              <a:t>Blacks demonstrate more range of movement, quick responses, and more energy.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Challenges regarding early or premature termination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Depressed moms more likely than </a:t>
            </a:r>
            <a:r>
              <a:rPr lang="en-US" dirty="0" err="1"/>
              <a:t>nondepressed</a:t>
            </a:r>
            <a:r>
              <a:rPr lang="en-US" dirty="0"/>
              <a:t> moms to yell at, physically punish, or be inconsistent with their children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Supportive father figures are just as effective as biological parents and may be even more helpful than absentee biological fathers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Peer mentoring and mediation or community supports work as well as or in many cases better than counseling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Counseling Black/African Americans-general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8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professional identity</a:t>
            </a:r>
          </a:p>
          <a:p>
            <a:pPr algn="ctr">
              <a:defRPr/>
            </a:pPr>
            <a:r>
              <a:rPr lang="en-US" dirty="0"/>
              <a:t>social and cultural diversity</a:t>
            </a:r>
          </a:p>
          <a:p>
            <a:pPr algn="ctr">
              <a:defRPr/>
            </a:pPr>
            <a:r>
              <a:rPr lang="en-US" dirty="0"/>
              <a:t>human growth and development</a:t>
            </a:r>
          </a:p>
          <a:p>
            <a:pPr algn="ctr">
              <a:defRPr/>
            </a:pPr>
            <a:r>
              <a:rPr lang="en-US" dirty="0"/>
              <a:t>career development</a:t>
            </a:r>
          </a:p>
          <a:p>
            <a:pPr algn="ctr">
              <a:defRPr/>
            </a:pPr>
            <a:r>
              <a:rPr lang="en-US" dirty="0"/>
              <a:t>helping relationships</a:t>
            </a:r>
          </a:p>
          <a:p>
            <a:pPr algn="ctr">
              <a:defRPr/>
            </a:pPr>
            <a:r>
              <a:rPr lang="en-US" dirty="0"/>
              <a:t>group work</a:t>
            </a:r>
          </a:p>
          <a:p>
            <a:pPr algn="ctr">
              <a:defRPr/>
            </a:pPr>
            <a:r>
              <a:rPr lang="en-US" dirty="0"/>
              <a:t>assessment</a:t>
            </a:r>
          </a:p>
          <a:p>
            <a:pPr algn="ctr">
              <a:defRPr/>
            </a:pPr>
            <a:r>
              <a:rPr lang="en-US" dirty="0"/>
              <a:t>research and program evaluation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Multicultural Counseling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3603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762999" cy="441959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dirty="0"/>
              <a:t>A therapy for black American children that incorporates love of rap music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97%- like rap music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50%- but 1 or more rap CDs per month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defRPr/>
            </a:pPr>
            <a:r>
              <a:rPr lang="en-US" dirty="0"/>
              <a:t>Based on social psychology and learning theory</a:t>
            </a:r>
          </a:p>
          <a:p>
            <a:pPr algn="ctr">
              <a:lnSpc>
                <a:spcPct val="80000"/>
              </a:lnSpc>
              <a:defRPr/>
            </a:pPr>
            <a:endParaRPr lang="en-US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Types of rap:</a:t>
            </a:r>
            <a:r>
              <a:rPr lang="en-US" dirty="0"/>
              <a:t>  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 1. </a:t>
            </a:r>
            <a:r>
              <a:rPr lang="en-US" u="sng" dirty="0"/>
              <a:t>gangster rap</a:t>
            </a:r>
            <a:r>
              <a:rPr lang="en-US" dirty="0"/>
              <a:t>-violence, guns, profanity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2. </a:t>
            </a:r>
            <a:r>
              <a:rPr lang="en-US" u="sng" dirty="0"/>
              <a:t>materialistic rap</a:t>
            </a:r>
            <a:r>
              <a:rPr lang="en-US" dirty="0"/>
              <a:t>- wealth, possessions, women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3. </a:t>
            </a:r>
            <a:r>
              <a:rPr lang="en-US" u="sng" dirty="0"/>
              <a:t>political/protest rap</a:t>
            </a:r>
            <a:r>
              <a:rPr lang="en-US" dirty="0"/>
              <a:t>- political issues, racism, sexism,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 ethnic identity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4. </a:t>
            </a:r>
            <a:r>
              <a:rPr lang="en-US" u="sng" dirty="0"/>
              <a:t>positive rap</a:t>
            </a:r>
            <a:r>
              <a:rPr lang="en-US" dirty="0"/>
              <a:t>- education, responsibility ethnic pride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5. </a:t>
            </a:r>
            <a:r>
              <a:rPr lang="en-US" u="sng" dirty="0"/>
              <a:t>spiritual rap</a:t>
            </a:r>
            <a:r>
              <a:rPr lang="en-US" dirty="0"/>
              <a:t>- traditional rap with gospel music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A version of narrative therapy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u="sng" dirty="0"/>
              <a:t>Rap Therapy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Elligan</a:t>
            </a:r>
            <a:r>
              <a:rPr lang="en-US" dirty="0"/>
              <a:t>, D., 2001)</a:t>
            </a:r>
          </a:p>
        </p:txBody>
      </p:sp>
    </p:spTree>
    <p:extLst>
      <p:ext uri="{BB962C8B-B14F-4D97-AF65-F5344CB8AC3E}">
        <p14:creationId xmlns:p14="http://schemas.microsoft.com/office/powerpoint/2010/main" val="383893540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86000"/>
            <a:ext cx="9144000" cy="4571999"/>
          </a:xfrm>
        </p:spPr>
        <p:txBody>
          <a:bodyPr>
            <a:normAutofit fontScale="925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u="sng" dirty="0"/>
              <a:t>Stages</a:t>
            </a:r>
            <a:r>
              <a:rPr lang="en-US" dirty="0"/>
              <a:t>: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1. </a:t>
            </a:r>
            <a:r>
              <a:rPr lang="en-US" u="sng" dirty="0"/>
              <a:t>Assessment</a:t>
            </a:r>
            <a:r>
              <a:rPr lang="en-US" dirty="0"/>
              <a:t>- Determining client appropriateness, building rapport with the client about artists and topics he/she enjoys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2. </a:t>
            </a:r>
            <a:r>
              <a:rPr lang="en-US" u="sng" dirty="0"/>
              <a:t>Alliance</a:t>
            </a:r>
            <a:r>
              <a:rPr lang="en-US" dirty="0"/>
              <a:t>- Empathy and rapport building, listening and discussing the music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3. </a:t>
            </a:r>
            <a:r>
              <a:rPr lang="en-US" u="sng" dirty="0"/>
              <a:t>Reframing</a:t>
            </a:r>
            <a:r>
              <a:rPr lang="en-US" dirty="0"/>
              <a:t>- Attempt to broaden use of rap music (strengths based)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4. </a:t>
            </a:r>
            <a:r>
              <a:rPr lang="en-US" u="sng" dirty="0"/>
              <a:t>Role play with reinforcement</a:t>
            </a:r>
            <a:r>
              <a:rPr lang="en-US" dirty="0"/>
              <a:t>- Viewing rap as poetry and narrative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5. </a:t>
            </a:r>
            <a:r>
              <a:rPr lang="en-US" u="sng" dirty="0"/>
              <a:t>Action and Maintenance</a:t>
            </a:r>
            <a:r>
              <a:rPr lang="en-US" dirty="0"/>
              <a:t>- Using writing to initiate actions steps (behavioral)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Rap Therapy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Elligan</a:t>
            </a:r>
            <a:r>
              <a:rPr lang="en-US" dirty="0"/>
              <a:t>, D., 2001)</a:t>
            </a:r>
          </a:p>
        </p:txBody>
      </p:sp>
    </p:spTree>
    <p:extLst>
      <p:ext uri="{BB962C8B-B14F-4D97-AF65-F5344CB8AC3E}">
        <p14:creationId xmlns:p14="http://schemas.microsoft.com/office/powerpoint/2010/main" val="136963121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62200"/>
            <a:ext cx="9143999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b="1" u="sng" dirty="0"/>
              <a:t>Supportive counseling</a:t>
            </a:r>
            <a:r>
              <a:rPr lang="en-US" b="1" dirty="0"/>
              <a:t>- strengths based solution focused therapy reinforcing or expressing approval for completion of tasks and positive healthy actions</a:t>
            </a:r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Information giving</a:t>
            </a:r>
            <a:r>
              <a:rPr lang="en-US" b="1" dirty="0"/>
              <a:t>- </a:t>
            </a:r>
            <a:r>
              <a:rPr lang="en-US" b="1" dirty="0" err="1"/>
              <a:t>psychoeducational</a:t>
            </a:r>
            <a:r>
              <a:rPr lang="en-US" b="1" dirty="0"/>
              <a:t> procedures including disseminating info. on issues of importance to this population (HIV/AIDS, higher education, underage pregnancies, job opportunities, stress management)</a:t>
            </a:r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Cognitive-Behavioral approaches</a:t>
            </a:r>
            <a:r>
              <a:rPr lang="en-US" b="1" dirty="0"/>
              <a:t>- identify and confront irrational, self defeating thoughts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“Studying is a white thing.”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“I won’t live long so I don’t need to look toward the future.”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“Self defense, violence, prison, are cool things.  It shows you’re a man.”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“She got pregnant.  It’s not my fault.”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“He/she made me hit him/her.”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/>
              <a:t>“There are no jobs out there for me anyway.”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b="1" u="sng" dirty="0"/>
              <a:t>Counseling Techniques Deemed Successful</a:t>
            </a:r>
            <a:br>
              <a:rPr lang="en-US" sz="2800" b="1" u="sng" dirty="0"/>
            </a:br>
            <a:r>
              <a:rPr lang="en-US" sz="2800" b="1" u="sng" dirty="0"/>
              <a:t>For Black Americans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i="1" dirty="0"/>
              <a:t>(Harper, F.D., Terry, L.M., Twiggs, R., 2009)</a:t>
            </a:r>
            <a:br>
              <a:rPr lang="en-US" sz="2800" b="1" i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75825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Behavioral</a:t>
            </a:r>
            <a:endParaRPr lang="en-US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Provide developmentally appropriate movies, videos, and resources rather than adults resources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u="sng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u="sng" dirty="0"/>
              <a:t>Community Support</a:t>
            </a:r>
            <a:endParaRPr lang="en-US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Linkage to churches or other faith based institutions or community agencies teaching kids positive values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Linkage to business opportunities, job training and awareness, childcare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/>
              <a:t>Link to prevention programs in the criminal justice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b="1" u="sng" dirty="0"/>
              <a:t>Counseling Techniques Deemed </a:t>
            </a:r>
            <a:r>
              <a:rPr lang="en-US" b="1" u="sng" dirty="0" smtClean="0"/>
              <a:t>Successful For </a:t>
            </a:r>
            <a:r>
              <a:rPr lang="en-US" b="1" u="sng" dirty="0"/>
              <a:t>Black Americans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800" b="1" dirty="0"/>
              <a:t>(Harper, F.D., Terry, L.M., Twiggs, R., 2009)</a:t>
            </a:r>
          </a:p>
        </p:txBody>
      </p:sp>
    </p:spTree>
    <p:extLst>
      <p:ext uri="{BB962C8B-B14F-4D97-AF65-F5344CB8AC3E}">
        <p14:creationId xmlns:p14="http://schemas.microsoft.com/office/powerpoint/2010/main" val="36939593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Consider the importance of the collective goals in society.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Focus on their values of respect, pride, and dignity.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Be an expert and knowledgeable on what you are telling them.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Be very direct.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Provide frequent practical technique and application- behavioral interventions are appreciated.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Do not expect a lot of emotional expression- This is NOT resistance.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Counseling Asian clients- general</a:t>
            </a:r>
          </a:p>
        </p:txBody>
      </p:sp>
    </p:spTree>
    <p:extLst>
      <p:ext uri="{BB962C8B-B14F-4D97-AF65-F5344CB8AC3E}">
        <p14:creationId xmlns:p14="http://schemas.microsoft.com/office/powerpoint/2010/main" val="214686020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Physical approaches to healing are okay to incorporate including medical treatments and natural approaches.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Asians people tend to value decorum and conformity.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Symptoms of Asian people often do not come out in verbalized emotions but </a:t>
            </a:r>
            <a:r>
              <a:rPr lang="en-US" dirty="0" err="1"/>
              <a:t>moreso</a:t>
            </a:r>
            <a:r>
              <a:rPr lang="en-US" dirty="0"/>
              <a:t> in physical somatic complaints related to nervousness and worrying.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More focused than other cultures on credentials- are you an authority?- words, mannerisms, office materials, office décor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Filial therapy is helpful for parent/child/ family issues (teaching parents empathy, attending, based pay therapy tenants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Great success with cognitive-behavioral therapy counseling Chinese- specific, direct, goal centered, practical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Counseling Asian clients- 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0824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Be prepared to wait in silence a lot, even 1 month of counseling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Focused on being in the moment with them for long periods of time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Avoid looking directly at them for extended time as they are very aversive to what they perceive as staring.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Counseling Native American clients- general</a:t>
            </a:r>
          </a:p>
        </p:txBody>
      </p:sp>
    </p:spTree>
    <p:extLst>
      <p:ext uri="{BB962C8B-B14F-4D97-AF65-F5344CB8AC3E}">
        <p14:creationId xmlns:p14="http://schemas.microsoft.com/office/powerpoint/2010/main" val="342269991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Actively acknowledge respect for the family and the parents as knowledgeable informants.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Tendency to express more emotion in their native language.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Filial therapy is helpful for parent/child/ family issues (teaching parents empathy, attending, based pay therapy tenants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Core values: respect for authority figures, family interdependence, loyalty to a person once they connect with him/her as professional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Counseling Hispanic/Latino clients- </a:t>
            </a:r>
            <a:r>
              <a:rPr lang="en-US" b="1" u="sng" dirty="0" smtClean="0"/>
              <a:t>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555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Actively acknowledge respect for the family and the parents as knowledgeable informants.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Pride about their history, landscape, poetry, folklore, dance, crafts, and poetry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Many have endured severe poverty and deprivation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Very close knit mutigenerational families live in the same household 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Often, multiple changes of jobs to remain in their land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Modesty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Narrative therapies may work extremely well with them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u="sng" dirty="0"/>
              <a:t>Counseling Appalachian clients- general</a:t>
            </a:r>
          </a:p>
        </p:txBody>
      </p:sp>
    </p:spTree>
    <p:extLst>
      <p:ext uri="{BB962C8B-B14F-4D97-AF65-F5344CB8AC3E}">
        <p14:creationId xmlns:p14="http://schemas.microsoft.com/office/powerpoint/2010/main" val="399889439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sure that there is equal access to resources, rights, and  treatment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 Immigrants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57600"/>
            <a:ext cx="2790825" cy="2352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692" y="3678382"/>
            <a:ext cx="2773507" cy="2352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57600"/>
            <a:ext cx="2600325" cy="2352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57749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1535</TotalTime>
  <Words>7791</Words>
  <Application>Microsoft Office PowerPoint</Application>
  <PresentationFormat>On-screen Show (4:3)</PresentationFormat>
  <Paragraphs>1313</Paragraphs>
  <Slides>154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154</vt:i4>
      </vt:variant>
    </vt:vector>
  </HeadingPairs>
  <TitlesOfParts>
    <vt:vector size="155" baseType="lpstr">
      <vt:lpstr>Waveform</vt:lpstr>
      <vt:lpstr>Multicultural Counseling: The Factors, the Theories and Applications</vt:lpstr>
      <vt:lpstr>Defining “Multicultural”</vt:lpstr>
      <vt:lpstr>Defining “Multicultural”</vt:lpstr>
      <vt:lpstr>Defining “Multicultural”</vt:lpstr>
      <vt:lpstr>What do we call “America?”</vt:lpstr>
      <vt:lpstr>Multicultural Competence</vt:lpstr>
      <vt:lpstr>Risks if Not Multiculturally Competent</vt:lpstr>
      <vt:lpstr>History of Multicultural Counseling (Robinson, D.T., &amp; Morris, J.R., 2000)</vt:lpstr>
      <vt:lpstr>Multicultural Counseling Domains</vt:lpstr>
      <vt:lpstr>Methods of Equipping Counselors to be Multicultural Competent </vt:lpstr>
      <vt:lpstr>Methods of Equipping Counselors to be Multicultural Competent </vt:lpstr>
      <vt:lpstr>Multicultural Supervision</vt:lpstr>
      <vt:lpstr>Why Multicultural Training Is Important</vt:lpstr>
      <vt:lpstr>Multicultural Games- Purposes</vt:lpstr>
      <vt:lpstr>Multicultural Games- Examples:</vt:lpstr>
      <vt:lpstr>Teaching Multiculturally Fier, E.B., &amp; Ramsey, M., 2005</vt:lpstr>
      <vt:lpstr>Testing Multiculturally Hill, J.S., Robbins, R.R., &amp; Pace, T.M., 2012</vt:lpstr>
      <vt:lpstr>Multicultural Assessment Gerstein, L.H., Rountree, C., &amp; Ordonez, A., 2007</vt:lpstr>
      <vt:lpstr>Supervisory Behaviors in Successful  Multicultural Supervision (Dressel, J.L, Consoli, A.J., Kim, B.S.K., &amp; Atkinson, D.R., 2007) </vt:lpstr>
      <vt:lpstr>Supervisory Behaviors in Successful  Multicultural Supervision (Dressel, J.L, Consoli, A.J., Kim, B.S.K., &amp; Atkinson, D.R., 2007) </vt:lpstr>
      <vt:lpstr>Supervisory Behaviors in Successful  Multicultural Supervision (Dressel, J.L, Consoli, A.J., Kim, B.S.K., &amp; Atkinson, D.R., 2007) </vt:lpstr>
      <vt:lpstr>Supervisory Behaviors in Successful  Multicultural Supervision (Dressel, J.L, Consoli, A.J., Kim, B.S.K., &amp; Atkinson, D.R., 2007) </vt:lpstr>
      <vt:lpstr>Supervisory Behaviors in Successful  Multicultural Supervision (Dressel, J.L, Consoli, A.J., Kim, B.S.K., &amp; Atkinson, D.R., 2007) </vt:lpstr>
      <vt:lpstr>Supervisory Behaviors in Unsuccessful Multicultural Supervision  (Dressel, J.L, Consoli, A.J., Kim, B.S.K., &amp; Atkinson, D.R., 2007)</vt:lpstr>
      <vt:lpstr>Supervisory Behaviors in Unsuccessful Multicultural Supervision  (Dressel, J.L, Consoli, A.J., Kim, B.S.K., &amp; Atkinson, D.R., 2007)</vt:lpstr>
      <vt:lpstr>Supervisory Behaviors in Unsuccessful Multicultural Supervision  (Dressel, J.L, Consoli, A.J., Kim, B.S.K., &amp; Atkinson, D.R., 2007)</vt:lpstr>
      <vt:lpstr>Supervisory Behaviors in Unsuccessful Multicultural Supervision  (Dressel, J.L, Consoli, A.J., Kim, B.S.K., &amp; Atkinson, D.R., 2007)</vt:lpstr>
      <vt:lpstr>Supervisory Behaviors in Unsuccessful Multicultural Supervision  (Dressel, J.L, Consoli, A.J., Kim, B.S.K., &amp; Atkinson, D.R., 2007)</vt:lpstr>
      <vt:lpstr>General Guidelines</vt:lpstr>
      <vt:lpstr>Areas of Multicultural Competencies To Address</vt:lpstr>
      <vt:lpstr>Areas of Multicultural Competencies To Address</vt:lpstr>
      <vt:lpstr>Self Evaluation- Multicultural Competency</vt:lpstr>
      <vt:lpstr>Self Evaluation- Multicultural Competency</vt:lpstr>
      <vt:lpstr>Multicultural Counseling Skill Subscale Items</vt:lpstr>
      <vt:lpstr>Multicultural Counseling Skill Subscale Items</vt:lpstr>
      <vt:lpstr>Multicultural Counseling Skill Subscale Items</vt:lpstr>
      <vt:lpstr>Multicultural Competency Caldwell, L.D., Tarver, D.D., Iwmoto, D.K., Herzberg, S.E., Cerda-Lizarraga, P., &amp; Mack, T.  (April 2008). </vt:lpstr>
      <vt:lpstr>Cultural Auditing Collins, S., Arthur, N., &amp; Wong-Wylie, G., 2010</vt:lpstr>
      <vt:lpstr>Cultural Auditing Collins, S., Arthur, N., &amp; Wong-Wylie, G., 2010</vt:lpstr>
      <vt:lpstr>Cultural Auditing Collins, S., Arthur, N., &amp; Wong-Wylie, G., 2010</vt:lpstr>
      <vt:lpstr>Cultural Auditing Collins, S., Arthur, N., &amp; Wong-Wylie, G., 2010</vt:lpstr>
      <vt:lpstr>Cultural Auditing Collins, S., Arthur, N., &amp; Wong-Wylie, G., 2010</vt:lpstr>
      <vt:lpstr>Cultural Auditing Collins, S., Arthur, N., &amp; Wong-Wylie, G., 2010</vt:lpstr>
      <vt:lpstr>Multicultural Assessment Areas Braun, F.K., Fine, E.S., Grief, D.C., Devenney, J.M., 2010</vt:lpstr>
      <vt:lpstr>Video Interview of  Michele Aluoch</vt:lpstr>
      <vt:lpstr>Counseling Empathy Versus Cultural Empathy </vt:lpstr>
      <vt:lpstr>Counseling Empathy Versus  Cultural Empathy</vt:lpstr>
      <vt:lpstr>Alternative View: Universalism Kinnier, R.T., Dixon, A.L., Barratt, T.M., &amp; Moyer, E.L.  (January 2008)</vt:lpstr>
      <vt:lpstr>Cultural Empathy</vt:lpstr>
      <vt:lpstr>Effective Cross- Cultural Counseling</vt:lpstr>
      <vt:lpstr>RESPECTFUL (D’Andrea, M., &amp; Heckman, E.F., 2008)</vt:lpstr>
      <vt:lpstr>Typical “Euro-American” Traditional Counseling Goals</vt:lpstr>
      <vt:lpstr>Alternative “Multicultural” Goals</vt:lpstr>
      <vt:lpstr> Challenges with Multicultural Counseling </vt:lpstr>
      <vt:lpstr>Social Justice: A Role for Counselors?</vt:lpstr>
      <vt:lpstr>Four Critical Principles of Social Justice (Crethar, H.C., Rivera, E.T., &amp; Nash, S., 2008) </vt:lpstr>
      <vt:lpstr>Social Justice: A Role for Counselors?</vt:lpstr>
      <vt:lpstr>Social Justice Tasks (Steele, J.M., 2008)</vt:lpstr>
      <vt:lpstr>Critical Questions to Consider in  Multicultural Counseling (Tsang, A.K.T., Bogo, M., &amp; George, U., 2008)</vt:lpstr>
      <vt:lpstr>How To Broach Multicutural Issues in Counseling (Day-Vines, N.L. Wood, S.M. Grothaus, T., Craigen, L., Holman,  A., Dotson-Blake, K., &amp; Douglass, M.J., 2007)</vt:lpstr>
      <vt:lpstr>Effects Of Broaching Multicutural Issues in Counseling Zhang, N., &amp; Burkard, A.W., 2008</vt:lpstr>
      <vt:lpstr>Status of Counselors (Day-Vines, N.L. Wood, S.M. Grothaus, T., Craigen, L., Holman, A., Dotson-Blake, K., &amp; Douglass, M.J., 2007)</vt:lpstr>
      <vt:lpstr>Counselor Self Discloure? (Cashwell, C.S., Shcherkova, J., &amp; Cashwell, T.H., 2003)</vt:lpstr>
      <vt:lpstr>WESTERN VERSUS EASTERN WORLDVIEWS</vt:lpstr>
      <vt:lpstr>WESTERN VERSUS EASTERN WORLDVIEWS</vt:lpstr>
      <vt:lpstr>WESTERN VERSUS EASTERN WORLDVIEWS</vt:lpstr>
      <vt:lpstr>Age and Generational Factors</vt:lpstr>
      <vt:lpstr>Age and Generational Factors</vt:lpstr>
      <vt:lpstr>Age and Generational Factors</vt:lpstr>
      <vt:lpstr>Age and Generational Factors</vt:lpstr>
      <vt:lpstr>Age and Generational Factors</vt:lpstr>
      <vt:lpstr>Age &amp; Generational Factors</vt:lpstr>
      <vt:lpstr>Adapting to Global Cultural Meanings</vt:lpstr>
      <vt:lpstr>Adapting to Global Cultural Meanings</vt:lpstr>
      <vt:lpstr>Multicultural Approaches to Therapy</vt:lpstr>
      <vt:lpstr>Elements For Multicultural Therapy Hanna, F.J., &amp; Cardona, B.  (July 2013)</vt:lpstr>
      <vt:lpstr>Key Questions To Put Multicultural Issues in Context (Hendricks, K.T., 2005)</vt:lpstr>
      <vt:lpstr>Culturally Sensitive Treatment (CST) Roysircar, G.  (April 2008)</vt:lpstr>
      <vt:lpstr>Culturally Sensitive Treatment (CST) Roysircar, G.  (April 2008)</vt:lpstr>
      <vt:lpstr>Culturally Sensitive Treatment (CST) Roysircar, G.  (April 2008)</vt:lpstr>
      <vt:lpstr>Culturally Sensitive Treatment (CST) Roysircar, G.  (April 2008)</vt:lpstr>
      <vt:lpstr>Culturally Sensitive Treatment (CST) Roysircar, G.  (April 2008)</vt:lpstr>
      <vt:lpstr>Culturally Sensitive Treatment (CST) Roysircar, G.  (April 2008)</vt:lpstr>
      <vt:lpstr>Cultural Accommodation Model Leong, F.T.L, 2011</vt:lpstr>
      <vt:lpstr>Cultural Accommodation Model Leong, F.T.L, 2011</vt:lpstr>
      <vt:lpstr>Client’s Perceptions of Discrimination</vt:lpstr>
      <vt:lpstr>Confronting Racism DeRicco, J.M., &amp; Sciarra, D.T.  (January 2005)</vt:lpstr>
      <vt:lpstr>Counseling Black/African Americans-general </vt:lpstr>
      <vt:lpstr>Counseling Black/African Americans-general</vt:lpstr>
      <vt:lpstr>Rap Therapy (Elligan, D., 2001)</vt:lpstr>
      <vt:lpstr>Rap Therapy (Elligan, D., 2001)</vt:lpstr>
      <vt:lpstr>Counseling Techniques Deemed Successful For Black Americans (Harper, F.D., Terry, L.M., Twiggs, R., 2009) </vt:lpstr>
      <vt:lpstr>Counseling Techniques Deemed Successful For Black Americans (Harper, F.D., Terry, L.M., Twiggs, R., 2009)</vt:lpstr>
      <vt:lpstr>Counseling Asian clients- general</vt:lpstr>
      <vt:lpstr>Counseling Asian clients- general</vt:lpstr>
      <vt:lpstr>Counseling Native American clients- general</vt:lpstr>
      <vt:lpstr>Counseling Hispanic/Latino clients- general</vt:lpstr>
      <vt:lpstr>Counseling Appalachian clients- general</vt:lpstr>
      <vt:lpstr>Counseling Immigrants</vt:lpstr>
      <vt:lpstr>Common Issues For Immigrants Nilsson, J.E.., Barazanji, D.M., Heintzelman, A., Siddiqi, M., &amp; Shilla, Y. (October 2012)</vt:lpstr>
      <vt:lpstr>Common Issues For Immigrants </vt:lpstr>
      <vt:lpstr>Common Issues For Immigrants Nilsson, J.E.., Barazanji, D.M., Heintzelman, A., Siddiqi, M., &amp; Shilla, Y. (October 2012); Villalba, J.A., (2009)</vt:lpstr>
      <vt:lpstr>Transculturals McDonald, K. E.,2011 </vt:lpstr>
      <vt:lpstr>Wellness Versus Disease</vt:lpstr>
      <vt:lpstr>Wellness Versus Disease</vt:lpstr>
      <vt:lpstr>Immigrant Issues</vt:lpstr>
      <vt:lpstr>Counseling People with Spirituality Issues</vt:lpstr>
      <vt:lpstr>Developing An Awareness of Role of Spirituality in the Counselor’s Life</vt:lpstr>
      <vt:lpstr>Expectations of Conservative Christian Counseling Clients</vt:lpstr>
      <vt:lpstr>Expectations of Conservative Christian Counseling Clients (Continued)</vt:lpstr>
      <vt:lpstr>Beliefs Of Conservative Christians That May Clash with Traditional Counseling  (Eriksen, Marston, &amp; Korte, 2002)</vt:lpstr>
      <vt:lpstr>Doing a Clinical Counseling Assessment Incorporating Spirituality</vt:lpstr>
      <vt:lpstr>Doing a Clinical Counseling Assessment Incorporating Spirituality</vt:lpstr>
      <vt:lpstr>Spiritual Genograms  (Willow, Tobin, &amp; Tomer, 2009)</vt:lpstr>
      <vt:lpstr>Rational Christian Therapy (Johnson, 2006)</vt:lpstr>
      <vt:lpstr>Rational Christian Therapy (Johnson, 2006)</vt:lpstr>
      <vt:lpstr>Solution-Focused Counseling For Clients With Spiritual Concerns (Guterman &amp; Leite, 2006)</vt:lpstr>
      <vt:lpstr>Counseling American Muslims Ahmed, S., &amp; Reddy, L.A., 2007</vt:lpstr>
      <vt:lpstr>Counseling American Muslims</vt:lpstr>
      <vt:lpstr>Counseling American Muslims</vt:lpstr>
      <vt:lpstr>Counseling People With Disabilities Lewis, A.N., 2006</vt:lpstr>
      <vt:lpstr>Counseling People With Disabilities D’Andrea, M., Skouge, J., &amp; Daniels, J., 2006</vt:lpstr>
      <vt:lpstr>Counseling People With Disabilities D’Andrea, M., Skouge, J., &amp; Daniels, J., 2006</vt:lpstr>
      <vt:lpstr>Diagnosis In The Multicultural Context (Hays, D., G., Prosek, E.A., &amp; McLeod, A.L., 2010) </vt:lpstr>
      <vt:lpstr>Diagnosis In The Multicultural Context (Hays, D., G., Prosek, E.A., &amp; McLeod, A.L., 2010) </vt:lpstr>
      <vt:lpstr>Medial Model Versus Wellness/Holistic Cultural Model Miller, R., &amp; Prosek, E.A., 2013</vt:lpstr>
      <vt:lpstr>Genograms</vt:lpstr>
      <vt:lpstr>Multicultural-Ecological Mapping</vt:lpstr>
      <vt:lpstr>Multicultural-Ecological Mapping Roysircar, G., &amp; Pignatiello, V., 2011</vt:lpstr>
      <vt:lpstr>Questions to Ask when Diagnosing  People Of Various Cultures (Hays, D., G., Prosek, E.A., &amp; McLeod, A.L., 2010) </vt:lpstr>
      <vt:lpstr>Case Examples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  <vt:lpstr>Bibliography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Multicultural Counseling: The Factors, the Theories and Applications</dc:title>
  <dc:creator>Michele Aluoch</dc:creator>
  <cp:lastModifiedBy>Michele Aluoch</cp:lastModifiedBy>
  <cp:revision>49</cp:revision>
  <dcterms:created xsi:type="dcterms:W3CDTF">2013-11-25T15:36:43Z</dcterms:created>
  <dcterms:modified xsi:type="dcterms:W3CDTF">2013-12-29T20:55:47Z</dcterms:modified>
</cp:coreProperties>
</file>