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8" r:id="rId20"/>
    <p:sldId id="275" r:id="rId21"/>
    <p:sldId id="276" r:id="rId22"/>
    <p:sldId id="277"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1" r:id="rId45"/>
    <p:sldId id="302" r:id="rId46"/>
    <p:sldId id="300" r:id="rId47"/>
    <p:sldId id="303" r:id="rId48"/>
    <p:sldId id="304" r:id="rId49"/>
    <p:sldId id="305" r:id="rId50"/>
    <p:sldId id="306" r:id="rId51"/>
    <p:sldId id="307" r:id="rId52"/>
    <p:sldId id="258"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35" r:id="rId68"/>
    <p:sldId id="336" r:id="rId69"/>
    <p:sldId id="337" r:id="rId70"/>
    <p:sldId id="341" r:id="rId71"/>
    <p:sldId id="342" r:id="rId72"/>
    <p:sldId id="343" r:id="rId73"/>
    <p:sldId id="344" r:id="rId74"/>
    <p:sldId id="345" r:id="rId75"/>
    <p:sldId id="346" r:id="rId76"/>
    <p:sldId id="347" r:id="rId77"/>
    <p:sldId id="348" r:id="rId78"/>
    <p:sldId id="349" r:id="rId79"/>
    <p:sldId id="350" r:id="rId80"/>
    <p:sldId id="351" r:id="rId81"/>
    <p:sldId id="352" r:id="rId82"/>
    <p:sldId id="424" r:id="rId83"/>
    <p:sldId id="425" r:id="rId84"/>
    <p:sldId id="353" r:id="rId85"/>
    <p:sldId id="354" r:id="rId86"/>
    <p:sldId id="355" r:id="rId87"/>
    <p:sldId id="356" r:id="rId88"/>
    <p:sldId id="357" r:id="rId89"/>
    <p:sldId id="358" r:id="rId90"/>
    <p:sldId id="359" r:id="rId91"/>
    <p:sldId id="360" r:id="rId92"/>
    <p:sldId id="361" r:id="rId93"/>
    <p:sldId id="412" r:id="rId94"/>
    <p:sldId id="413" r:id="rId95"/>
    <p:sldId id="414" r:id="rId96"/>
    <p:sldId id="415" r:id="rId97"/>
    <p:sldId id="416" r:id="rId98"/>
    <p:sldId id="417" r:id="rId99"/>
    <p:sldId id="418" r:id="rId100"/>
    <p:sldId id="419" r:id="rId101"/>
    <p:sldId id="420" r:id="rId102"/>
    <p:sldId id="421" r:id="rId103"/>
    <p:sldId id="362" r:id="rId104"/>
    <p:sldId id="363" r:id="rId105"/>
    <p:sldId id="364" r:id="rId106"/>
    <p:sldId id="365" r:id="rId107"/>
    <p:sldId id="366" r:id="rId108"/>
    <p:sldId id="367" r:id="rId109"/>
    <p:sldId id="368" r:id="rId110"/>
    <p:sldId id="369" r:id="rId111"/>
    <p:sldId id="370" r:id="rId112"/>
    <p:sldId id="411" r:id="rId113"/>
    <p:sldId id="371" r:id="rId114"/>
    <p:sldId id="372" r:id="rId115"/>
    <p:sldId id="373" r:id="rId116"/>
    <p:sldId id="374" r:id="rId117"/>
    <p:sldId id="375" r:id="rId118"/>
    <p:sldId id="376" r:id="rId119"/>
    <p:sldId id="377" r:id="rId120"/>
    <p:sldId id="378" r:id="rId121"/>
    <p:sldId id="379" r:id="rId122"/>
    <p:sldId id="380" r:id="rId123"/>
    <p:sldId id="381" r:id="rId124"/>
    <p:sldId id="322" r:id="rId125"/>
    <p:sldId id="323" r:id="rId126"/>
    <p:sldId id="324" r:id="rId127"/>
    <p:sldId id="325" r:id="rId128"/>
    <p:sldId id="326" r:id="rId129"/>
    <p:sldId id="327" r:id="rId130"/>
    <p:sldId id="328" r:id="rId131"/>
    <p:sldId id="329" r:id="rId132"/>
    <p:sldId id="330" r:id="rId133"/>
    <p:sldId id="331" r:id="rId134"/>
    <p:sldId id="332" r:id="rId135"/>
    <p:sldId id="333" r:id="rId136"/>
    <p:sldId id="334" r:id="rId137"/>
    <p:sldId id="426" r:id="rId138"/>
    <p:sldId id="427" r:id="rId1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8" autoAdjust="0"/>
    <p:restoredTop sz="94660"/>
  </p:normalViewPr>
  <p:slideViewPr>
    <p:cSldViewPr>
      <p:cViewPr varScale="1">
        <p:scale>
          <a:sx n="43" d="100"/>
          <a:sy n="43" d="100"/>
        </p:scale>
        <p:origin x="-61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51BECDA-2ACC-4BEE-926E-F1FFF95182DD}" type="datetimeFigureOut">
              <a:rPr lang="en-US" smtClean="0"/>
              <a:t>12/13/2013</a:t>
            </a:fld>
            <a:endParaRPr lang="en-US"/>
          </a:p>
        </p:txBody>
      </p:sp>
      <p:sp>
        <p:nvSpPr>
          <p:cNvPr id="8" name="Slide Number Placeholder 7"/>
          <p:cNvSpPr>
            <a:spLocks noGrp="1"/>
          </p:cNvSpPr>
          <p:nvPr>
            <p:ph type="sldNum" sz="quarter" idx="11"/>
          </p:nvPr>
        </p:nvSpPr>
        <p:spPr/>
        <p:txBody>
          <a:bodyPr/>
          <a:lstStyle/>
          <a:p>
            <a:fld id="{7B386A38-E7EA-4648-9B05-0114E3559D54}"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BECDA-2ACC-4BEE-926E-F1FFF95182DD}" type="datetimeFigureOut">
              <a:rPr lang="en-US" smtClean="0"/>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86A38-E7EA-4648-9B05-0114E3559D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BECDA-2ACC-4BEE-926E-F1FFF95182DD}" type="datetimeFigureOut">
              <a:rPr lang="en-US" smtClean="0"/>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86A38-E7EA-4648-9B05-0114E3559D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51BECDA-2ACC-4BEE-926E-F1FFF95182DD}" type="datetimeFigureOut">
              <a:rPr lang="en-US" smtClean="0"/>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86A38-E7EA-4648-9B05-0114E3559D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1BECDA-2ACC-4BEE-926E-F1FFF95182DD}" type="datetimeFigureOut">
              <a:rPr lang="en-US" smtClean="0"/>
              <a:t>12/13/2013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86A38-E7EA-4648-9B05-0114E3559D54}"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51BECDA-2ACC-4BEE-926E-F1FFF95182DD}" type="datetimeFigureOut">
              <a:rPr lang="en-US" smtClean="0"/>
              <a:t>12/13/2013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386A38-E7EA-4648-9B05-0114E3559D54}"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51BECDA-2ACC-4BEE-926E-F1FFF95182DD}" type="datetimeFigureOut">
              <a:rPr lang="en-US" smtClean="0"/>
              <a:t>12/13/2013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386A38-E7EA-4648-9B05-0114E3559D54}"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1BECDA-2ACC-4BEE-926E-F1FFF95182DD}" type="datetimeFigureOut">
              <a:rPr lang="en-US" smtClean="0"/>
              <a:t>12/13/2013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386A38-E7EA-4648-9B05-0114E3559D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BECDA-2ACC-4BEE-926E-F1FFF95182DD}" type="datetimeFigureOut">
              <a:rPr lang="en-US" smtClean="0"/>
              <a:t>12/13/2013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386A38-E7EA-4648-9B05-0114E3559D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BECDA-2ACC-4BEE-926E-F1FFF95182DD}" type="datetimeFigureOut">
              <a:rPr lang="en-US" smtClean="0"/>
              <a:t>12/13/2013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386A38-E7EA-4648-9B05-0114E3559D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BECDA-2ACC-4BEE-926E-F1FFF95182DD}" type="datetimeFigureOut">
              <a:rPr lang="en-US" smtClean="0"/>
              <a:t>12/13/2013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386A38-E7EA-4648-9B05-0114E3559D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51BECDA-2ACC-4BEE-926E-F1FFF95182DD}" type="datetimeFigureOut">
              <a:rPr lang="en-US" smtClean="0"/>
              <a:t>12/13/2013</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B386A38-E7EA-4648-9B05-0114E3559D54}"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2743201"/>
          </a:xfrm>
        </p:spPr>
        <p:txBody>
          <a:bodyPr/>
          <a:lstStyle/>
          <a:p>
            <a:r>
              <a:rPr lang="en-US" sz="6000" dirty="0" smtClean="0"/>
              <a:t>Stress Management For Clients and Their Counselors</a:t>
            </a:r>
            <a:endParaRPr lang="en-US" sz="6000" dirty="0"/>
          </a:p>
        </p:txBody>
      </p:sp>
      <p:sp>
        <p:nvSpPr>
          <p:cNvPr id="3" name="Subtitle 2"/>
          <p:cNvSpPr>
            <a:spLocks noGrp="1"/>
          </p:cNvSpPr>
          <p:nvPr>
            <p:ph type="subTitle" idx="1"/>
          </p:nvPr>
        </p:nvSpPr>
        <p:spPr/>
        <p:txBody>
          <a:bodyPr>
            <a:normAutofit fontScale="92500" lnSpcReduction="10000"/>
          </a:bodyPr>
          <a:lstStyle/>
          <a:p>
            <a:r>
              <a:rPr lang="en-US" dirty="0" smtClean="0">
                <a:solidFill>
                  <a:schemeClr val="accent1">
                    <a:lumMod val="50000"/>
                  </a:schemeClr>
                </a:solidFill>
              </a:rPr>
              <a:t>Michele D. </a:t>
            </a:r>
            <a:r>
              <a:rPr lang="en-US" dirty="0" err="1" smtClean="0">
                <a:solidFill>
                  <a:schemeClr val="accent1">
                    <a:lumMod val="50000"/>
                  </a:schemeClr>
                </a:solidFill>
              </a:rPr>
              <a:t>Aluoch</a:t>
            </a:r>
            <a:r>
              <a:rPr lang="en-US" dirty="0" smtClean="0">
                <a:solidFill>
                  <a:schemeClr val="accent1">
                    <a:lumMod val="50000"/>
                  </a:schemeClr>
                </a:solidFill>
              </a:rPr>
              <a:t>, PCC</a:t>
            </a:r>
          </a:p>
          <a:p>
            <a:r>
              <a:rPr lang="en-US" dirty="0" smtClean="0">
                <a:solidFill>
                  <a:schemeClr val="accent1">
                    <a:lumMod val="50000"/>
                  </a:schemeClr>
                </a:solidFill>
              </a:rPr>
              <a:t>River of Life Professional Counseling LLC</a:t>
            </a:r>
          </a:p>
          <a:p>
            <a:r>
              <a:rPr lang="en-US" dirty="0" smtClean="0">
                <a:solidFill>
                  <a:schemeClr val="accent1">
                    <a:lumMod val="50000"/>
                  </a:schemeClr>
                </a:solidFill>
              </a:rPr>
              <a:t>c.2013</a:t>
            </a:r>
            <a:endParaRPr lang="en-US" dirty="0">
              <a:solidFill>
                <a:schemeClr val="accent1">
                  <a:lumMod val="50000"/>
                </a:schemeClr>
              </a:solidFill>
            </a:endParaRPr>
          </a:p>
        </p:txBody>
      </p:sp>
    </p:spTree>
    <p:extLst>
      <p:ext uri="{BB962C8B-B14F-4D97-AF65-F5344CB8AC3E}">
        <p14:creationId xmlns:p14="http://schemas.microsoft.com/office/powerpoint/2010/main" val="3315054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r>
              <a:rPr lang="en-US" u="sng" dirty="0"/>
              <a:t>Action-Oriented Listeners</a:t>
            </a:r>
            <a:endParaRPr lang="en-US" dirty="0"/>
          </a:p>
        </p:txBody>
      </p:sp>
      <p:sp>
        <p:nvSpPr>
          <p:cNvPr id="3" name="Content Placeholder 2"/>
          <p:cNvSpPr>
            <a:spLocks noGrp="1"/>
          </p:cNvSpPr>
          <p:nvPr>
            <p:ph idx="1"/>
          </p:nvPr>
        </p:nvSpPr>
        <p:spPr>
          <a:xfrm>
            <a:off x="228600" y="1600200"/>
            <a:ext cx="8610600" cy="5257800"/>
          </a:xfrm>
        </p:spPr>
        <p:txBody>
          <a:bodyPr>
            <a:normAutofit lnSpcReduction="10000"/>
          </a:bodyPr>
          <a:lstStyle/>
          <a:p>
            <a:pPr>
              <a:lnSpc>
                <a:spcPct val="80000"/>
              </a:lnSpc>
              <a:buNone/>
              <a:defRPr/>
            </a:pPr>
            <a:r>
              <a:rPr lang="en-US" u="sng" dirty="0">
                <a:solidFill>
                  <a:schemeClr val="tx2"/>
                </a:solidFill>
              </a:rPr>
              <a:t>Problems</a:t>
            </a:r>
            <a:endParaRPr lang="en-US" dirty="0">
              <a:solidFill>
                <a:schemeClr val="tx2"/>
              </a:solidFill>
            </a:endParaRPr>
          </a:p>
          <a:p>
            <a:pPr>
              <a:lnSpc>
                <a:spcPct val="80000"/>
              </a:lnSpc>
              <a:defRPr/>
            </a:pPr>
            <a:r>
              <a:rPr lang="en-US" dirty="0">
                <a:solidFill>
                  <a:schemeClr val="tx2"/>
                </a:solidFill>
              </a:rPr>
              <a:t>Impatient with people who talk too long</a:t>
            </a:r>
          </a:p>
          <a:p>
            <a:pPr>
              <a:lnSpc>
                <a:spcPct val="80000"/>
              </a:lnSpc>
              <a:defRPr/>
            </a:pPr>
            <a:r>
              <a:rPr lang="en-US" dirty="0">
                <a:solidFill>
                  <a:schemeClr val="tx2"/>
                </a:solidFill>
              </a:rPr>
              <a:t>Jumps to conclusions quickly</a:t>
            </a:r>
          </a:p>
          <a:p>
            <a:pPr>
              <a:lnSpc>
                <a:spcPct val="80000"/>
              </a:lnSpc>
              <a:defRPr/>
            </a:pPr>
            <a:r>
              <a:rPr lang="en-US" dirty="0">
                <a:solidFill>
                  <a:schemeClr val="tx2"/>
                </a:solidFill>
              </a:rPr>
              <a:t>Distracted by disorganization</a:t>
            </a:r>
          </a:p>
          <a:p>
            <a:pPr>
              <a:lnSpc>
                <a:spcPct val="80000"/>
              </a:lnSpc>
              <a:defRPr/>
            </a:pPr>
            <a:r>
              <a:rPr lang="en-US" dirty="0">
                <a:solidFill>
                  <a:schemeClr val="tx2"/>
                </a:solidFill>
              </a:rPr>
              <a:t>Too blunt- pushes people too far too fast in conversations</a:t>
            </a:r>
          </a:p>
          <a:p>
            <a:pPr>
              <a:lnSpc>
                <a:spcPct val="80000"/>
              </a:lnSpc>
              <a:defRPr/>
            </a:pPr>
            <a:r>
              <a:rPr lang="en-US" dirty="0">
                <a:solidFill>
                  <a:schemeClr val="tx2"/>
                </a:solidFill>
              </a:rPr>
              <a:t>May ask blunt questions</a:t>
            </a:r>
          </a:p>
          <a:p>
            <a:pPr>
              <a:lnSpc>
                <a:spcPct val="80000"/>
              </a:lnSpc>
              <a:defRPr/>
            </a:pPr>
            <a:r>
              <a:rPr lang="en-US" dirty="0">
                <a:solidFill>
                  <a:schemeClr val="tx2"/>
                </a:solidFill>
              </a:rPr>
              <a:t>Comes across as critical</a:t>
            </a:r>
          </a:p>
          <a:p>
            <a:pPr>
              <a:lnSpc>
                <a:spcPct val="80000"/>
              </a:lnSpc>
              <a:defRPr/>
            </a:pPr>
            <a:r>
              <a:rPr lang="en-US" dirty="0">
                <a:solidFill>
                  <a:schemeClr val="tx2"/>
                </a:solidFill>
              </a:rPr>
              <a:t>Minimizes the importance of the emotional/feelings in communication because they are too task and thing oriented</a:t>
            </a:r>
          </a:p>
          <a:p>
            <a:pPr>
              <a:lnSpc>
                <a:spcPct val="80000"/>
              </a:lnSpc>
              <a:defRPr/>
            </a:pPr>
            <a:r>
              <a:rPr lang="en-US" dirty="0" err="1">
                <a:solidFill>
                  <a:schemeClr val="tx2"/>
                </a:solidFill>
              </a:rPr>
              <a:t>Exs</a:t>
            </a:r>
            <a:r>
              <a:rPr lang="en-US" dirty="0">
                <a:solidFill>
                  <a:schemeClr val="tx2"/>
                </a:solidFill>
              </a:rPr>
              <a:t>: Attorneys, financial analysts</a:t>
            </a:r>
          </a:p>
          <a:p>
            <a:pPr>
              <a:lnSpc>
                <a:spcPct val="80000"/>
              </a:lnSpc>
              <a:defRPr/>
            </a:pPr>
            <a:r>
              <a:rPr lang="en-US" dirty="0">
                <a:solidFill>
                  <a:schemeClr val="tx2"/>
                </a:solidFill>
              </a:rPr>
              <a:t>Keep pints to 3 or less</a:t>
            </a:r>
          </a:p>
          <a:p>
            <a:pPr>
              <a:lnSpc>
                <a:spcPct val="80000"/>
              </a:lnSpc>
              <a:defRPr/>
            </a:pPr>
            <a:r>
              <a:rPr lang="en-US" dirty="0">
                <a:solidFill>
                  <a:schemeClr val="tx2"/>
                </a:solidFill>
              </a:rPr>
              <a:t>Be short and to the point.</a:t>
            </a:r>
          </a:p>
          <a:p>
            <a:pPr>
              <a:lnSpc>
                <a:spcPct val="80000"/>
              </a:lnSpc>
              <a:defRPr/>
            </a:pPr>
            <a:r>
              <a:rPr lang="en-US" dirty="0">
                <a:solidFill>
                  <a:schemeClr val="tx2"/>
                </a:solidFill>
              </a:rPr>
              <a:t>Speak quickly.</a:t>
            </a:r>
          </a:p>
        </p:txBody>
      </p:sp>
    </p:spTree>
    <p:extLst>
      <p:ext uri="{BB962C8B-B14F-4D97-AF65-F5344CB8AC3E}">
        <p14:creationId xmlns:p14="http://schemas.microsoft.com/office/powerpoint/2010/main" val="360683476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Narratives Of Resilience </a:t>
            </a:r>
            <a:br>
              <a:rPr lang="en-US" dirty="0"/>
            </a:br>
            <a:r>
              <a:rPr lang="en-US" dirty="0"/>
              <a:t>Hauser, S.T., &amp; Allen, J.P.</a:t>
            </a:r>
          </a:p>
        </p:txBody>
      </p:sp>
      <p:sp>
        <p:nvSpPr>
          <p:cNvPr id="3" name="Content Placeholder 2"/>
          <p:cNvSpPr>
            <a:spLocks noGrp="1"/>
          </p:cNvSpPr>
          <p:nvPr>
            <p:ph idx="1"/>
          </p:nvPr>
        </p:nvSpPr>
        <p:spPr>
          <a:xfrm>
            <a:off x="457200" y="2133600"/>
            <a:ext cx="8229600" cy="3992563"/>
          </a:xfrm>
        </p:spPr>
        <p:txBody>
          <a:bodyPr/>
          <a:lstStyle/>
          <a:p>
            <a:r>
              <a:rPr lang="en-US" dirty="0">
                <a:solidFill>
                  <a:schemeClr val="tx2"/>
                </a:solidFill>
              </a:rPr>
              <a:t>Reconstructing the story as able to be modified</a:t>
            </a:r>
          </a:p>
          <a:p>
            <a:r>
              <a:rPr lang="en-US" dirty="0">
                <a:solidFill>
                  <a:schemeClr val="tx2"/>
                </a:solidFill>
              </a:rPr>
              <a:t>Promote internal locus of control and manageable client goals</a:t>
            </a:r>
          </a:p>
          <a:p>
            <a:r>
              <a:rPr lang="en-US" dirty="0">
                <a:solidFill>
                  <a:schemeClr val="tx2"/>
                </a:solidFill>
              </a:rPr>
              <a:t>Seeing things working out</a:t>
            </a:r>
          </a:p>
          <a:p>
            <a:r>
              <a:rPr lang="en-US" dirty="0">
                <a:solidFill>
                  <a:schemeClr val="tx2"/>
                </a:solidFill>
              </a:rPr>
              <a:t>Envisioning the stress and trauma being disrupted</a:t>
            </a:r>
          </a:p>
          <a:p>
            <a:r>
              <a:rPr lang="en-US" dirty="0">
                <a:solidFill>
                  <a:schemeClr val="tx2"/>
                </a:solidFill>
              </a:rPr>
              <a:t>Creating a long term vision</a:t>
            </a:r>
            <a:endParaRPr lang="en-US" dirty="0">
              <a:solidFill>
                <a:schemeClr val="tx2"/>
              </a:solidFill>
            </a:endParaRPr>
          </a:p>
        </p:txBody>
      </p:sp>
    </p:spTree>
    <p:extLst>
      <p:ext uri="{BB962C8B-B14F-4D97-AF65-F5344CB8AC3E}">
        <p14:creationId xmlns:p14="http://schemas.microsoft.com/office/powerpoint/2010/main" val="270548017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Protective Factors</a:t>
            </a:r>
          </a:p>
        </p:txBody>
      </p:sp>
      <p:sp>
        <p:nvSpPr>
          <p:cNvPr id="3" name="Content Placeholder 2"/>
          <p:cNvSpPr>
            <a:spLocks noGrp="1"/>
          </p:cNvSpPr>
          <p:nvPr>
            <p:ph idx="1"/>
          </p:nvPr>
        </p:nvSpPr>
        <p:spPr>
          <a:xfrm>
            <a:off x="457200" y="1828800"/>
            <a:ext cx="8229600" cy="4297363"/>
          </a:xfrm>
        </p:spPr>
        <p:txBody>
          <a:bodyPr/>
          <a:lstStyle/>
          <a:p>
            <a:r>
              <a:rPr lang="en-US" dirty="0">
                <a:solidFill>
                  <a:schemeClr val="tx2"/>
                </a:solidFill>
              </a:rPr>
              <a:t>Personal- intelligence, emotion regulation, temperament, coping strategies, locus of control, attention, genetic influences, absence of antisocial behaviors, history of academic success, help skills, ego control, flexible, positive appraisals</a:t>
            </a:r>
          </a:p>
          <a:p>
            <a:r>
              <a:rPr lang="en-US" dirty="0">
                <a:solidFill>
                  <a:schemeClr val="tx2"/>
                </a:solidFill>
              </a:rPr>
              <a:t>Family-stable caregivers, basic needs met, atmosphere of love and nurturance, security, positive parenting strategies, parental monitoring</a:t>
            </a:r>
          </a:p>
          <a:p>
            <a:r>
              <a:rPr lang="en-US" dirty="0">
                <a:solidFill>
                  <a:schemeClr val="tx2"/>
                </a:solidFill>
              </a:rPr>
              <a:t>Community-neighborhood quality, community organizations, quality schools and businesses</a:t>
            </a:r>
          </a:p>
          <a:p>
            <a:endParaRPr lang="en-US" dirty="0"/>
          </a:p>
        </p:txBody>
      </p:sp>
    </p:spTree>
    <p:extLst>
      <p:ext uri="{BB962C8B-B14F-4D97-AF65-F5344CB8AC3E}">
        <p14:creationId xmlns:p14="http://schemas.microsoft.com/office/powerpoint/2010/main" val="291328577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p:txBody>
          <a:bodyPr>
            <a:normAutofit lnSpcReduction="10000"/>
          </a:bodyPr>
          <a:lstStyle/>
          <a:p>
            <a:r>
              <a:rPr lang="en-US" dirty="0">
                <a:solidFill>
                  <a:schemeClr val="tx2"/>
                </a:solidFill>
              </a:rPr>
              <a:t>Personal- disabilities, emotional instability, mental health diagnosis (self or close love one), uneven temperament, poor or no coping strategies, avoidance, withdrawal, external locus of control,  family history of negative genetic influences, antisocial behaviors, academic challenges, low self efficacy, inflexible, negative appraisals</a:t>
            </a:r>
          </a:p>
          <a:p>
            <a:r>
              <a:rPr lang="en-US" dirty="0">
                <a:solidFill>
                  <a:schemeClr val="tx2"/>
                </a:solidFill>
              </a:rPr>
              <a:t>Family-unstable caregivers, basic needs unmet, atmosphere of inconsistency, harsh or negative parenting strategies, parental monitoring</a:t>
            </a:r>
          </a:p>
          <a:p>
            <a:r>
              <a:rPr lang="en-US" dirty="0">
                <a:solidFill>
                  <a:schemeClr val="tx2"/>
                </a:solidFill>
              </a:rPr>
              <a:t>Community-dangerous or unsafe neighborhood quality, no or few community organizations, poor schools and businesses, limited resources</a:t>
            </a:r>
          </a:p>
          <a:p>
            <a:endParaRPr lang="en-US" dirty="0"/>
          </a:p>
          <a:p>
            <a:endParaRPr lang="en-US" dirty="0"/>
          </a:p>
        </p:txBody>
      </p:sp>
    </p:spTree>
    <p:extLst>
      <p:ext uri="{BB962C8B-B14F-4D97-AF65-F5344CB8AC3E}">
        <p14:creationId xmlns:p14="http://schemas.microsoft.com/office/powerpoint/2010/main" val="138896050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#8: Empathy Without Loss of Self</a:t>
            </a:r>
            <a:endParaRPr lang="en-US" dirty="0"/>
          </a:p>
        </p:txBody>
      </p:sp>
      <p:sp>
        <p:nvSpPr>
          <p:cNvPr id="3" name="Content Placeholder 2"/>
          <p:cNvSpPr>
            <a:spLocks noGrp="1"/>
          </p:cNvSpPr>
          <p:nvPr>
            <p:ph idx="1"/>
          </p:nvPr>
        </p:nvSpPr>
        <p:spPr/>
        <p:txBody>
          <a:bodyPr>
            <a:normAutofit lnSpcReduction="10000"/>
          </a:bodyPr>
          <a:lstStyle/>
          <a:p>
            <a:pPr>
              <a:lnSpc>
                <a:spcPct val="80000"/>
              </a:lnSpc>
              <a:defRPr/>
            </a:pPr>
            <a:r>
              <a:rPr lang="en-US" dirty="0">
                <a:solidFill>
                  <a:schemeClr val="tx2"/>
                </a:solidFill>
              </a:rPr>
              <a:t>Hearing the client’s account without putting self into it</a:t>
            </a:r>
          </a:p>
          <a:p>
            <a:pPr>
              <a:lnSpc>
                <a:spcPct val="80000"/>
              </a:lnSpc>
              <a:defRPr/>
            </a:pPr>
            <a:r>
              <a:rPr lang="en-US" dirty="0">
                <a:solidFill>
                  <a:schemeClr val="tx2"/>
                </a:solidFill>
              </a:rPr>
              <a:t>Feeling parallel emotions but actively reminding self that in a session and someone else’s story</a:t>
            </a:r>
          </a:p>
          <a:p>
            <a:pPr>
              <a:lnSpc>
                <a:spcPct val="80000"/>
              </a:lnSpc>
              <a:defRPr/>
            </a:pPr>
            <a:r>
              <a:rPr lang="en-US" dirty="0">
                <a:solidFill>
                  <a:schemeClr val="tx2"/>
                </a:solidFill>
              </a:rPr>
              <a:t>Helping the client going through the issue(s)</a:t>
            </a:r>
          </a:p>
          <a:p>
            <a:pPr>
              <a:lnSpc>
                <a:spcPct val="80000"/>
              </a:lnSpc>
              <a:defRPr/>
            </a:pPr>
            <a:r>
              <a:rPr lang="en-US" dirty="0">
                <a:solidFill>
                  <a:schemeClr val="tx2"/>
                </a:solidFill>
              </a:rPr>
              <a:t>Can share with client in words the client relates to the feeling elicited by the incident but in such a way that it does not become the clinician’s story</a:t>
            </a:r>
          </a:p>
          <a:p>
            <a:pPr>
              <a:lnSpc>
                <a:spcPct val="80000"/>
              </a:lnSpc>
              <a:defRPr/>
            </a:pPr>
            <a:r>
              <a:rPr lang="en-US" dirty="0">
                <a:solidFill>
                  <a:schemeClr val="tx2"/>
                </a:solidFill>
              </a:rPr>
              <a:t>Awareness of signs of overload- muscle tension, fatigue, which clients you can’t handle at a certain tie, lack of boundaries, poor eating/sleeping habits, disorganization</a:t>
            </a:r>
          </a:p>
          <a:p>
            <a:pPr>
              <a:lnSpc>
                <a:spcPct val="80000"/>
              </a:lnSpc>
              <a:defRPr/>
            </a:pPr>
            <a:r>
              <a:rPr lang="en-US" dirty="0">
                <a:solidFill>
                  <a:schemeClr val="tx2"/>
                </a:solidFill>
              </a:rPr>
              <a:t>Balance between relating to what the client reports yet being detached enough</a:t>
            </a:r>
            <a:endParaRPr lang="en-US" u="sng" dirty="0">
              <a:solidFill>
                <a:schemeClr val="tx2"/>
              </a:solidFill>
            </a:endParaRPr>
          </a:p>
          <a:p>
            <a:endParaRPr lang="en-US" dirty="0"/>
          </a:p>
        </p:txBody>
      </p:sp>
    </p:spTree>
    <p:extLst>
      <p:ext uri="{BB962C8B-B14F-4D97-AF65-F5344CB8AC3E}">
        <p14:creationId xmlns:p14="http://schemas.microsoft.com/office/powerpoint/2010/main" val="67469250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Empathy Without Loss of Self</a:t>
            </a:r>
          </a:p>
        </p:txBody>
      </p:sp>
      <p:sp>
        <p:nvSpPr>
          <p:cNvPr id="3" name="Content Placeholder 2"/>
          <p:cNvSpPr>
            <a:spLocks noGrp="1"/>
          </p:cNvSpPr>
          <p:nvPr>
            <p:ph idx="1"/>
          </p:nvPr>
        </p:nvSpPr>
        <p:spPr/>
        <p:txBody>
          <a:bodyPr/>
          <a:lstStyle/>
          <a:p>
            <a:pPr algn="ctr">
              <a:lnSpc>
                <a:spcPct val="90000"/>
              </a:lnSpc>
              <a:buNone/>
              <a:defRPr/>
            </a:pPr>
            <a:r>
              <a:rPr lang="en-US" b="1" u="sng" dirty="0">
                <a:solidFill>
                  <a:schemeClr val="tx2"/>
                </a:solidFill>
              </a:rPr>
              <a:t>The Most Important Factor: Social Support Systems</a:t>
            </a:r>
            <a:endParaRPr lang="en-US" dirty="0">
              <a:solidFill>
                <a:schemeClr val="tx2"/>
              </a:solidFill>
            </a:endParaRPr>
          </a:p>
          <a:p>
            <a:pPr algn="ctr">
              <a:lnSpc>
                <a:spcPct val="90000"/>
              </a:lnSpc>
              <a:buNone/>
              <a:defRPr/>
            </a:pPr>
            <a:r>
              <a:rPr lang="en-US" dirty="0">
                <a:solidFill>
                  <a:schemeClr val="tx2"/>
                </a:solidFill>
              </a:rPr>
              <a:t>Personal life/family/friends</a:t>
            </a:r>
          </a:p>
          <a:p>
            <a:pPr algn="ctr">
              <a:lnSpc>
                <a:spcPct val="90000"/>
              </a:lnSpc>
              <a:buNone/>
              <a:defRPr/>
            </a:pPr>
            <a:r>
              <a:rPr lang="en-US" dirty="0">
                <a:solidFill>
                  <a:schemeClr val="tx2"/>
                </a:solidFill>
              </a:rPr>
              <a:t>Community involvement</a:t>
            </a:r>
          </a:p>
          <a:p>
            <a:pPr algn="ctr">
              <a:lnSpc>
                <a:spcPct val="90000"/>
              </a:lnSpc>
              <a:buNone/>
              <a:defRPr/>
            </a:pPr>
            <a:r>
              <a:rPr lang="en-US" dirty="0">
                <a:solidFill>
                  <a:schemeClr val="tx2"/>
                </a:solidFill>
              </a:rPr>
              <a:t>Colleagues</a:t>
            </a:r>
            <a:endParaRPr lang="en-US" b="1" u="sng" dirty="0">
              <a:solidFill>
                <a:schemeClr val="tx2"/>
              </a:solidFill>
            </a:endParaRPr>
          </a:p>
          <a:p>
            <a:pPr algn="ctr">
              <a:lnSpc>
                <a:spcPct val="90000"/>
              </a:lnSpc>
              <a:buNone/>
              <a:defRPr/>
            </a:pPr>
            <a:r>
              <a:rPr lang="en-US" b="1" u="sng" dirty="0">
                <a:solidFill>
                  <a:schemeClr val="tx2"/>
                </a:solidFill>
              </a:rPr>
              <a:t>What social supports do that helps</a:t>
            </a:r>
            <a:r>
              <a:rPr lang="en-US" dirty="0">
                <a:solidFill>
                  <a:schemeClr val="tx2"/>
                </a:solidFill>
              </a:rPr>
              <a:t>:</a:t>
            </a:r>
          </a:p>
          <a:p>
            <a:pPr algn="ctr">
              <a:lnSpc>
                <a:spcPct val="90000"/>
              </a:lnSpc>
              <a:buNone/>
              <a:defRPr/>
            </a:pPr>
            <a:r>
              <a:rPr lang="en-US" dirty="0">
                <a:solidFill>
                  <a:schemeClr val="tx2"/>
                </a:solidFill>
              </a:rPr>
              <a:t>Facilitating compassion</a:t>
            </a:r>
          </a:p>
          <a:p>
            <a:pPr algn="ctr">
              <a:lnSpc>
                <a:spcPct val="90000"/>
              </a:lnSpc>
              <a:buNone/>
              <a:defRPr/>
            </a:pPr>
            <a:r>
              <a:rPr lang="en-US" dirty="0">
                <a:solidFill>
                  <a:schemeClr val="tx2"/>
                </a:solidFill>
              </a:rPr>
              <a:t>Focusing on similar elements among all people-</a:t>
            </a:r>
          </a:p>
          <a:p>
            <a:pPr algn="ctr">
              <a:lnSpc>
                <a:spcPct val="90000"/>
              </a:lnSpc>
              <a:buNone/>
              <a:defRPr/>
            </a:pPr>
            <a:r>
              <a:rPr lang="en-US" dirty="0">
                <a:solidFill>
                  <a:schemeClr val="tx2"/>
                </a:solidFill>
              </a:rPr>
              <a:t> normalizing feelings</a:t>
            </a:r>
          </a:p>
          <a:p>
            <a:pPr algn="ctr">
              <a:lnSpc>
                <a:spcPct val="90000"/>
              </a:lnSpc>
              <a:buNone/>
              <a:defRPr/>
            </a:pPr>
            <a:r>
              <a:rPr lang="en-US" dirty="0">
                <a:solidFill>
                  <a:schemeClr val="tx2"/>
                </a:solidFill>
              </a:rPr>
              <a:t>Reducing self blame</a:t>
            </a:r>
          </a:p>
          <a:p>
            <a:pPr algn="ctr">
              <a:lnSpc>
                <a:spcPct val="90000"/>
              </a:lnSpc>
              <a:buNone/>
              <a:defRPr/>
            </a:pPr>
            <a:r>
              <a:rPr lang="en-US" dirty="0">
                <a:solidFill>
                  <a:schemeClr val="tx2"/>
                </a:solidFill>
              </a:rPr>
              <a:t>Facilitating realistic self acceptance</a:t>
            </a:r>
            <a:endParaRPr lang="en-US" u="sng"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312886107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EXERCISE: PLANNING FOR </a:t>
            </a:r>
            <a:r>
              <a:rPr lang="en-US" b="1" u="sng" dirty="0" smtClean="0"/>
              <a:t>WELLNESS</a:t>
            </a:r>
            <a:endParaRPr lang="en-US" dirty="0"/>
          </a:p>
        </p:txBody>
      </p:sp>
      <p:sp>
        <p:nvSpPr>
          <p:cNvPr id="3" name="Content Placeholder 2"/>
          <p:cNvSpPr>
            <a:spLocks noGrp="1"/>
          </p:cNvSpPr>
          <p:nvPr>
            <p:ph idx="1"/>
          </p:nvPr>
        </p:nvSpPr>
        <p:spPr/>
        <p:txBody>
          <a:bodyPr/>
          <a:lstStyle/>
          <a:p>
            <a:pPr algn="ctr">
              <a:buNone/>
              <a:defRPr/>
            </a:pPr>
            <a:r>
              <a:rPr lang="en-US" b="1" u="sng" dirty="0">
                <a:solidFill>
                  <a:schemeClr val="tx2"/>
                </a:solidFill>
              </a:rPr>
              <a:t>Word Associations</a:t>
            </a:r>
            <a:r>
              <a:rPr lang="en-US" dirty="0">
                <a:solidFill>
                  <a:schemeClr val="tx2"/>
                </a:solidFill>
              </a:rPr>
              <a:t>:</a:t>
            </a:r>
            <a:endParaRPr lang="en-US" b="1" dirty="0">
              <a:solidFill>
                <a:schemeClr val="tx2"/>
              </a:solidFill>
            </a:endParaRPr>
          </a:p>
          <a:p>
            <a:pPr>
              <a:defRPr/>
            </a:pPr>
            <a:r>
              <a:rPr lang="en-US" b="1" dirty="0">
                <a:solidFill>
                  <a:schemeClr val="tx2"/>
                </a:solidFill>
              </a:rPr>
              <a:t>Health-</a:t>
            </a:r>
          </a:p>
          <a:p>
            <a:pPr>
              <a:defRPr/>
            </a:pPr>
            <a:r>
              <a:rPr lang="en-US" b="1" dirty="0">
                <a:solidFill>
                  <a:schemeClr val="tx2"/>
                </a:solidFill>
              </a:rPr>
              <a:t>Healing-</a:t>
            </a:r>
          </a:p>
          <a:p>
            <a:pPr>
              <a:defRPr/>
            </a:pPr>
            <a:r>
              <a:rPr lang="en-US" b="1" dirty="0">
                <a:solidFill>
                  <a:schemeClr val="tx2"/>
                </a:solidFill>
              </a:rPr>
              <a:t>Replenish/renewal-</a:t>
            </a:r>
          </a:p>
          <a:p>
            <a:pPr>
              <a:defRPr/>
            </a:pPr>
            <a:r>
              <a:rPr lang="en-US" b="1" dirty="0">
                <a:solidFill>
                  <a:schemeClr val="tx2"/>
                </a:solidFill>
              </a:rPr>
              <a:t>Escape-</a:t>
            </a:r>
          </a:p>
          <a:p>
            <a:pPr>
              <a:defRPr/>
            </a:pPr>
            <a:r>
              <a:rPr lang="en-US" b="1" dirty="0">
                <a:solidFill>
                  <a:schemeClr val="tx2"/>
                </a:solidFill>
              </a:rPr>
              <a:t>Coping-</a:t>
            </a:r>
          </a:p>
          <a:p>
            <a:pPr>
              <a:defRPr/>
            </a:pPr>
            <a:r>
              <a:rPr lang="en-US" b="1" dirty="0">
                <a:solidFill>
                  <a:schemeClr val="tx2"/>
                </a:solidFill>
              </a:rPr>
              <a:t>Fulfillment-</a:t>
            </a:r>
          </a:p>
          <a:p>
            <a:pPr>
              <a:defRPr/>
            </a:pPr>
            <a:r>
              <a:rPr lang="en-US" b="1" dirty="0">
                <a:solidFill>
                  <a:schemeClr val="tx2"/>
                </a:solidFill>
              </a:rPr>
              <a:t>Satisfaction-</a:t>
            </a:r>
            <a:r>
              <a:rPr lang="en-US" dirty="0">
                <a:solidFill>
                  <a:schemeClr val="tx2"/>
                </a:solidFill>
              </a:rPr>
              <a:t> </a:t>
            </a:r>
          </a:p>
          <a:p>
            <a:endParaRPr lang="en-US" dirty="0"/>
          </a:p>
        </p:txBody>
      </p:sp>
    </p:spTree>
    <p:extLst>
      <p:ext uri="{BB962C8B-B14F-4D97-AF65-F5344CB8AC3E}">
        <p14:creationId xmlns:p14="http://schemas.microsoft.com/office/powerpoint/2010/main" val="120573941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Issue#9: Developing a Balanced Life</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pPr algn="ctr">
              <a:lnSpc>
                <a:spcPct val="90000"/>
              </a:lnSpc>
              <a:buNone/>
              <a:defRPr/>
            </a:pPr>
            <a:r>
              <a:rPr lang="en-US" sz="2800" b="1" u="sng" dirty="0">
                <a:solidFill>
                  <a:schemeClr val="tx2"/>
                </a:solidFill>
              </a:rPr>
              <a:t>Leisure</a:t>
            </a:r>
            <a:endParaRPr lang="en-US" sz="2800" dirty="0">
              <a:solidFill>
                <a:schemeClr val="tx2"/>
              </a:solidFill>
            </a:endParaRPr>
          </a:p>
          <a:p>
            <a:pPr algn="ctr">
              <a:lnSpc>
                <a:spcPct val="90000"/>
              </a:lnSpc>
              <a:defRPr/>
            </a:pPr>
            <a:r>
              <a:rPr lang="en-US" dirty="0">
                <a:solidFill>
                  <a:schemeClr val="tx2"/>
                </a:solidFill>
              </a:rPr>
              <a:t>Leisure directly related to ability to cope</a:t>
            </a:r>
          </a:p>
          <a:p>
            <a:pPr algn="ctr">
              <a:lnSpc>
                <a:spcPct val="90000"/>
              </a:lnSpc>
              <a:defRPr/>
            </a:pPr>
            <a:r>
              <a:rPr lang="en-US" dirty="0">
                <a:solidFill>
                  <a:schemeClr val="tx2"/>
                </a:solidFill>
              </a:rPr>
              <a:t>True leisure related to sense of self spiritually</a:t>
            </a:r>
          </a:p>
          <a:p>
            <a:pPr algn="ctr">
              <a:lnSpc>
                <a:spcPct val="90000"/>
              </a:lnSpc>
              <a:defRPr/>
            </a:pPr>
            <a:r>
              <a:rPr lang="en-US" dirty="0">
                <a:solidFill>
                  <a:schemeClr val="tx2"/>
                </a:solidFill>
              </a:rPr>
              <a:t>True leisure  related to healthy connectedness</a:t>
            </a:r>
          </a:p>
          <a:p>
            <a:pPr algn="ctr">
              <a:lnSpc>
                <a:spcPct val="90000"/>
              </a:lnSpc>
              <a:defRPr/>
            </a:pPr>
            <a:r>
              <a:rPr lang="en-US" dirty="0">
                <a:solidFill>
                  <a:schemeClr val="tx2"/>
                </a:solidFill>
              </a:rPr>
              <a:t>True leisure promotes balance</a:t>
            </a:r>
          </a:p>
          <a:p>
            <a:pPr algn="ctr">
              <a:lnSpc>
                <a:spcPct val="90000"/>
              </a:lnSpc>
              <a:defRPr/>
            </a:pPr>
            <a:endParaRPr lang="en-US" dirty="0">
              <a:solidFill>
                <a:schemeClr val="tx2"/>
              </a:solidFill>
            </a:endParaRPr>
          </a:p>
          <a:p>
            <a:pPr algn="ctr">
              <a:lnSpc>
                <a:spcPct val="90000"/>
              </a:lnSpc>
              <a:buNone/>
              <a:defRPr/>
            </a:pPr>
            <a:r>
              <a:rPr lang="en-US" dirty="0">
                <a:solidFill>
                  <a:schemeClr val="tx2"/>
                </a:solidFill>
              </a:rPr>
              <a:t>“I can let things happen in the moment.”</a:t>
            </a:r>
          </a:p>
          <a:p>
            <a:pPr algn="ctr">
              <a:lnSpc>
                <a:spcPct val="90000"/>
              </a:lnSpc>
              <a:buNone/>
              <a:defRPr/>
            </a:pPr>
            <a:r>
              <a:rPr lang="en-US" dirty="0">
                <a:solidFill>
                  <a:schemeClr val="tx2"/>
                </a:solidFill>
              </a:rPr>
              <a:t>“I try to see the beauty in everything.”</a:t>
            </a:r>
          </a:p>
          <a:p>
            <a:pPr algn="ctr">
              <a:lnSpc>
                <a:spcPct val="90000"/>
              </a:lnSpc>
              <a:buNone/>
              <a:defRPr/>
            </a:pPr>
            <a:r>
              <a:rPr lang="en-US" dirty="0">
                <a:solidFill>
                  <a:schemeClr val="tx2"/>
                </a:solidFill>
              </a:rPr>
              <a:t>“Playfulness is not necessarily unproductive or wasteful.”</a:t>
            </a:r>
          </a:p>
          <a:p>
            <a:pPr algn="ctr">
              <a:lnSpc>
                <a:spcPct val="90000"/>
              </a:lnSpc>
              <a:buNone/>
              <a:defRPr/>
            </a:pPr>
            <a:r>
              <a:rPr lang="en-US" dirty="0">
                <a:solidFill>
                  <a:schemeClr val="tx2"/>
                </a:solidFill>
              </a:rPr>
              <a:t>“I can periodically revisit how I am feeling and what I need.”</a:t>
            </a:r>
          </a:p>
          <a:p>
            <a:pPr algn="ctr">
              <a:lnSpc>
                <a:spcPct val="90000"/>
              </a:lnSpc>
              <a:buNone/>
              <a:defRPr/>
            </a:pPr>
            <a:r>
              <a:rPr lang="en-US" dirty="0">
                <a:solidFill>
                  <a:schemeClr val="tx2"/>
                </a:solidFill>
              </a:rPr>
              <a:t>“Meanings of my personal and career goals are allowed to change with age and life stage.”</a:t>
            </a:r>
            <a:endParaRPr lang="en-US" b="1" u="sng" dirty="0">
              <a:solidFill>
                <a:schemeClr val="tx2"/>
              </a:solidFill>
            </a:endParaRPr>
          </a:p>
          <a:p>
            <a:pPr algn="ctr">
              <a:lnSpc>
                <a:spcPct val="90000"/>
              </a:lnSpc>
              <a:buNone/>
              <a:defRPr/>
            </a:pPr>
            <a:r>
              <a:rPr lang="en-US" b="1" u="sng" dirty="0">
                <a:solidFill>
                  <a:schemeClr val="tx2"/>
                </a:solidFill>
              </a:rPr>
              <a:t>Examples</a:t>
            </a:r>
            <a:r>
              <a:rPr lang="en-US" dirty="0">
                <a:solidFill>
                  <a:schemeClr val="tx2"/>
                </a:solidFill>
              </a:rPr>
              <a:t>:</a:t>
            </a:r>
          </a:p>
          <a:p>
            <a:pPr algn="ctr">
              <a:lnSpc>
                <a:spcPct val="90000"/>
              </a:lnSpc>
              <a:buNone/>
              <a:defRPr/>
            </a:pPr>
            <a:r>
              <a:rPr lang="en-US" dirty="0">
                <a:solidFill>
                  <a:schemeClr val="tx2"/>
                </a:solidFill>
              </a:rPr>
              <a:t>Arts, cooking, music, meditation, physical activity, walking, physical labor, prayer, hobbies, et.</a:t>
            </a:r>
            <a:endParaRPr lang="en-US" u="sng" dirty="0">
              <a:solidFill>
                <a:schemeClr val="tx2"/>
              </a:solidFill>
            </a:endParaRPr>
          </a:p>
          <a:p>
            <a:endParaRPr lang="en-US" dirty="0"/>
          </a:p>
        </p:txBody>
      </p:sp>
    </p:spTree>
    <p:extLst>
      <p:ext uri="{BB962C8B-B14F-4D97-AF65-F5344CB8AC3E}">
        <p14:creationId xmlns:p14="http://schemas.microsoft.com/office/powerpoint/2010/main" val="147873776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#10: What Cases You Can/Can’t Handle</a:t>
            </a:r>
            <a:endParaRPr lang="en-US" dirty="0"/>
          </a:p>
        </p:txBody>
      </p:sp>
      <p:sp>
        <p:nvSpPr>
          <p:cNvPr id="3" name="Content Placeholder 2"/>
          <p:cNvSpPr>
            <a:spLocks noGrp="1"/>
          </p:cNvSpPr>
          <p:nvPr>
            <p:ph idx="1"/>
          </p:nvPr>
        </p:nvSpPr>
        <p:spPr/>
        <p:txBody>
          <a:bodyPr>
            <a:normAutofit fontScale="92500" lnSpcReduction="20000"/>
          </a:bodyPr>
          <a:lstStyle/>
          <a:p>
            <a:pPr algn="ctr">
              <a:buNone/>
              <a:defRPr/>
            </a:pPr>
            <a:r>
              <a:rPr lang="en-US" b="1" u="sng" dirty="0">
                <a:solidFill>
                  <a:schemeClr val="tx2"/>
                </a:solidFill>
              </a:rPr>
              <a:t>Effects of Traumatic Cases</a:t>
            </a:r>
          </a:p>
          <a:p>
            <a:pPr algn="ctr">
              <a:buNone/>
              <a:defRPr/>
            </a:pPr>
            <a:r>
              <a:rPr lang="en-US" b="1" u="sng" dirty="0">
                <a:solidFill>
                  <a:schemeClr val="tx2"/>
                </a:solidFill>
              </a:rPr>
              <a:t>Negative</a:t>
            </a:r>
            <a:endParaRPr lang="en-US" dirty="0">
              <a:solidFill>
                <a:schemeClr val="tx2"/>
              </a:solidFill>
            </a:endParaRPr>
          </a:p>
          <a:p>
            <a:pPr algn="ctr">
              <a:defRPr/>
            </a:pPr>
            <a:r>
              <a:rPr lang="en-US" dirty="0">
                <a:solidFill>
                  <a:schemeClr val="tx2"/>
                </a:solidFill>
              </a:rPr>
              <a:t>Personal trauma history</a:t>
            </a:r>
          </a:p>
          <a:p>
            <a:pPr algn="ctr">
              <a:defRPr/>
            </a:pPr>
            <a:r>
              <a:rPr lang="en-US" dirty="0">
                <a:solidFill>
                  <a:schemeClr val="tx2"/>
                </a:solidFill>
              </a:rPr>
              <a:t>Female versus male</a:t>
            </a:r>
          </a:p>
          <a:p>
            <a:pPr algn="ctr">
              <a:defRPr/>
            </a:pPr>
            <a:r>
              <a:rPr lang="en-US" dirty="0" err="1">
                <a:solidFill>
                  <a:schemeClr val="tx2"/>
                </a:solidFill>
              </a:rPr>
              <a:t>Overidentification</a:t>
            </a:r>
            <a:r>
              <a:rPr lang="en-US" dirty="0">
                <a:solidFill>
                  <a:schemeClr val="tx2"/>
                </a:solidFill>
              </a:rPr>
              <a:t> with traumatic elements</a:t>
            </a:r>
          </a:p>
          <a:p>
            <a:pPr algn="ctr">
              <a:defRPr/>
            </a:pPr>
            <a:r>
              <a:rPr lang="en-US" dirty="0">
                <a:solidFill>
                  <a:schemeClr val="tx2"/>
                </a:solidFill>
              </a:rPr>
              <a:t>Extremely in depth detailed trauma work</a:t>
            </a:r>
          </a:p>
          <a:p>
            <a:pPr algn="ctr">
              <a:defRPr/>
            </a:pPr>
            <a:r>
              <a:rPr lang="en-US" dirty="0">
                <a:solidFill>
                  <a:schemeClr val="tx2"/>
                </a:solidFill>
              </a:rPr>
              <a:t>Long term trauma work</a:t>
            </a:r>
          </a:p>
          <a:p>
            <a:pPr algn="ctr">
              <a:defRPr/>
            </a:pPr>
            <a:r>
              <a:rPr lang="en-US" dirty="0">
                <a:solidFill>
                  <a:schemeClr val="tx2"/>
                </a:solidFill>
              </a:rPr>
              <a:t>Trauma cases with little sense of justice and closure</a:t>
            </a:r>
          </a:p>
          <a:p>
            <a:pPr algn="ctr">
              <a:defRPr/>
            </a:pPr>
            <a:r>
              <a:rPr lang="en-US" dirty="0">
                <a:solidFill>
                  <a:schemeClr val="tx2"/>
                </a:solidFill>
              </a:rPr>
              <a:t>First responders- anxiety, substance abuse, burnout, PTSD risk</a:t>
            </a:r>
          </a:p>
          <a:p>
            <a:pPr algn="ctr">
              <a:defRPr/>
            </a:pPr>
            <a:r>
              <a:rPr lang="en-US" dirty="0">
                <a:solidFill>
                  <a:schemeClr val="tx2"/>
                </a:solidFill>
              </a:rPr>
              <a:t>Sleep interruptions</a:t>
            </a:r>
          </a:p>
          <a:p>
            <a:pPr algn="ctr">
              <a:defRPr/>
            </a:pPr>
            <a:r>
              <a:rPr lang="en-US" dirty="0">
                <a:solidFill>
                  <a:schemeClr val="tx2"/>
                </a:solidFill>
              </a:rPr>
              <a:t>Chronic fatigue</a:t>
            </a:r>
          </a:p>
          <a:p>
            <a:pPr algn="ctr">
              <a:defRPr/>
            </a:pPr>
            <a:r>
              <a:rPr lang="en-US" dirty="0">
                <a:solidFill>
                  <a:schemeClr val="tx2"/>
                </a:solidFill>
              </a:rPr>
              <a:t>Milder versions of the victims symptomology</a:t>
            </a:r>
          </a:p>
          <a:p>
            <a:endParaRPr lang="en-US" dirty="0"/>
          </a:p>
        </p:txBody>
      </p:sp>
    </p:spTree>
    <p:extLst>
      <p:ext uri="{BB962C8B-B14F-4D97-AF65-F5344CB8AC3E}">
        <p14:creationId xmlns:p14="http://schemas.microsoft.com/office/powerpoint/2010/main" val="254181562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Cases You Can/Can’t </a:t>
            </a:r>
            <a:r>
              <a:rPr lang="en-US" dirty="0" smtClean="0"/>
              <a:t>Handle</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algn="ctr">
              <a:lnSpc>
                <a:spcPct val="80000"/>
              </a:lnSpc>
              <a:buNone/>
              <a:defRPr/>
            </a:pPr>
            <a:r>
              <a:rPr lang="en-US" b="1" u="sng" dirty="0">
                <a:solidFill>
                  <a:schemeClr val="tx2"/>
                </a:solidFill>
              </a:rPr>
              <a:t>Effects of Traumatic Cases</a:t>
            </a:r>
            <a:endParaRPr lang="en-US" dirty="0">
              <a:solidFill>
                <a:schemeClr val="tx2"/>
              </a:solidFill>
            </a:endParaRPr>
          </a:p>
          <a:p>
            <a:pPr algn="ctr">
              <a:lnSpc>
                <a:spcPct val="80000"/>
              </a:lnSpc>
              <a:buNone/>
              <a:defRPr/>
            </a:pPr>
            <a:r>
              <a:rPr lang="en-US" dirty="0">
                <a:solidFill>
                  <a:schemeClr val="tx2"/>
                </a:solidFill>
              </a:rPr>
              <a:t>Does this effect or influence counselor burnout?</a:t>
            </a:r>
          </a:p>
          <a:p>
            <a:pPr algn="ctr">
              <a:lnSpc>
                <a:spcPct val="80000"/>
              </a:lnSpc>
              <a:buNone/>
              <a:defRPr/>
            </a:pPr>
            <a:endParaRPr lang="en-US" b="1" u="sng" dirty="0">
              <a:solidFill>
                <a:schemeClr val="tx2"/>
              </a:solidFill>
            </a:endParaRPr>
          </a:p>
          <a:p>
            <a:pPr algn="ctr">
              <a:lnSpc>
                <a:spcPct val="80000"/>
              </a:lnSpc>
              <a:buNone/>
              <a:defRPr/>
            </a:pPr>
            <a:r>
              <a:rPr lang="en-US" b="1" u="sng" dirty="0">
                <a:solidFill>
                  <a:schemeClr val="tx2"/>
                </a:solidFill>
              </a:rPr>
              <a:t>Positive</a:t>
            </a:r>
            <a:endParaRPr lang="en-US" dirty="0">
              <a:solidFill>
                <a:schemeClr val="tx2"/>
              </a:solidFill>
            </a:endParaRPr>
          </a:p>
          <a:p>
            <a:pPr algn="ctr">
              <a:lnSpc>
                <a:spcPct val="80000"/>
              </a:lnSpc>
              <a:defRPr/>
            </a:pPr>
            <a:r>
              <a:rPr lang="en-US" dirty="0">
                <a:solidFill>
                  <a:schemeClr val="tx2"/>
                </a:solidFill>
              </a:rPr>
              <a:t>33% actually felt more positive- made a difference- involvement in disaster or trauma</a:t>
            </a:r>
          </a:p>
          <a:p>
            <a:pPr algn="ctr">
              <a:lnSpc>
                <a:spcPct val="80000"/>
              </a:lnSpc>
              <a:defRPr/>
            </a:pPr>
            <a:r>
              <a:rPr lang="en-US" dirty="0">
                <a:solidFill>
                  <a:schemeClr val="tx2"/>
                </a:solidFill>
              </a:rPr>
              <a:t>Personally helpful to some degree if help counselor reaffirm resilience about their own life stressors</a:t>
            </a:r>
          </a:p>
          <a:p>
            <a:pPr algn="ctr">
              <a:lnSpc>
                <a:spcPct val="80000"/>
              </a:lnSpc>
              <a:defRPr/>
            </a:pPr>
            <a:r>
              <a:rPr lang="en-US" dirty="0">
                <a:solidFill>
                  <a:schemeClr val="tx2"/>
                </a:solidFill>
              </a:rPr>
              <a:t>Sense of coherence- all humans go through some traumatic things to some degree</a:t>
            </a:r>
          </a:p>
          <a:p>
            <a:pPr algn="ctr">
              <a:lnSpc>
                <a:spcPct val="80000"/>
              </a:lnSpc>
              <a:defRPr/>
            </a:pPr>
            <a:r>
              <a:rPr lang="en-US" dirty="0">
                <a:solidFill>
                  <a:schemeClr val="tx2"/>
                </a:solidFill>
              </a:rPr>
              <a:t>Willingness to get therapy personally if indicated</a:t>
            </a:r>
          </a:p>
          <a:p>
            <a:pPr algn="ctr">
              <a:lnSpc>
                <a:spcPct val="80000"/>
              </a:lnSpc>
              <a:defRPr/>
            </a:pPr>
            <a:r>
              <a:rPr lang="en-US" dirty="0">
                <a:solidFill>
                  <a:schemeClr val="tx2"/>
                </a:solidFill>
              </a:rPr>
              <a:t>Ongoing involvement in supervision</a:t>
            </a:r>
          </a:p>
          <a:p>
            <a:pPr algn="ctr">
              <a:lnSpc>
                <a:spcPct val="80000"/>
              </a:lnSpc>
              <a:defRPr/>
            </a:pPr>
            <a:r>
              <a:rPr lang="en-US" dirty="0">
                <a:solidFill>
                  <a:schemeClr val="tx2"/>
                </a:solidFill>
              </a:rPr>
              <a:t>Post traumatic growth</a:t>
            </a:r>
          </a:p>
          <a:p>
            <a:pPr algn="ctr">
              <a:lnSpc>
                <a:spcPct val="80000"/>
              </a:lnSpc>
              <a:defRPr/>
            </a:pPr>
            <a:r>
              <a:rPr lang="en-US" dirty="0">
                <a:solidFill>
                  <a:schemeClr val="tx2"/>
                </a:solidFill>
              </a:rPr>
              <a:t>Witnessing the resiliency of others</a:t>
            </a:r>
            <a:endParaRPr lang="en-US" b="1" u="sng" dirty="0">
              <a:solidFill>
                <a:schemeClr val="tx2"/>
              </a:solidFill>
            </a:endParaRPr>
          </a:p>
          <a:p>
            <a:endParaRPr lang="en-US" dirty="0"/>
          </a:p>
        </p:txBody>
      </p:sp>
    </p:spTree>
    <p:extLst>
      <p:ext uri="{BB962C8B-B14F-4D97-AF65-F5344CB8AC3E}">
        <p14:creationId xmlns:p14="http://schemas.microsoft.com/office/powerpoint/2010/main" val="59866711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Cases You Can/Can’t </a:t>
            </a:r>
            <a:r>
              <a:rPr lang="en-US" dirty="0" smtClean="0"/>
              <a:t>Handle</a:t>
            </a:r>
            <a:endParaRPr lang="en-US" dirty="0"/>
          </a:p>
        </p:txBody>
      </p:sp>
      <p:sp>
        <p:nvSpPr>
          <p:cNvPr id="3" name="Content Placeholder 2"/>
          <p:cNvSpPr>
            <a:spLocks noGrp="1"/>
          </p:cNvSpPr>
          <p:nvPr>
            <p:ph idx="1"/>
          </p:nvPr>
        </p:nvSpPr>
        <p:spPr/>
        <p:txBody>
          <a:bodyPr/>
          <a:lstStyle/>
          <a:p>
            <a:pPr algn="ctr">
              <a:buNone/>
              <a:defRPr/>
            </a:pPr>
            <a:r>
              <a:rPr lang="en-US" b="1" u="sng" dirty="0">
                <a:solidFill>
                  <a:schemeClr val="tx2"/>
                </a:solidFill>
              </a:rPr>
              <a:t>Mixed Results</a:t>
            </a:r>
            <a:endParaRPr lang="en-US" dirty="0">
              <a:solidFill>
                <a:schemeClr val="tx2"/>
              </a:solidFill>
            </a:endParaRPr>
          </a:p>
          <a:p>
            <a:pPr algn="ctr">
              <a:defRPr/>
            </a:pPr>
            <a:r>
              <a:rPr lang="en-US" dirty="0">
                <a:solidFill>
                  <a:schemeClr val="tx2"/>
                </a:solidFill>
              </a:rPr>
              <a:t>Length of years as a therapist</a:t>
            </a:r>
          </a:p>
          <a:p>
            <a:pPr algn="ctr">
              <a:defRPr/>
            </a:pPr>
            <a:r>
              <a:rPr lang="en-US" dirty="0">
                <a:solidFill>
                  <a:schemeClr val="tx2"/>
                </a:solidFill>
              </a:rPr>
              <a:t>Level of compassion</a:t>
            </a:r>
          </a:p>
          <a:p>
            <a:pPr algn="ctr">
              <a:defRPr/>
            </a:pPr>
            <a:r>
              <a:rPr lang="en-US" dirty="0">
                <a:solidFill>
                  <a:schemeClr val="tx2"/>
                </a:solidFill>
              </a:rPr>
              <a:t>Depends on degree of previously unresolved things </a:t>
            </a:r>
          </a:p>
          <a:p>
            <a:endParaRPr lang="en-US" dirty="0">
              <a:solidFill>
                <a:schemeClr val="tx2"/>
              </a:solidFill>
            </a:endParaRPr>
          </a:p>
        </p:txBody>
      </p:sp>
    </p:spTree>
    <p:extLst>
      <p:ext uri="{BB962C8B-B14F-4D97-AF65-F5344CB8AC3E}">
        <p14:creationId xmlns:p14="http://schemas.microsoft.com/office/powerpoint/2010/main" val="1041307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Content-Oriented Listeners</a:t>
            </a:r>
            <a:endParaRPr lang="en-US" dirty="0"/>
          </a:p>
        </p:txBody>
      </p:sp>
      <p:sp>
        <p:nvSpPr>
          <p:cNvPr id="3" name="Content Placeholder 2"/>
          <p:cNvSpPr>
            <a:spLocks noGrp="1"/>
          </p:cNvSpPr>
          <p:nvPr>
            <p:ph idx="1"/>
          </p:nvPr>
        </p:nvSpPr>
        <p:spPr>
          <a:xfrm>
            <a:off x="0" y="1905000"/>
            <a:ext cx="9144000" cy="4953000"/>
          </a:xfrm>
        </p:spPr>
        <p:txBody>
          <a:bodyPr>
            <a:normAutofit/>
          </a:bodyPr>
          <a:lstStyle/>
          <a:p>
            <a:pPr>
              <a:lnSpc>
                <a:spcPct val="80000"/>
              </a:lnSpc>
              <a:defRPr/>
            </a:pPr>
            <a:r>
              <a:rPr lang="en-US" sz="3600" dirty="0">
                <a:solidFill>
                  <a:schemeClr val="tx2"/>
                </a:solidFill>
              </a:rPr>
              <a:t>Evaluate every angle of things</a:t>
            </a:r>
          </a:p>
          <a:p>
            <a:pPr>
              <a:lnSpc>
                <a:spcPct val="80000"/>
              </a:lnSpc>
              <a:defRPr/>
            </a:pPr>
            <a:r>
              <a:rPr lang="en-US" sz="3600" dirty="0">
                <a:solidFill>
                  <a:schemeClr val="tx2"/>
                </a:solidFill>
              </a:rPr>
              <a:t>Likes digging below the surface to dissect problems</a:t>
            </a:r>
          </a:p>
          <a:p>
            <a:pPr>
              <a:lnSpc>
                <a:spcPct val="80000"/>
              </a:lnSpc>
              <a:defRPr/>
            </a:pPr>
            <a:r>
              <a:rPr lang="en-US" sz="3600" dirty="0">
                <a:solidFill>
                  <a:schemeClr val="tx2"/>
                </a:solidFill>
              </a:rPr>
              <a:t>Value technical information</a:t>
            </a:r>
          </a:p>
          <a:p>
            <a:pPr>
              <a:lnSpc>
                <a:spcPct val="80000"/>
              </a:lnSpc>
              <a:defRPr/>
            </a:pPr>
            <a:r>
              <a:rPr lang="en-US" sz="3600" dirty="0">
                <a:solidFill>
                  <a:schemeClr val="tx2"/>
                </a:solidFill>
              </a:rPr>
              <a:t>Wants people to back up what they say with examples and supports</a:t>
            </a:r>
          </a:p>
          <a:p>
            <a:pPr>
              <a:lnSpc>
                <a:spcPct val="80000"/>
              </a:lnSpc>
              <a:defRPr/>
            </a:pPr>
            <a:r>
              <a:rPr lang="en-US" sz="3600" dirty="0">
                <a:solidFill>
                  <a:schemeClr val="tx2"/>
                </a:solidFill>
              </a:rPr>
              <a:t>Values complexities</a:t>
            </a:r>
          </a:p>
        </p:txBody>
      </p:sp>
    </p:spTree>
    <p:extLst>
      <p:ext uri="{BB962C8B-B14F-4D97-AF65-F5344CB8AC3E}">
        <p14:creationId xmlns:p14="http://schemas.microsoft.com/office/powerpoint/2010/main" val="5797465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Compassion Fatigue</a:t>
            </a:r>
            <a:endParaRPr lang="en-US" dirty="0"/>
          </a:p>
        </p:txBody>
      </p:sp>
      <p:sp>
        <p:nvSpPr>
          <p:cNvPr id="3" name="Content Placeholder 2"/>
          <p:cNvSpPr>
            <a:spLocks noGrp="1"/>
          </p:cNvSpPr>
          <p:nvPr>
            <p:ph idx="1"/>
          </p:nvPr>
        </p:nvSpPr>
        <p:spPr/>
        <p:txBody>
          <a:bodyPr/>
          <a:lstStyle/>
          <a:p>
            <a:pPr>
              <a:buNone/>
              <a:defRPr/>
            </a:pPr>
            <a:r>
              <a:rPr lang="en-US" b="1" u="sng" dirty="0">
                <a:solidFill>
                  <a:schemeClr val="tx2"/>
                </a:solidFill>
              </a:rPr>
              <a:t>Examples</a:t>
            </a:r>
            <a:r>
              <a:rPr lang="en-US" dirty="0">
                <a:solidFill>
                  <a:schemeClr val="tx2"/>
                </a:solidFill>
              </a:rPr>
              <a:t>:</a:t>
            </a:r>
          </a:p>
          <a:p>
            <a:pPr>
              <a:defRPr/>
            </a:pPr>
            <a:r>
              <a:rPr lang="en-US" dirty="0">
                <a:solidFill>
                  <a:schemeClr val="tx2"/>
                </a:solidFill>
              </a:rPr>
              <a:t>Dreaming the client’s dreams</a:t>
            </a:r>
          </a:p>
          <a:p>
            <a:pPr>
              <a:defRPr/>
            </a:pPr>
            <a:r>
              <a:rPr lang="en-US" dirty="0">
                <a:solidFill>
                  <a:schemeClr val="tx2"/>
                </a:solidFill>
              </a:rPr>
              <a:t>Experiencing intrusive thoughts and images</a:t>
            </a:r>
          </a:p>
          <a:p>
            <a:pPr>
              <a:defRPr/>
            </a:pPr>
            <a:r>
              <a:rPr lang="en-US" dirty="0" err="1">
                <a:solidFill>
                  <a:schemeClr val="tx2"/>
                </a:solidFill>
              </a:rPr>
              <a:t>Hyperarousal</a:t>
            </a:r>
            <a:endParaRPr lang="en-US" dirty="0">
              <a:solidFill>
                <a:schemeClr val="tx2"/>
              </a:solidFill>
            </a:endParaRPr>
          </a:p>
          <a:p>
            <a:pPr>
              <a:defRPr/>
            </a:pPr>
            <a:r>
              <a:rPr lang="en-US" dirty="0">
                <a:solidFill>
                  <a:schemeClr val="tx2"/>
                </a:solidFill>
              </a:rPr>
              <a:t>Sleep problems</a:t>
            </a:r>
          </a:p>
          <a:p>
            <a:pPr>
              <a:defRPr/>
            </a:pPr>
            <a:r>
              <a:rPr lang="en-US" dirty="0">
                <a:solidFill>
                  <a:schemeClr val="tx2"/>
                </a:solidFill>
              </a:rPr>
              <a:t>Difficulty concentrating</a:t>
            </a:r>
          </a:p>
          <a:p>
            <a:pPr>
              <a:defRPr/>
            </a:pPr>
            <a:r>
              <a:rPr lang="en-US" dirty="0">
                <a:solidFill>
                  <a:schemeClr val="tx2"/>
                </a:solidFill>
              </a:rPr>
              <a:t>Being easily startled</a:t>
            </a:r>
          </a:p>
          <a:p>
            <a:pPr>
              <a:defRPr/>
            </a:pPr>
            <a:r>
              <a:rPr lang="en-US" dirty="0">
                <a:solidFill>
                  <a:schemeClr val="tx2"/>
                </a:solidFill>
              </a:rPr>
              <a:t>Sense that no one understands my distress</a:t>
            </a:r>
          </a:p>
          <a:p>
            <a:pPr>
              <a:buNone/>
              <a:defRPr/>
            </a:pPr>
            <a:r>
              <a:rPr lang="en-US" dirty="0">
                <a:solidFill>
                  <a:schemeClr val="tx2"/>
                </a:solidFill>
              </a:rPr>
              <a:t>NOTE: May also extend to family of the counselor and support systems of the counselor</a:t>
            </a:r>
          </a:p>
          <a:p>
            <a:endParaRPr lang="en-US" dirty="0">
              <a:solidFill>
                <a:schemeClr val="tx2"/>
              </a:solidFill>
            </a:endParaRPr>
          </a:p>
        </p:txBody>
      </p:sp>
    </p:spTree>
    <p:extLst>
      <p:ext uri="{BB962C8B-B14F-4D97-AF65-F5344CB8AC3E}">
        <p14:creationId xmlns:p14="http://schemas.microsoft.com/office/powerpoint/2010/main" val="398627993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t>
            </a:r>
            <a:r>
              <a:rPr lang="en-US" dirty="0" smtClean="0"/>
              <a:t>icarious Traumatization</a:t>
            </a:r>
            <a:endParaRPr lang="en-US" dirty="0"/>
          </a:p>
        </p:txBody>
      </p:sp>
      <p:sp>
        <p:nvSpPr>
          <p:cNvPr id="3" name="Content Placeholder 2"/>
          <p:cNvSpPr>
            <a:spLocks noGrp="1"/>
          </p:cNvSpPr>
          <p:nvPr>
            <p:ph idx="1"/>
          </p:nvPr>
        </p:nvSpPr>
        <p:spPr>
          <a:xfrm>
            <a:off x="457200" y="1752600"/>
            <a:ext cx="8229600" cy="4525963"/>
          </a:xfrm>
        </p:spPr>
        <p:txBody>
          <a:bodyPr>
            <a:normAutofit fontScale="92500" lnSpcReduction="20000"/>
          </a:bodyPr>
          <a:lstStyle/>
          <a:p>
            <a:pPr>
              <a:buNone/>
              <a:defRPr/>
            </a:pPr>
            <a:r>
              <a:rPr lang="en-US" sz="3200" b="1" u="sng" dirty="0">
                <a:solidFill>
                  <a:schemeClr val="tx2"/>
                </a:solidFill>
              </a:rPr>
              <a:t>Vicarious Traumatization</a:t>
            </a:r>
            <a:endParaRPr lang="en-US" sz="3200" dirty="0">
              <a:solidFill>
                <a:schemeClr val="tx2"/>
              </a:solidFill>
            </a:endParaRPr>
          </a:p>
          <a:p>
            <a:pPr>
              <a:defRPr/>
            </a:pPr>
            <a:r>
              <a:rPr lang="en-US" dirty="0">
                <a:solidFill>
                  <a:schemeClr val="tx2"/>
                </a:solidFill>
              </a:rPr>
              <a:t>Reactions to cases of those abused or in trauma</a:t>
            </a:r>
          </a:p>
          <a:p>
            <a:pPr>
              <a:defRPr/>
            </a:pPr>
            <a:r>
              <a:rPr lang="en-US" dirty="0">
                <a:solidFill>
                  <a:schemeClr val="tx2"/>
                </a:solidFill>
              </a:rPr>
              <a:t>not a pathological reaction</a:t>
            </a:r>
          </a:p>
          <a:p>
            <a:pPr>
              <a:defRPr/>
            </a:pPr>
            <a:r>
              <a:rPr lang="en-US" dirty="0">
                <a:solidFill>
                  <a:schemeClr val="tx2"/>
                </a:solidFill>
              </a:rPr>
              <a:t>based on empathic reactions to trauma survivors triggered by our own application of our counseling skills</a:t>
            </a:r>
          </a:p>
          <a:p>
            <a:pPr>
              <a:defRPr/>
            </a:pPr>
            <a:r>
              <a:rPr lang="en-US" dirty="0">
                <a:solidFill>
                  <a:schemeClr val="tx2"/>
                </a:solidFill>
              </a:rPr>
              <a:t>“empathy at full throttle”, “exaggerated empathy” (</a:t>
            </a:r>
            <a:r>
              <a:rPr lang="en-US" dirty="0" err="1">
                <a:solidFill>
                  <a:schemeClr val="tx2"/>
                </a:solidFill>
              </a:rPr>
              <a:t>Rothchild</a:t>
            </a:r>
            <a:r>
              <a:rPr lang="en-US" dirty="0">
                <a:solidFill>
                  <a:schemeClr val="tx2"/>
                </a:solidFill>
              </a:rPr>
              <a:t>, B., 2002)</a:t>
            </a:r>
          </a:p>
          <a:p>
            <a:pPr>
              <a:defRPr/>
            </a:pPr>
            <a:r>
              <a:rPr lang="en-US" dirty="0">
                <a:solidFill>
                  <a:schemeClr val="tx2"/>
                </a:solidFill>
              </a:rPr>
              <a:t>Less than 10% in most cases</a:t>
            </a:r>
          </a:p>
          <a:p>
            <a:pPr>
              <a:buNone/>
              <a:defRPr/>
            </a:pPr>
            <a:r>
              <a:rPr lang="en-US" sz="2800" dirty="0">
                <a:solidFill>
                  <a:schemeClr val="tx2"/>
                </a:solidFill>
              </a:rPr>
              <a:t>Examples:</a:t>
            </a:r>
          </a:p>
          <a:p>
            <a:pPr>
              <a:buNone/>
              <a:defRPr/>
            </a:pPr>
            <a:r>
              <a:rPr lang="en-US" sz="2800" dirty="0">
                <a:solidFill>
                  <a:schemeClr val="tx2"/>
                </a:solidFill>
              </a:rPr>
              <a:t>    Child abuse, terrorism victims, physical or </a:t>
            </a:r>
            <a:r>
              <a:rPr lang="en-US" sz="2800" dirty="0" err="1">
                <a:solidFill>
                  <a:schemeClr val="tx2"/>
                </a:solidFill>
              </a:rPr>
              <a:t>emotionalabuse</a:t>
            </a:r>
            <a:r>
              <a:rPr lang="en-US" sz="2800" dirty="0">
                <a:solidFill>
                  <a:schemeClr val="tx2"/>
                </a:solidFill>
              </a:rPr>
              <a:t> victims, natural disaster victims, violent crime victims, people with sudden violent deaths</a:t>
            </a:r>
          </a:p>
          <a:p>
            <a:endParaRPr lang="en-US" dirty="0"/>
          </a:p>
        </p:txBody>
      </p:sp>
    </p:spTree>
    <p:extLst>
      <p:ext uri="{BB962C8B-B14F-4D97-AF65-F5344CB8AC3E}">
        <p14:creationId xmlns:p14="http://schemas.microsoft.com/office/powerpoint/2010/main" val="22372684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a:t>Critical Factors For Processing Traumatic </a:t>
            </a:r>
            <a:r>
              <a:rPr lang="en-US" sz="3200" b="1" u="sng" dirty="0" smtClean="0"/>
              <a:t>Cases</a:t>
            </a:r>
            <a:endParaRPr lang="en-US" sz="3200" dirty="0"/>
          </a:p>
        </p:txBody>
      </p:sp>
      <p:sp>
        <p:nvSpPr>
          <p:cNvPr id="3" name="Content Placeholder 2"/>
          <p:cNvSpPr>
            <a:spLocks noGrp="1"/>
          </p:cNvSpPr>
          <p:nvPr>
            <p:ph idx="1"/>
          </p:nvPr>
        </p:nvSpPr>
        <p:spPr/>
        <p:txBody>
          <a:bodyPr>
            <a:normAutofit fontScale="92500" lnSpcReduction="10000"/>
          </a:bodyPr>
          <a:lstStyle/>
          <a:p>
            <a:pPr>
              <a:lnSpc>
                <a:spcPct val="90000"/>
              </a:lnSpc>
              <a:defRPr/>
            </a:pPr>
            <a:r>
              <a:rPr lang="en-US" dirty="0">
                <a:solidFill>
                  <a:schemeClr val="tx2"/>
                </a:solidFill>
              </a:rPr>
              <a:t>Key how the clinician processes the inner experience of the traumatic material</a:t>
            </a:r>
          </a:p>
          <a:p>
            <a:pPr>
              <a:lnSpc>
                <a:spcPct val="90000"/>
              </a:lnSpc>
              <a:defRPr/>
            </a:pPr>
            <a:r>
              <a:rPr lang="en-US" dirty="0">
                <a:solidFill>
                  <a:schemeClr val="tx2"/>
                </a:solidFill>
              </a:rPr>
              <a:t>How personally they take their ability to control or fix things around them</a:t>
            </a:r>
          </a:p>
          <a:p>
            <a:pPr>
              <a:lnSpc>
                <a:spcPct val="90000"/>
              </a:lnSpc>
              <a:defRPr/>
            </a:pPr>
            <a:r>
              <a:rPr lang="en-US" dirty="0">
                <a:solidFill>
                  <a:schemeClr val="tx2"/>
                </a:solidFill>
              </a:rPr>
              <a:t>How much they have worked on their journey toward a professional identity to this point</a:t>
            </a:r>
          </a:p>
          <a:p>
            <a:pPr>
              <a:lnSpc>
                <a:spcPct val="90000"/>
              </a:lnSpc>
              <a:defRPr/>
            </a:pPr>
            <a:r>
              <a:rPr lang="en-US" dirty="0">
                <a:solidFill>
                  <a:schemeClr val="tx2"/>
                </a:solidFill>
              </a:rPr>
              <a:t>How well they can compartmentalize life between professional and personal</a:t>
            </a:r>
          </a:p>
          <a:p>
            <a:pPr>
              <a:lnSpc>
                <a:spcPct val="90000"/>
              </a:lnSpc>
              <a:defRPr/>
            </a:pPr>
            <a:r>
              <a:rPr lang="en-US" dirty="0">
                <a:solidFill>
                  <a:schemeClr val="tx2"/>
                </a:solidFill>
              </a:rPr>
              <a:t>What meaning the clinician assigns to the event (assumptive worldview)</a:t>
            </a:r>
          </a:p>
          <a:p>
            <a:pPr>
              <a:lnSpc>
                <a:spcPct val="90000"/>
              </a:lnSpc>
              <a:defRPr/>
            </a:pPr>
            <a:r>
              <a:rPr lang="en-US" dirty="0">
                <a:solidFill>
                  <a:schemeClr val="tx2"/>
                </a:solidFill>
              </a:rPr>
              <a:t>Access and willingness to use resources for self care</a:t>
            </a:r>
          </a:p>
          <a:p>
            <a:pPr>
              <a:lnSpc>
                <a:spcPct val="90000"/>
              </a:lnSpc>
              <a:defRPr/>
            </a:pPr>
            <a:r>
              <a:rPr lang="en-US" dirty="0">
                <a:solidFill>
                  <a:schemeClr val="tx2"/>
                </a:solidFill>
              </a:rPr>
              <a:t>Balancing all aspects of personhood</a:t>
            </a:r>
          </a:p>
          <a:p>
            <a:pPr>
              <a:lnSpc>
                <a:spcPct val="90000"/>
              </a:lnSpc>
              <a:defRPr/>
            </a:pPr>
            <a:r>
              <a:rPr lang="en-US" dirty="0">
                <a:solidFill>
                  <a:schemeClr val="tx2"/>
                </a:solidFill>
              </a:rPr>
              <a:t>Regular consultation and supervision</a:t>
            </a:r>
          </a:p>
          <a:p>
            <a:pPr>
              <a:lnSpc>
                <a:spcPct val="90000"/>
              </a:lnSpc>
              <a:defRPr/>
            </a:pPr>
            <a:r>
              <a:rPr lang="en-US" dirty="0">
                <a:solidFill>
                  <a:schemeClr val="tx2"/>
                </a:solidFill>
              </a:rPr>
              <a:t>Resisting “savior syndrome”</a:t>
            </a:r>
          </a:p>
          <a:p>
            <a:endParaRPr lang="en-US" dirty="0"/>
          </a:p>
        </p:txBody>
      </p:sp>
    </p:spTree>
    <p:extLst>
      <p:ext uri="{BB962C8B-B14F-4D97-AF65-F5344CB8AC3E}">
        <p14:creationId xmlns:p14="http://schemas.microsoft.com/office/powerpoint/2010/main" val="99617248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#11: My Identity</a:t>
            </a:r>
            <a:endParaRPr lang="en-US" dirty="0"/>
          </a:p>
        </p:txBody>
      </p:sp>
      <p:sp>
        <p:nvSpPr>
          <p:cNvPr id="3" name="Content Placeholder 2"/>
          <p:cNvSpPr>
            <a:spLocks noGrp="1"/>
          </p:cNvSpPr>
          <p:nvPr>
            <p:ph idx="1"/>
          </p:nvPr>
        </p:nvSpPr>
        <p:spPr>
          <a:xfrm>
            <a:off x="457200" y="2133600"/>
            <a:ext cx="8229600" cy="4495800"/>
          </a:xfrm>
        </p:spPr>
        <p:txBody>
          <a:bodyPr/>
          <a:lstStyle/>
          <a:p>
            <a:pPr algn="ctr">
              <a:buNone/>
              <a:defRPr/>
            </a:pPr>
            <a:r>
              <a:rPr lang="en-US" sz="3200" b="1" u="sng" dirty="0">
                <a:solidFill>
                  <a:schemeClr val="tx2"/>
                </a:solidFill>
              </a:rPr>
              <a:t>Those Most Prone To Burnout</a:t>
            </a:r>
            <a:endParaRPr lang="en-US" sz="3200" dirty="0">
              <a:solidFill>
                <a:schemeClr val="tx2"/>
              </a:solidFill>
            </a:endParaRPr>
          </a:p>
          <a:p>
            <a:pPr>
              <a:defRPr/>
            </a:pPr>
            <a:r>
              <a:rPr lang="en-US" sz="3200" dirty="0">
                <a:solidFill>
                  <a:schemeClr val="tx2"/>
                </a:solidFill>
              </a:rPr>
              <a:t>Those who desire excellence</a:t>
            </a:r>
          </a:p>
          <a:p>
            <a:pPr>
              <a:defRPr/>
            </a:pPr>
            <a:r>
              <a:rPr lang="en-US" sz="3200" dirty="0">
                <a:solidFill>
                  <a:schemeClr val="tx2"/>
                </a:solidFill>
              </a:rPr>
              <a:t>Those who pride themselves on “really caring”</a:t>
            </a:r>
          </a:p>
          <a:p>
            <a:pPr>
              <a:defRPr/>
            </a:pPr>
            <a:r>
              <a:rPr lang="en-US" sz="3200" dirty="0">
                <a:solidFill>
                  <a:schemeClr val="tx2"/>
                </a:solidFill>
              </a:rPr>
              <a:t>Those who were “on fire” before</a:t>
            </a:r>
          </a:p>
          <a:p>
            <a:pPr>
              <a:defRPr/>
            </a:pPr>
            <a:r>
              <a:rPr lang="en-US" sz="3200" dirty="0">
                <a:solidFill>
                  <a:schemeClr val="tx2"/>
                </a:solidFill>
              </a:rPr>
              <a:t>Those whose life meanings are </a:t>
            </a:r>
            <a:r>
              <a:rPr lang="en-US" sz="3200" dirty="0" smtClean="0">
                <a:solidFill>
                  <a:schemeClr val="tx2"/>
                </a:solidFill>
              </a:rPr>
              <a:t>intricately </a:t>
            </a:r>
            <a:r>
              <a:rPr lang="en-US" sz="3200" dirty="0">
                <a:solidFill>
                  <a:schemeClr val="tx2"/>
                </a:solidFill>
              </a:rPr>
              <a:t>tied to others’ reactions</a:t>
            </a:r>
          </a:p>
          <a:p>
            <a:endParaRPr lang="en-US" dirty="0"/>
          </a:p>
        </p:txBody>
      </p:sp>
    </p:spTree>
    <p:extLst>
      <p:ext uri="{BB962C8B-B14F-4D97-AF65-F5344CB8AC3E}">
        <p14:creationId xmlns:p14="http://schemas.microsoft.com/office/powerpoint/2010/main" val="319724824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80000"/>
              </a:lnSpc>
              <a:defRPr/>
            </a:pPr>
            <a:r>
              <a:rPr lang="en-US" b="1" u="sng" dirty="0"/>
              <a:t>Behaviors Which Indicate Burnout</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pPr>
              <a:lnSpc>
                <a:spcPct val="80000"/>
              </a:lnSpc>
              <a:defRPr/>
            </a:pPr>
            <a:r>
              <a:rPr lang="en-US" sz="2800" dirty="0" smtClean="0">
                <a:solidFill>
                  <a:schemeClr val="tx2"/>
                </a:solidFill>
              </a:rPr>
              <a:t>drag </a:t>
            </a:r>
            <a:r>
              <a:rPr lang="en-US" sz="2800" dirty="0">
                <a:solidFill>
                  <a:schemeClr val="tx2"/>
                </a:solidFill>
              </a:rPr>
              <a:t>yourself into work most days</a:t>
            </a:r>
          </a:p>
          <a:p>
            <a:pPr>
              <a:lnSpc>
                <a:spcPct val="80000"/>
              </a:lnSpc>
              <a:defRPr/>
            </a:pPr>
            <a:r>
              <a:rPr lang="en-US" sz="2800" dirty="0">
                <a:solidFill>
                  <a:schemeClr val="tx2"/>
                </a:solidFill>
              </a:rPr>
              <a:t>find yourself repeating the same things</a:t>
            </a:r>
          </a:p>
          <a:p>
            <a:pPr>
              <a:lnSpc>
                <a:spcPct val="80000"/>
              </a:lnSpc>
              <a:defRPr/>
            </a:pPr>
            <a:r>
              <a:rPr lang="en-US" sz="2800" dirty="0">
                <a:solidFill>
                  <a:schemeClr val="tx2"/>
                </a:solidFill>
              </a:rPr>
              <a:t>give advice as a shortcut rather than helping clients learn and grow</a:t>
            </a:r>
          </a:p>
          <a:p>
            <a:pPr>
              <a:lnSpc>
                <a:spcPct val="80000"/>
              </a:lnSpc>
              <a:defRPr/>
            </a:pPr>
            <a:r>
              <a:rPr lang="en-US" sz="2800" dirty="0">
                <a:solidFill>
                  <a:schemeClr val="tx2"/>
                </a:solidFill>
              </a:rPr>
              <a:t>begin sessions late and/or end early</a:t>
            </a:r>
          </a:p>
          <a:p>
            <a:pPr>
              <a:lnSpc>
                <a:spcPct val="80000"/>
              </a:lnSpc>
              <a:defRPr/>
            </a:pPr>
            <a:r>
              <a:rPr lang="en-US" sz="2800" dirty="0">
                <a:solidFill>
                  <a:schemeClr val="tx2"/>
                </a:solidFill>
              </a:rPr>
              <a:t>doze off or space out during sessions</a:t>
            </a:r>
          </a:p>
          <a:p>
            <a:pPr>
              <a:lnSpc>
                <a:spcPct val="80000"/>
              </a:lnSpc>
              <a:defRPr/>
            </a:pPr>
            <a:r>
              <a:rPr lang="en-US" sz="2800" dirty="0">
                <a:solidFill>
                  <a:schemeClr val="tx2"/>
                </a:solidFill>
              </a:rPr>
              <a:t>experience a noticeable decline in empathy</a:t>
            </a:r>
          </a:p>
          <a:p>
            <a:pPr>
              <a:lnSpc>
                <a:spcPct val="80000"/>
              </a:lnSpc>
              <a:defRPr/>
            </a:pPr>
            <a:r>
              <a:rPr lang="en-US" sz="2800" dirty="0">
                <a:solidFill>
                  <a:schemeClr val="tx2"/>
                </a:solidFill>
              </a:rPr>
              <a:t>do things that seem ethically questionable</a:t>
            </a:r>
          </a:p>
          <a:p>
            <a:pPr>
              <a:lnSpc>
                <a:spcPct val="80000"/>
              </a:lnSpc>
              <a:defRPr/>
            </a:pPr>
            <a:r>
              <a:rPr lang="en-US" sz="2800" dirty="0">
                <a:solidFill>
                  <a:schemeClr val="tx2"/>
                </a:solidFill>
              </a:rPr>
              <a:t>push your theory, technique or agenda rather than listening and adjusting</a:t>
            </a:r>
          </a:p>
          <a:p>
            <a:pPr>
              <a:lnSpc>
                <a:spcPct val="80000"/>
              </a:lnSpc>
              <a:defRPr/>
            </a:pPr>
            <a:r>
              <a:rPr lang="en-US" sz="2800" dirty="0">
                <a:solidFill>
                  <a:schemeClr val="tx2"/>
                </a:solidFill>
              </a:rPr>
              <a:t>feel relieved when clients cancel</a:t>
            </a:r>
          </a:p>
          <a:p>
            <a:pPr>
              <a:lnSpc>
                <a:spcPct val="80000"/>
              </a:lnSpc>
              <a:defRPr/>
            </a:pPr>
            <a:r>
              <a:rPr lang="en-US" sz="2800" dirty="0">
                <a:solidFill>
                  <a:schemeClr val="tx2"/>
                </a:solidFill>
              </a:rPr>
              <a:t>self disclose in ways that don't help the client</a:t>
            </a:r>
          </a:p>
          <a:p>
            <a:pPr>
              <a:lnSpc>
                <a:spcPct val="80000"/>
              </a:lnSpc>
              <a:defRPr/>
            </a:pPr>
            <a:r>
              <a:rPr lang="en-US" sz="2800" dirty="0">
                <a:solidFill>
                  <a:schemeClr val="tx2"/>
                </a:solidFill>
              </a:rPr>
              <a:t>do things more for your purposes than for the client</a:t>
            </a:r>
          </a:p>
          <a:p>
            <a:pPr>
              <a:lnSpc>
                <a:spcPct val="80000"/>
              </a:lnSpc>
              <a:defRPr/>
            </a:pPr>
            <a:r>
              <a:rPr lang="en-US" sz="2800" dirty="0">
                <a:solidFill>
                  <a:schemeClr val="tx2"/>
                </a:solidFill>
              </a:rPr>
              <a:t>defining clients in dehumanizing ways</a:t>
            </a:r>
          </a:p>
          <a:p>
            <a:pPr>
              <a:lnSpc>
                <a:spcPct val="80000"/>
              </a:lnSpc>
              <a:defRPr/>
            </a:pPr>
            <a:r>
              <a:rPr lang="en-US" sz="2800" dirty="0">
                <a:solidFill>
                  <a:schemeClr val="tx2"/>
                </a:solidFill>
              </a:rPr>
              <a:t>loss of/significant change in faith/meaning in life</a:t>
            </a:r>
          </a:p>
          <a:p>
            <a:pPr>
              <a:lnSpc>
                <a:spcPct val="80000"/>
              </a:lnSpc>
              <a:defRPr/>
            </a:pPr>
            <a:r>
              <a:rPr lang="en-US" sz="2800" dirty="0">
                <a:solidFill>
                  <a:schemeClr val="tx2"/>
                </a:solidFill>
              </a:rPr>
              <a:t>general pessimism</a:t>
            </a:r>
          </a:p>
          <a:p>
            <a:pPr>
              <a:lnSpc>
                <a:spcPct val="80000"/>
              </a:lnSpc>
              <a:defRPr/>
            </a:pPr>
            <a:r>
              <a:rPr lang="en-US" sz="2800" dirty="0">
                <a:solidFill>
                  <a:schemeClr val="tx2"/>
                </a:solidFill>
              </a:rPr>
              <a:t>greater struggles with self/professional identity</a:t>
            </a:r>
          </a:p>
          <a:p>
            <a:endParaRPr lang="en-US" dirty="0">
              <a:solidFill>
                <a:schemeClr val="tx2"/>
              </a:solidFill>
            </a:endParaRPr>
          </a:p>
        </p:txBody>
      </p:sp>
    </p:spTree>
    <p:extLst>
      <p:ext uri="{BB962C8B-B14F-4D97-AF65-F5344CB8AC3E}">
        <p14:creationId xmlns:p14="http://schemas.microsoft.com/office/powerpoint/2010/main" val="296822793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Behaviors Which Indicate Burnout</a:t>
            </a:r>
            <a:endParaRPr lang="en-US" dirty="0"/>
          </a:p>
        </p:txBody>
      </p:sp>
      <p:sp>
        <p:nvSpPr>
          <p:cNvPr id="3" name="Content Placeholder 2"/>
          <p:cNvSpPr>
            <a:spLocks noGrp="1"/>
          </p:cNvSpPr>
          <p:nvPr>
            <p:ph idx="1"/>
          </p:nvPr>
        </p:nvSpPr>
        <p:spPr/>
        <p:txBody>
          <a:bodyPr/>
          <a:lstStyle/>
          <a:p>
            <a:pPr>
              <a:lnSpc>
                <a:spcPct val="90000"/>
              </a:lnSpc>
              <a:defRPr/>
            </a:pPr>
            <a:r>
              <a:rPr lang="en-US" dirty="0">
                <a:solidFill>
                  <a:schemeClr val="tx2"/>
                </a:solidFill>
              </a:rPr>
              <a:t>lack of assertiveness</a:t>
            </a:r>
          </a:p>
          <a:p>
            <a:pPr>
              <a:lnSpc>
                <a:spcPct val="90000"/>
              </a:lnSpc>
              <a:defRPr/>
            </a:pPr>
            <a:r>
              <a:rPr lang="en-US" dirty="0">
                <a:solidFill>
                  <a:schemeClr val="tx2"/>
                </a:solidFill>
              </a:rPr>
              <a:t>struggles dealing with ambiguity</a:t>
            </a:r>
          </a:p>
          <a:p>
            <a:pPr>
              <a:lnSpc>
                <a:spcPct val="90000"/>
              </a:lnSpc>
              <a:defRPr/>
            </a:pPr>
            <a:r>
              <a:rPr lang="en-US" dirty="0">
                <a:solidFill>
                  <a:schemeClr val="tx2"/>
                </a:solidFill>
              </a:rPr>
              <a:t>chronic clock watching</a:t>
            </a:r>
          </a:p>
          <a:p>
            <a:pPr>
              <a:lnSpc>
                <a:spcPct val="90000"/>
              </a:lnSpc>
              <a:defRPr/>
            </a:pPr>
            <a:r>
              <a:rPr lang="en-US" dirty="0">
                <a:solidFill>
                  <a:schemeClr val="tx2"/>
                </a:solidFill>
              </a:rPr>
              <a:t>interpersonal difficulties</a:t>
            </a:r>
          </a:p>
          <a:p>
            <a:pPr>
              <a:lnSpc>
                <a:spcPct val="90000"/>
              </a:lnSpc>
              <a:defRPr/>
            </a:pPr>
            <a:r>
              <a:rPr lang="en-US" dirty="0">
                <a:solidFill>
                  <a:schemeClr val="tx2"/>
                </a:solidFill>
              </a:rPr>
              <a:t>more debates and struggles with colleagues</a:t>
            </a:r>
          </a:p>
        </p:txBody>
      </p:sp>
    </p:spTree>
    <p:extLst>
      <p:ext uri="{BB962C8B-B14F-4D97-AF65-F5344CB8AC3E}">
        <p14:creationId xmlns:p14="http://schemas.microsoft.com/office/powerpoint/2010/main" val="309524803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Burnout Beliefs</a:t>
            </a:r>
            <a:endParaRPr lang="en-US" dirty="0"/>
          </a:p>
        </p:txBody>
      </p:sp>
      <p:sp>
        <p:nvSpPr>
          <p:cNvPr id="3" name="Content Placeholder 2"/>
          <p:cNvSpPr>
            <a:spLocks noGrp="1"/>
          </p:cNvSpPr>
          <p:nvPr>
            <p:ph idx="1"/>
          </p:nvPr>
        </p:nvSpPr>
        <p:spPr/>
        <p:txBody>
          <a:bodyPr>
            <a:normAutofit lnSpcReduction="10000"/>
          </a:bodyPr>
          <a:lstStyle/>
          <a:p>
            <a:pPr>
              <a:lnSpc>
                <a:spcPct val="80000"/>
              </a:lnSpc>
              <a:defRPr/>
            </a:pPr>
            <a:r>
              <a:rPr lang="en-US" dirty="0">
                <a:solidFill>
                  <a:schemeClr val="tx2"/>
                </a:solidFill>
              </a:rPr>
              <a:t>I feel I am an incompetent counselor,</a:t>
            </a:r>
          </a:p>
          <a:p>
            <a:pPr>
              <a:lnSpc>
                <a:spcPct val="80000"/>
              </a:lnSpc>
              <a:defRPr/>
            </a:pPr>
            <a:r>
              <a:rPr lang="en-US" dirty="0">
                <a:solidFill>
                  <a:schemeClr val="tx2"/>
                </a:solidFill>
              </a:rPr>
              <a:t>I am not confident in my counseling skills.</a:t>
            </a:r>
          </a:p>
          <a:p>
            <a:pPr>
              <a:lnSpc>
                <a:spcPct val="80000"/>
              </a:lnSpc>
              <a:defRPr/>
            </a:pPr>
            <a:r>
              <a:rPr lang="en-US" dirty="0">
                <a:solidFill>
                  <a:schemeClr val="tx2"/>
                </a:solidFill>
              </a:rPr>
              <a:t>I feel frustrated by my effectiveness as a counselor.</a:t>
            </a:r>
          </a:p>
          <a:p>
            <a:pPr>
              <a:lnSpc>
                <a:spcPct val="80000"/>
              </a:lnSpc>
              <a:defRPr/>
            </a:pPr>
            <a:r>
              <a:rPr lang="en-US" dirty="0">
                <a:solidFill>
                  <a:schemeClr val="tx2"/>
                </a:solidFill>
              </a:rPr>
              <a:t>I do not feel like I am making a change in my clients.</a:t>
            </a:r>
          </a:p>
          <a:p>
            <a:pPr>
              <a:lnSpc>
                <a:spcPct val="80000"/>
              </a:lnSpc>
              <a:defRPr/>
            </a:pPr>
            <a:r>
              <a:rPr lang="en-US" dirty="0">
                <a:solidFill>
                  <a:schemeClr val="tx2"/>
                </a:solidFill>
              </a:rPr>
              <a:t>The quality of my counseling is lower than I would like.</a:t>
            </a:r>
          </a:p>
          <a:p>
            <a:pPr>
              <a:lnSpc>
                <a:spcPct val="80000"/>
              </a:lnSpc>
              <a:defRPr/>
            </a:pPr>
            <a:r>
              <a:rPr lang="en-US" dirty="0">
                <a:solidFill>
                  <a:schemeClr val="tx2"/>
                </a:solidFill>
              </a:rPr>
              <a:t>I am not a good counselor.</a:t>
            </a:r>
          </a:p>
          <a:p>
            <a:pPr>
              <a:lnSpc>
                <a:spcPct val="80000"/>
              </a:lnSpc>
              <a:defRPr/>
            </a:pPr>
            <a:r>
              <a:rPr lang="en-US" dirty="0">
                <a:solidFill>
                  <a:schemeClr val="tx2"/>
                </a:solidFill>
              </a:rPr>
              <a:t>I feel ineffective as a counselor.</a:t>
            </a:r>
          </a:p>
          <a:p>
            <a:pPr>
              <a:lnSpc>
                <a:spcPct val="80000"/>
              </a:lnSpc>
              <a:defRPr/>
            </a:pPr>
            <a:r>
              <a:rPr lang="en-US" dirty="0">
                <a:solidFill>
                  <a:schemeClr val="tx2"/>
                </a:solidFill>
              </a:rPr>
              <a:t>It is hard to establish rapport with my clients.</a:t>
            </a:r>
          </a:p>
          <a:p>
            <a:pPr>
              <a:lnSpc>
                <a:spcPct val="80000"/>
              </a:lnSpc>
              <a:defRPr/>
            </a:pPr>
            <a:r>
              <a:rPr lang="en-US" dirty="0">
                <a:solidFill>
                  <a:schemeClr val="tx2"/>
                </a:solidFill>
              </a:rPr>
              <a:t>I feel like I have a poor professional identity as a counselor.</a:t>
            </a:r>
          </a:p>
          <a:p>
            <a:pPr>
              <a:lnSpc>
                <a:spcPct val="80000"/>
              </a:lnSpc>
              <a:defRPr/>
            </a:pPr>
            <a:r>
              <a:rPr lang="en-US" dirty="0">
                <a:solidFill>
                  <a:schemeClr val="tx2"/>
                </a:solidFill>
              </a:rPr>
              <a:t>I am not connected to my clients.</a:t>
            </a:r>
          </a:p>
          <a:p>
            <a:endParaRPr lang="en-US" dirty="0"/>
          </a:p>
        </p:txBody>
      </p:sp>
    </p:spTree>
    <p:extLst>
      <p:ext uri="{BB962C8B-B14F-4D97-AF65-F5344CB8AC3E}">
        <p14:creationId xmlns:p14="http://schemas.microsoft.com/office/powerpoint/2010/main" val="129906365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Burnout Beliefs</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pPr>
              <a:lnSpc>
                <a:spcPct val="80000"/>
              </a:lnSpc>
              <a:defRPr/>
            </a:pPr>
            <a:r>
              <a:rPr lang="en-US" dirty="0">
                <a:solidFill>
                  <a:schemeClr val="tx2"/>
                </a:solidFill>
              </a:rPr>
              <a:t>Due to my job as a counselor, I become physically ill.</a:t>
            </a:r>
          </a:p>
          <a:p>
            <a:pPr>
              <a:lnSpc>
                <a:spcPct val="80000"/>
              </a:lnSpc>
              <a:defRPr/>
            </a:pPr>
            <a:r>
              <a:rPr lang="en-US" dirty="0">
                <a:solidFill>
                  <a:schemeClr val="tx2"/>
                </a:solidFill>
              </a:rPr>
              <a:t>I feel like I need a vacation.</a:t>
            </a:r>
          </a:p>
          <a:p>
            <a:pPr>
              <a:lnSpc>
                <a:spcPct val="80000"/>
              </a:lnSpc>
              <a:defRPr/>
            </a:pPr>
            <a:r>
              <a:rPr lang="en-US" dirty="0">
                <a:solidFill>
                  <a:schemeClr val="tx2"/>
                </a:solidFill>
              </a:rPr>
              <a:t>I feel drained after sessions.</a:t>
            </a:r>
          </a:p>
          <a:p>
            <a:pPr>
              <a:lnSpc>
                <a:spcPct val="80000"/>
              </a:lnSpc>
              <a:defRPr/>
            </a:pPr>
            <a:r>
              <a:rPr lang="en-US" dirty="0">
                <a:solidFill>
                  <a:schemeClr val="tx2"/>
                </a:solidFill>
              </a:rPr>
              <a:t>I have a chronic feeling of general fatigue.</a:t>
            </a:r>
          </a:p>
          <a:p>
            <a:pPr>
              <a:lnSpc>
                <a:spcPct val="80000"/>
              </a:lnSpc>
              <a:defRPr/>
            </a:pPr>
            <a:r>
              <a:rPr lang="en-US" dirty="0">
                <a:solidFill>
                  <a:schemeClr val="tx2"/>
                </a:solidFill>
              </a:rPr>
              <a:t>My job as a counselor makes me feel depressed.</a:t>
            </a:r>
          </a:p>
          <a:p>
            <a:pPr>
              <a:lnSpc>
                <a:spcPct val="80000"/>
              </a:lnSpc>
              <a:defRPr/>
            </a:pPr>
            <a:r>
              <a:rPr lang="en-US" dirty="0">
                <a:solidFill>
                  <a:schemeClr val="tx2"/>
                </a:solidFill>
              </a:rPr>
              <a:t>I feel stressed by the size of my caseload.</a:t>
            </a:r>
          </a:p>
          <a:p>
            <a:pPr>
              <a:lnSpc>
                <a:spcPct val="80000"/>
              </a:lnSpc>
              <a:defRPr/>
            </a:pPr>
            <a:r>
              <a:rPr lang="en-US" dirty="0">
                <a:solidFill>
                  <a:schemeClr val="tx2"/>
                </a:solidFill>
              </a:rPr>
              <a:t>I feel bogged down by the system in my workplace.</a:t>
            </a:r>
          </a:p>
          <a:p>
            <a:pPr>
              <a:lnSpc>
                <a:spcPct val="80000"/>
              </a:lnSpc>
              <a:defRPr/>
            </a:pPr>
            <a:r>
              <a:rPr lang="en-US" dirty="0">
                <a:solidFill>
                  <a:schemeClr val="tx2"/>
                </a:solidFill>
              </a:rPr>
              <a:t>I am treated unfairly in my workplace,</a:t>
            </a:r>
          </a:p>
          <a:p>
            <a:pPr>
              <a:lnSpc>
                <a:spcPct val="80000"/>
              </a:lnSpc>
              <a:defRPr/>
            </a:pPr>
            <a:r>
              <a:rPr lang="en-US" dirty="0">
                <a:solidFill>
                  <a:schemeClr val="tx2"/>
                </a:solidFill>
              </a:rPr>
              <a:t>I feel negative energy from my supervisor.</a:t>
            </a:r>
          </a:p>
          <a:p>
            <a:pPr>
              <a:lnSpc>
                <a:spcPct val="80000"/>
              </a:lnSpc>
              <a:defRPr/>
            </a:pPr>
            <a:r>
              <a:rPr lang="en-US" dirty="0">
                <a:solidFill>
                  <a:schemeClr val="tx2"/>
                </a:solidFill>
              </a:rPr>
              <a:t>I feel frustrated with the system in my workplace.</a:t>
            </a:r>
          </a:p>
          <a:p>
            <a:pPr>
              <a:lnSpc>
                <a:spcPct val="80000"/>
              </a:lnSpc>
              <a:defRPr/>
            </a:pPr>
            <a:r>
              <a:rPr lang="en-US" dirty="0">
                <a:solidFill>
                  <a:schemeClr val="tx2"/>
                </a:solidFill>
              </a:rPr>
              <a:t>I feel negative energy from my coworkers.</a:t>
            </a:r>
          </a:p>
          <a:p>
            <a:pPr>
              <a:lnSpc>
                <a:spcPct val="80000"/>
              </a:lnSpc>
              <a:defRPr/>
            </a:pPr>
            <a:r>
              <a:rPr lang="en-US" dirty="0">
                <a:solidFill>
                  <a:schemeClr val="tx2"/>
                </a:solidFill>
              </a:rPr>
              <a:t>I often feel irritated in my workplace.</a:t>
            </a:r>
          </a:p>
          <a:p>
            <a:pPr>
              <a:lnSpc>
                <a:spcPct val="80000"/>
              </a:lnSpc>
              <a:defRPr/>
            </a:pPr>
            <a:r>
              <a:rPr lang="en-US" dirty="0">
                <a:solidFill>
                  <a:schemeClr val="tx2"/>
                </a:solidFill>
              </a:rPr>
              <a:t>I feel that there is too much emphasis on paperwork in my workplace</a:t>
            </a:r>
            <a:r>
              <a:rPr lang="en-US" dirty="0" smtClean="0">
                <a:solidFill>
                  <a:schemeClr val="tx2"/>
                </a:solidFill>
              </a:rPr>
              <a:t>.</a:t>
            </a:r>
            <a:endParaRPr lang="en-US" dirty="0">
              <a:solidFill>
                <a:schemeClr val="tx2"/>
              </a:solidFill>
            </a:endParaRPr>
          </a:p>
        </p:txBody>
      </p:sp>
    </p:spTree>
    <p:extLst>
      <p:ext uri="{BB962C8B-B14F-4D97-AF65-F5344CB8AC3E}">
        <p14:creationId xmlns:p14="http://schemas.microsoft.com/office/powerpoint/2010/main" val="175235506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Burnout Beliefs</a:t>
            </a:r>
            <a:endParaRPr lang="en-US" dirty="0"/>
          </a:p>
        </p:txBody>
      </p:sp>
      <p:sp>
        <p:nvSpPr>
          <p:cNvPr id="3" name="Content Placeholder 2"/>
          <p:cNvSpPr>
            <a:spLocks noGrp="1"/>
          </p:cNvSpPr>
          <p:nvPr>
            <p:ph idx="1"/>
          </p:nvPr>
        </p:nvSpPr>
        <p:spPr/>
        <p:txBody>
          <a:bodyPr/>
          <a:lstStyle/>
          <a:p>
            <a:pPr>
              <a:lnSpc>
                <a:spcPct val="80000"/>
              </a:lnSpc>
              <a:defRPr/>
            </a:pPr>
            <a:r>
              <a:rPr lang="en-US" dirty="0">
                <a:solidFill>
                  <a:schemeClr val="tx2"/>
                </a:solidFill>
              </a:rPr>
              <a:t>I have </a:t>
            </a:r>
            <a:r>
              <a:rPr lang="en-US" dirty="0" err="1">
                <a:solidFill>
                  <a:schemeClr val="tx2"/>
                </a:solidFill>
              </a:rPr>
              <a:t>Iittle</a:t>
            </a:r>
            <a:r>
              <a:rPr lang="en-US" dirty="0">
                <a:solidFill>
                  <a:schemeClr val="tx2"/>
                </a:solidFill>
              </a:rPr>
              <a:t> empathy for my clients.</a:t>
            </a:r>
          </a:p>
          <a:p>
            <a:pPr>
              <a:lnSpc>
                <a:spcPct val="80000"/>
              </a:lnSpc>
              <a:defRPr/>
            </a:pPr>
            <a:r>
              <a:rPr lang="en-US" dirty="0">
                <a:solidFill>
                  <a:schemeClr val="tx2"/>
                </a:solidFill>
              </a:rPr>
              <a:t>I have become callous toward clients.</a:t>
            </a:r>
          </a:p>
          <a:p>
            <a:pPr>
              <a:lnSpc>
                <a:spcPct val="80000"/>
              </a:lnSpc>
              <a:defRPr/>
            </a:pPr>
            <a:r>
              <a:rPr lang="en-US" dirty="0">
                <a:solidFill>
                  <a:schemeClr val="tx2"/>
                </a:solidFill>
              </a:rPr>
              <a:t>I am no longer concerned about the welfare of my clients.</a:t>
            </a:r>
          </a:p>
          <a:p>
            <a:pPr>
              <a:lnSpc>
                <a:spcPct val="80000"/>
              </a:lnSpc>
              <a:defRPr/>
            </a:pPr>
            <a:r>
              <a:rPr lang="en-US" dirty="0">
                <a:solidFill>
                  <a:schemeClr val="tx2"/>
                </a:solidFill>
              </a:rPr>
              <a:t>I am not interested in my clients and their problems.</a:t>
            </a:r>
          </a:p>
          <a:p>
            <a:pPr>
              <a:lnSpc>
                <a:spcPct val="80000"/>
              </a:lnSpc>
              <a:defRPr/>
            </a:pPr>
            <a:r>
              <a:rPr lang="en-US" dirty="0">
                <a:solidFill>
                  <a:schemeClr val="tx2"/>
                </a:solidFill>
              </a:rPr>
              <a:t>I am relieved when clients do not show up for sessions.</a:t>
            </a:r>
          </a:p>
          <a:p>
            <a:pPr>
              <a:lnSpc>
                <a:spcPct val="80000"/>
              </a:lnSpc>
              <a:defRPr/>
            </a:pPr>
            <a:r>
              <a:rPr lang="en-US" dirty="0">
                <a:solidFill>
                  <a:schemeClr val="tx2"/>
                </a:solidFill>
              </a:rPr>
              <a:t>I have become inattentive in sessions.</a:t>
            </a:r>
          </a:p>
          <a:p>
            <a:endParaRPr lang="en-US" dirty="0"/>
          </a:p>
          <a:p>
            <a:endParaRPr lang="en-US" dirty="0"/>
          </a:p>
        </p:txBody>
      </p:sp>
    </p:spTree>
    <p:extLst>
      <p:ext uri="{BB962C8B-B14F-4D97-AF65-F5344CB8AC3E}">
        <p14:creationId xmlns:p14="http://schemas.microsoft.com/office/powerpoint/2010/main" val="82105779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 Can/Can’t Control</a:t>
            </a:r>
            <a:endParaRPr lang="en-US" dirty="0"/>
          </a:p>
        </p:txBody>
      </p:sp>
      <p:sp>
        <p:nvSpPr>
          <p:cNvPr id="3" name="Content Placeholder 2"/>
          <p:cNvSpPr>
            <a:spLocks noGrp="1"/>
          </p:cNvSpPr>
          <p:nvPr>
            <p:ph idx="1"/>
          </p:nvPr>
        </p:nvSpPr>
        <p:spPr/>
        <p:txBody>
          <a:bodyPr/>
          <a:lstStyle/>
          <a:p>
            <a:pPr>
              <a:buNone/>
              <a:defRPr/>
            </a:pPr>
            <a:r>
              <a:rPr lang="en-US" b="1" u="sng" dirty="0">
                <a:solidFill>
                  <a:schemeClr val="tx2"/>
                </a:solidFill>
              </a:rPr>
              <a:t>Serenity Prayer Exercise</a:t>
            </a:r>
            <a:r>
              <a:rPr lang="en-US" dirty="0">
                <a:solidFill>
                  <a:schemeClr val="tx2"/>
                </a:solidFill>
              </a:rPr>
              <a:t>:</a:t>
            </a:r>
            <a:endParaRPr lang="en-US" b="1" u="sng" dirty="0">
              <a:solidFill>
                <a:schemeClr val="tx2"/>
              </a:solidFill>
            </a:endParaRPr>
          </a:p>
          <a:p>
            <a:pPr>
              <a:buNone/>
              <a:defRPr/>
            </a:pPr>
            <a:r>
              <a:rPr lang="en-US" sz="2000" b="1" u="sng" dirty="0">
                <a:solidFill>
                  <a:schemeClr val="tx2"/>
                </a:solidFill>
              </a:rPr>
              <a:t>Goals for myself               What I can’t control      What I can control</a:t>
            </a:r>
            <a:endParaRPr lang="en-US" sz="2000" dirty="0">
              <a:solidFill>
                <a:schemeClr val="tx2"/>
              </a:solidFill>
            </a:endParaRPr>
          </a:p>
          <a:p>
            <a:pPr>
              <a:buNone/>
              <a:defRPr/>
            </a:pPr>
            <a:r>
              <a:rPr lang="en-US" dirty="0">
                <a:solidFill>
                  <a:schemeClr val="tx2"/>
                </a:solidFill>
              </a:rPr>
              <a:t>I want to be helpful</a:t>
            </a:r>
          </a:p>
          <a:p>
            <a:pPr>
              <a:buNone/>
              <a:defRPr/>
            </a:pPr>
            <a:r>
              <a:rPr lang="en-US" dirty="0">
                <a:solidFill>
                  <a:schemeClr val="tx2"/>
                </a:solidFill>
              </a:rPr>
              <a:t>to people who have</a:t>
            </a:r>
          </a:p>
          <a:p>
            <a:pPr>
              <a:buNone/>
              <a:defRPr/>
            </a:pPr>
            <a:r>
              <a:rPr lang="en-US" dirty="0">
                <a:solidFill>
                  <a:schemeClr val="tx2"/>
                </a:solidFill>
              </a:rPr>
              <a:t>limited life skills or</a:t>
            </a:r>
          </a:p>
          <a:p>
            <a:pPr>
              <a:buNone/>
              <a:defRPr/>
            </a:pPr>
            <a:r>
              <a:rPr lang="en-US" dirty="0">
                <a:solidFill>
                  <a:schemeClr val="tx2"/>
                </a:solidFill>
              </a:rPr>
              <a:t>resources.</a:t>
            </a:r>
          </a:p>
          <a:p>
            <a:pPr>
              <a:buNone/>
              <a:defRPr/>
            </a:pPr>
            <a:endParaRPr lang="en-US" dirty="0">
              <a:solidFill>
                <a:schemeClr val="tx2"/>
              </a:solidFill>
            </a:endParaRPr>
          </a:p>
          <a:p>
            <a:pPr>
              <a:buNone/>
              <a:defRPr/>
            </a:pPr>
            <a:r>
              <a:rPr lang="en-US" dirty="0">
                <a:solidFill>
                  <a:schemeClr val="tx2"/>
                </a:solidFill>
              </a:rPr>
              <a:t>I want to make a</a:t>
            </a:r>
          </a:p>
          <a:p>
            <a:pPr>
              <a:buNone/>
              <a:defRPr/>
            </a:pPr>
            <a:r>
              <a:rPr lang="en-US" dirty="0">
                <a:solidFill>
                  <a:schemeClr val="tx2"/>
                </a:solidFill>
              </a:rPr>
              <a:t>change in other’s lives.</a:t>
            </a:r>
          </a:p>
        </p:txBody>
      </p:sp>
    </p:spTree>
    <p:extLst>
      <p:ext uri="{BB962C8B-B14F-4D97-AF65-F5344CB8AC3E}">
        <p14:creationId xmlns:p14="http://schemas.microsoft.com/office/powerpoint/2010/main" val="1377035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Content-Oriented Listeners</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lnSpc>
                <a:spcPct val="80000"/>
              </a:lnSpc>
              <a:buNone/>
              <a:defRPr/>
            </a:pPr>
            <a:r>
              <a:rPr lang="en-US" u="sng" dirty="0">
                <a:solidFill>
                  <a:schemeClr val="tx2"/>
                </a:solidFill>
              </a:rPr>
              <a:t>Problems</a:t>
            </a:r>
            <a:endParaRPr lang="en-US" dirty="0">
              <a:solidFill>
                <a:schemeClr val="tx2"/>
              </a:solidFill>
            </a:endParaRPr>
          </a:p>
          <a:p>
            <a:pPr>
              <a:lnSpc>
                <a:spcPct val="80000"/>
              </a:lnSpc>
              <a:defRPr/>
            </a:pPr>
            <a:r>
              <a:rPr lang="en-US" dirty="0">
                <a:solidFill>
                  <a:schemeClr val="tx2"/>
                </a:solidFill>
              </a:rPr>
              <a:t>Overly detailed</a:t>
            </a:r>
          </a:p>
          <a:p>
            <a:pPr>
              <a:lnSpc>
                <a:spcPct val="80000"/>
              </a:lnSpc>
              <a:defRPr/>
            </a:pPr>
            <a:r>
              <a:rPr lang="en-US" dirty="0">
                <a:solidFill>
                  <a:schemeClr val="tx2"/>
                </a:solidFill>
              </a:rPr>
              <a:t>May come across as intimidating because knows so much</a:t>
            </a:r>
          </a:p>
          <a:p>
            <a:pPr>
              <a:lnSpc>
                <a:spcPct val="80000"/>
              </a:lnSpc>
              <a:defRPr/>
            </a:pPr>
            <a:r>
              <a:rPr lang="en-US" dirty="0">
                <a:solidFill>
                  <a:schemeClr val="tx2"/>
                </a:solidFill>
              </a:rPr>
              <a:t>Asks pointed questions</a:t>
            </a:r>
          </a:p>
          <a:p>
            <a:pPr>
              <a:lnSpc>
                <a:spcPct val="80000"/>
              </a:lnSpc>
              <a:defRPr/>
            </a:pPr>
            <a:r>
              <a:rPr lang="en-US" dirty="0">
                <a:solidFill>
                  <a:schemeClr val="tx2"/>
                </a:solidFill>
              </a:rPr>
              <a:t>Devalues info. from people who don’t know their job</a:t>
            </a:r>
          </a:p>
          <a:p>
            <a:pPr>
              <a:lnSpc>
                <a:spcPct val="80000"/>
              </a:lnSpc>
              <a:defRPr/>
            </a:pPr>
            <a:r>
              <a:rPr lang="en-US" dirty="0">
                <a:solidFill>
                  <a:schemeClr val="tx2"/>
                </a:solidFill>
              </a:rPr>
              <a:t>Takes time to make decisions after studying all the angles of things</a:t>
            </a:r>
          </a:p>
          <a:p>
            <a:pPr>
              <a:lnSpc>
                <a:spcPct val="80000"/>
              </a:lnSpc>
              <a:defRPr/>
            </a:pPr>
            <a:r>
              <a:rPr lang="en-US" dirty="0" err="1">
                <a:solidFill>
                  <a:schemeClr val="tx2"/>
                </a:solidFill>
              </a:rPr>
              <a:t>Exs</a:t>
            </a:r>
            <a:r>
              <a:rPr lang="en-US" dirty="0">
                <a:solidFill>
                  <a:schemeClr val="tx2"/>
                </a:solidFill>
              </a:rPr>
              <a:t>: scientists, mathematicians, engineers</a:t>
            </a:r>
          </a:p>
          <a:p>
            <a:pPr>
              <a:lnSpc>
                <a:spcPct val="80000"/>
              </a:lnSpc>
              <a:defRPr/>
            </a:pPr>
            <a:r>
              <a:rPr lang="en-US" dirty="0">
                <a:solidFill>
                  <a:schemeClr val="tx2"/>
                </a:solidFill>
              </a:rPr>
              <a:t>Provide the data.</a:t>
            </a:r>
          </a:p>
          <a:p>
            <a:pPr>
              <a:lnSpc>
                <a:spcPct val="80000"/>
              </a:lnSpc>
              <a:defRPr/>
            </a:pPr>
            <a:r>
              <a:rPr lang="en-US" dirty="0">
                <a:solidFill>
                  <a:schemeClr val="tx2"/>
                </a:solidFill>
              </a:rPr>
              <a:t>Quote experts and statistics.</a:t>
            </a:r>
          </a:p>
          <a:p>
            <a:pPr>
              <a:lnSpc>
                <a:spcPct val="80000"/>
              </a:lnSpc>
              <a:defRPr/>
            </a:pPr>
            <a:r>
              <a:rPr lang="en-US" dirty="0">
                <a:solidFill>
                  <a:schemeClr val="tx2"/>
                </a:solidFill>
              </a:rPr>
              <a:t>Use charts and graphs.</a:t>
            </a:r>
          </a:p>
        </p:txBody>
      </p:sp>
    </p:spTree>
    <p:extLst>
      <p:ext uri="{BB962C8B-B14F-4D97-AF65-F5344CB8AC3E}">
        <p14:creationId xmlns:p14="http://schemas.microsoft.com/office/powerpoint/2010/main" val="315681351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a:r>
            <a:br>
              <a:rPr lang="en-US" b="1" dirty="0"/>
            </a:br>
            <a:r>
              <a:rPr lang="en-US" sz="3600" b="1" dirty="0"/>
              <a:t>Cognitive-behavioral </a:t>
            </a:r>
            <a:r>
              <a:rPr lang="en-US" sz="3600" b="1" dirty="0" smtClean="0"/>
              <a:t>Technique</a:t>
            </a:r>
            <a:r>
              <a:rPr lang="en-US" sz="3600" b="1" dirty="0"/>
              <a:t>: Watch where you put your BUTS</a:t>
            </a:r>
            <a:endParaRPr lang="en-US" sz="3600" dirty="0"/>
          </a:p>
        </p:txBody>
      </p:sp>
      <p:sp>
        <p:nvSpPr>
          <p:cNvPr id="3" name="Content Placeholder 2"/>
          <p:cNvSpPr>
            <a:spLocks noGrp="1"/>
          </p:cNvSpPr>
          <p:nvPr>
            <p:ph idx="1"/>
          </p:nvPr>
        </p:nvSpPr>
        <p:spPr>
          <a:xfrm>
            <a:off x="0" y="2438400"/>
            <a:ext cx="9144000" cy="4648200"/>
          </a:xfrm>
        </p:spPr>
        <p:txBody>
          <a:bodyPr/>
          <a:lstStyle/>
          <a:p>
            <a:pPr>
              <a:buNone/>
              <a:defRPr/>
            </a:pPr>
            <a:r>
              <a:rPr lang="en-US" dirty="0"/>
              <a:t> </a:t>
            </a:r>
            <a:r>
              <a:rPr lang="en-US" dirty="0">
                <a:solidFill>
                  <a:schemeClr val="tx2"/>
                </a:solidFill>
              </a:rPr>
              <a:t>Feelings	   BUT		    Positive self statement</a:t>
            </a:r>
          </a:p>
          <a:p>
            <a:pPr>
              <a:buNone/>
              <a:defRPr/>
            </a:pPr>
            <a:r>
              <a:rPr lang="en-US" dirty="0">
                <a:solidFill>
                  <a:schemeClr val="tx2"/>
                </a:solidFill>
              </a:rPr>
              <a:t>Concerns			</a:t>
            </a:r>
            <a:r>
              <a:rPr lang="en-US" dirty="0" smtClean="0">
                <a:solidFill>
                  <a:schemeClr val="tx2"/>
                </a:solidFill>
              </a:rPr>
              <a:t>    Strengths </a:t>
            </a:r>
            <a:r>
              <a:rPr lang="en-US" dirty="0">
                <a:solidFill>
                  <a:schemeClr val="tx2"/>
                </a:solidFill>
              </a:rPr>
              <a:t>based </a:t>
            </a:r>
            <a:endParaRPr lang="en-US" dirty="0" smtClean="0">
              <a:solidFill>
                <a:schemeClr val="tx2"/>
              </a:solidFill>
            </a:endParaRPr>
          </a:p>
          <a:p>
            <a:pPr>
              <a:buNone/>
              <a:defRPr/>
            </a:pPr>
            <a:r>
              <a:rPr lang="en-US" dirty="0" smtClean="0">
                <a:solidFill>
                  <a:schemeClr val="tx2"/>
                </a:solidFill>
              </a:rPr>
              <a:t>Questions</a:t>
            </a:r>
            <a:r>
              <a:rPr lang="en-US" dirty="0">
                <a:solidFill>
                  <a:schemeClr val="tx2"/>
                </a:solidFill>
              </a:rPr>
              <a:t>				affirmation</a:t>
            </a:r>
          </a:p>
          <a:p>
            <a:pPr>
              <a:buNone/>
              <a:defRPr/>
            </a:pPr>
            <a:r>
              <a:rPr lang="en-US" dirty="0" smtClean="0">
                <a:solidFill>
                  <a:schemeClr val="tx2"/>
                </a:solidFill>
              </a:rPr>
              <a:t>Stresses</a:t>
            </a:r>
            <a:r>
              <a:rPr lang="en-US" dirty="0">
                <a:solidFill>
                  <a:schemeClr val="tx2"/>
                </a:solidFill>
              </a:rPr>
              <a:t>	</a:t>
            </a:r>
            <a:r>
              <a:rPr lang="en-US" dirty="0"/>
              <a:t>	</a:t>
            </a:r>
          </a:p>
        </p:txBody>
      </p:sp>
    </p:spTree>
    <p:extLst>
      <p:ext uri="{BB962C8B-B14F-4D97-AF65-F5344CB8AC3E}">
        <p14:creationId xmlns:p14="http://schemas.microsoft.com/office/powerpoint/2010/main" val="77976932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Exercise: What Do I Want To Be Remembered For</a:t>
            </a:r>
            <a:r>
              <a:rPr lang="en-US" b="1" u="sng" dirty="0" smtClean="0"/>
              <a:t>?</a:t>
            </a:r>
            <a:endParaRPr lang="en-US" dirty="0"/>
          </a:p>
        </p:txBody>
      </p:sp>
      <p:sp>
        <p:nvSpPr>
          <p:cNvPr id="3" name="Content Placeholder 2"/>
          <p:cNvSpPr>
            <a:spLocks noGrp="1"/>
          </p:cNvSpPr>
          <p:nvPr>
            <p:ph idx="1"/>
          </p:nvPr>
        </p:nvSpPr>
        <p:spPr/>
        <p:txBody>
          <a:bodyPr/>
          <a:lstStyle/>
          <a:p>
            <a:pPr algn="ctr">
              <a:buNone/>
              <a:defRPr/>
            </a:pPr>
            <a:r>
              <a:rPr lang="en-US" dirty="0">
                <a:solidFill>
                  <a:schemeClr val="tx2"/>
                </a:solidFill>
              </a:rPr>
              <a:t>Plan a eulogy for yourself.  Write at least 3-5 important variables that you want memorialized about yourself</a:t>
            </a:r>
            <a:r>
              <a:rPr lang="en-US" b="1" u="sng" dirty="0">
                <a:solidFill>
                  <a:schemeClr val="tx2"/>
                </a:solidFill>
              </a:rPr>
              <a:t>.</a:t>
            </a:r>
            <a:endParaRPr lang="en-US" dirty="0">
              <a:solidFill>
                <a:schemeClr val="tx2"/>
              </a:solidFill>
            </a:endParaRPr>
          </a:p>
          <a:p>
            <a:pPr algn="ctr">
              <a:buNone/>
              <a:defRPr/>
            </a:pPr>
            <a:r>
              <a:rPr lang="en-US" dirty="0">
                <a:solidFill>
                  <a:schemeClr val="tx2"/>
                </a:solidFill>
              </a:rPr>
              <a:t>What are you </a:t>
            </a:r>
            <a:r>
              <a:rPr lang="en-US" dirty="0" smtClean="0">
                <a:solidFill>
                  <a:schemeClr val="tx2"/>
                </a:solidFill>
              </a:rPr>
              <a:t>doing </a:t>
            </a:r>
            <a:r>
              <a:rPr lang="en-US" dirty="0">
                <a:solidFill>
                  <a:schemeClr val="tx2"/>
                </a:solidFill>
              </a:rPr>
              <a:t>to pursue these now?</a:t>
            </a:r>
          </a:p>
          <a:p>
            <a:endParaRPr lang="en-US" dirty="0">
              <a:solidFill>
                <a:schemeClr val="tx2"/>
              </a:solidFill>
            </a:endParaRPr>
          </a:p>
        </p:txBody>
      </p:sp>
    </p:spTree>
    <p:extLst>
      <p:ext uri="{BB962C8B-B14F-4D97-AF65-F5344CB8AC3E}">
        <p14:creationId xmlns:p14="http://schemas.microsoft.com/office/powerpoint/2010/main" val="8185048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Exercise: Create a </a:t>
            </a:r>
            <a:r>
              <a:rPr lang="en-US" b="1" u="sng" dirty="0" smtClean="0"/>
              <a:t>Self </a:t>
            </a:r>
            <a:r>
              <a:rPr lang="en-US" b="1" u="sng" dirty="0"/>
              <a:t>P</a:t>
            </a:r>
            <a:r>
              <a:rPr lang="en-US" b="1" u="sng" dirty="0" smtClean="0"/>
              <a:t>ledge</a:t>
            </a:r>
            <a:endParaRPr lang="en-US" dirty="0"/>
          </a:p>
        </p:txBody>
      </p:sp>
      <p:sp>
        <p:nvSpPr>
          <p:cNvPr id="3" name="Content Placeholder 2"/>
          <p:cNvSpPr>
            <a:spLocks noGrp="1"/>
          </p:cNvSpPr>
          <p:nvPr>
            <p:ph idx="1"/>
          </p:nvPr>
        </p:nvSpPr>
        <p:spPr>
          <a:xfrm>
            <a:off x="457200" y="2209800"/>
            <a:ext cx="8229600" cy="3916363"/>
          </a:xfrm>
        </p:spPr>
        <p:txBody>
          <a:bodyPr/>
          <a:lstStyle/>
          <a:p>
            <a:r>
              <a:rPr lang="en-US" dirty="0" smtClean="0">
                <a:solidFill>
                  <a:schemeClr val="tx2"/>
                </a:solidFill>
              </a:rPr>
              <a:t>Balance of time.</a:t>
            </a:r>
          </a:p>
          <a:p>
            <a:r>
              <a:rPr lang="en-US" dirty="0" smtClean="0">
                <a:solidFill>
                  <a:schemeClr val="tx2"/>
                </a:solidFill>
              </a:rPr>
              <a:t>Responding to client demands</a:t>
            </a:r>
          </a:p>
          <a:p>
            <a:r>
              <a:rPr lang="en-US" dirty="0" smtClean="0">
                <a:solidFill>
                  <a:schemeClr val="tx2"/>
                </a:solidFill>
              </a:rPr>
              <a:t>Setting boundaries professionally and personally.</a:t>
            </a:r>
          </a:p>
          <a:p>
            <a:r>
              <a:rPr lang="en-US" dirty="0" smtClean="0">
                <a:solidFill>
                  <a:schemeClr val="tx2"/>
                </a:solidFill>
              </a:rPr>
              <a:t>Re-assessing my goals.</a:t>
            </a:r>
          </a:p>
          <a:p>
            <a:r>
              <a:rPr lang="en-US" dirty="0" smtClean="0">
                <a:solidFill>
                  <a:schemeClr val="tx2"/>
                </a:solidFill>
              </a:rPr>
              <a:t>Doing one thing just for myself.</a:t>
            </a:r>
          </a:p>
          <a:p>
            <a:r>
              <a:rPr lang="en-US" dirty="0" smtClean="0">
                <a:solidFill>
                  <a:schemeClr val="tx2"/>
                </a:solidFill>
              </a:rPr>
              <a:t>Allowing leisure for some time every day.</a:t>
            </a:r>
          </a:p>
          <a:p>
            <a:endParaRPr lang="en-US" dirty="0">
              <a:solidFill>
                <a:schemeClr val="tx2"/>
              </a:solidFill>
            </a:endParaRPr>
          </a:p>
        </p:txBody>
      </p:sp>
    </p:spTree>
    <p:extLst>
      <p:ext uri="{BB962C8B-B14F-4D97-AF65-F5344CB8AC3E}">
        <p14:creationId xmlns:p14="http://schemas.microsoft.com/office/powerpoint/2010/main" val="20065998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How Personal Therapy May </a:t>
            </a:r>
            <a:r>
              <a:rPr lang="en-US" u="sng" dirty="0" smtClean="0"/>
              <a:t>Help</a:t>
            </a:r>
            <a:endParaRPr lang="en-US" dirty="0"/>
          </a:p>
        </p:txBody>
      </p:sp>
      <p:sp>
        <p:nvSpPr>
          <p:cNvPr id="3" name="Content Placeholder 2"/>
          <p:cNvSpPr>
            <a:spLocks noGrp="1"/>
          </p:cNvSpPr>
          <p:nvPr>
            <p:ph idx="1"/>
          </p:nvPr>
        </p:nvSpPr>
        <p:spPr/>
        <p:txBody>
          <a:bodyPr/>
          <a:lstStyle/>
          <a:p>
            <a:pPr marL="457200" indent="-457200">
              <a:lnSpc>
                <a:spcPct val="80000"/>
              </a:lnSpc>
              <a:buFont typeface="+mj-lt"/>
              <a:buAutoNum type="arabicPeriod"/>
              <a:defRPr/>
            </a:pPr>
            <a:r>
              <a:rPr lang="en-US" dirty="0" smtClean="0">
                <a:solidFill>
                  <a:schemeClr val="tx2"/>
                </a:solidFill>
              </a:rPr>
              <a:t>Increased </a:t>
            </a:r>
            <a:r>
              <a:rPr lang="en-US" dirty="0">
                <a:solidFill>
                  <a:schemeClr val="tx2"/>
                </a:solidFill>
              </a:rPr>
              <a:t>empathy for what others, especially clients go through.</a:t>
            </a:r>
          </a:p>
          <a:p>
            <a:pPr>
              <a:lnSpc>
                <a:spcPct val="80000"/>
              </a:lnSpc>
              <a:buNone/>
              <a:defRPr/>
            </a:pPr>
            <a:r>
              <a:rPr lang="en-US" dirty="0">
                <a:solidFill>
                  <a:schemeClr val="tx2"/>
                </a:solidFill>
              </a:rPr>
              <a:t>2. Ability to catch and challenge triggers so they don’t repeat themselves.</a:t>
            </a:r>
          </a:p>
          <a:p>
            <a:pPr>
              <a:lnSpc>
                <a:spcPct val="80000"/>
              </a:lnSpc>
              <a:buNone/>
              <a:defRPr/>
            </a:pPr>
            <a:r>
              <a:rPr lang="en-US" dirty="0">
                <a:solidFill>
                  <a:schemeClr val="tx2"/>
                </a:solidFill>
              </a:rPr>
              <a:t>3. Personal issues are caught before they spill over into client relationships.</a:t>
            </a:r>
          </a:p>
          <a:p>
            <a:pPr>
              <a:lnSpc>
                <a:spcPct val="80000"/>
              </a:lnSpc>
              <a:buNone/>
              <a:defRPr/>
            </a:pPr>
            <a:r>
              <a:rPr lang="en-US" dirty="0">
                <a:solidFill>
                  <a:schemeClr val="tx2"/>
                </a:solidFill>
              </a:rPr>
              <a:t>4. There is les risk of an ethical violation or losing your practice.</a:t>
            </a:r>
          </a:p>
          <a:p>
            <a:pPr>
              <a:lnSpc>
                <a:spcPct val="80000"/>
              </a:lnSpc>
              <a:buNone/>
              <a:defRPr/>
            </a:pPr>
            <a:r>
              <a:rPr lang="en-US" dirty="0">
                <a:solidFill>
                  <a:schemeClr val="tx2"/>
                </a:solidFill>
              </a:rPr>
              <a:t>5. Burnout may be thwarted.</a:t>
            </a:r>
          </a:p>
          <a:p>
            <a:pPr>
              <a:lnSpc>
                <a:spcPct val="80000"/>
              </a:lnSpc>
              <a:buNone/>
              <a:defRPr/>
            </a:pPr>
            <a:r>
              <a:rPr lang="en-US" dirty="0">
                <a:solidFill>
                  <a:schemeClr val="tx2"/>
                </a:solidFill>
              </a:rPr>
              <a:t>6. Options of actions can be considered.</a:t>
            </a:r>
          </a:p>
          <a:p>
            <a:endParaRPr lang="en-US" dirty="0">
              <a:solidFill>
                <a:schemeClr val="tx2"/>
              </a:solidFill>
            </a:endParaRPr>
          </a:p>
        </p:txBody>
      </p:sp>
    </p:spTree>
    <p:extLst>
      <p:ext uri="{BB962C8B-B14F-4D97-AF65-F5344CB8AC3E}">
        <p14:creationId xmlns:p14="http://schemas.microsoft.com/office/powerpoint/2010/main" val="9530964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a:effectLst/>
              </a:rPr>
              <a:t>Bibliography</a:t>
            </a:r>
            <a:endParaRPr lang="en-US" dirty="0"/>
          </a:p>
        </p:txBody>
      </p:sp>
      <p:sp>
        <p:nvSpPr>
          <p:cNvPr id="3" name="Content Placeholder 2"/>
          <p:cNvSpPr>
            <a:spLocks noGrp="1"/>
          </p:cNvSpPr>
          <p:nvPr>
            <p:ph idx="1"/>
          </p:nvPr>
        </p:nvSpPr>
        <p:spPr>
          <a:xfrm>
            <a:off x="0" y="1371600"/>
            <a:ext cx="9144000" cy="5486400"/>
          </a:xfrm>
        </p:spPr>
        <p:txBody>
          <a:bodyPr>
            <a:noAutofit/>
          </a:bodyPr>
          <a:lstStyle/>
          <a:p>
            <a:pPr marL="457200" lvl="1" indent="0">
              <a:buNone/>
            </a:pPr>
            <a:r>
              <a:rPr lang="en-US" sz="2000" dirty="0" smtClean="0"/>
              <a:t>	</a:t>
            </a:r>
            <a:r>
              <a:rPr lang="en-US" sz="2000" dirty="0" smtClean="0">
                <a:solidFill>
                  <a:schemeClr val="tx2"/>
                </a:solidFill>
              </a:rPr>
              <a:t>Ackerman</a:t>
            </a:r>
            <a:r>
              <a:rPr lang="en-US" sz="2000" dirty="0">
                <a:solidFill>
                  <a:schemeClr val="tx2"/>
                </a:solidFill>
              </a:rPr>
              <a:t>, S.J., &amp; </a:t>
            </a:r>
            <a:r>
              <a:rPr lang="en-US" sz="2000" dirty="0" err="1">
                <a:solidFill>
                  <a:schemeClr val="tx2"/>
                </a:solidFill>
              </a:rPr>
              <a:t>Hilsenroth</a:t>
            </a:r>
            <a:r>
              <a:rPr lang="en-US" sz="2000" dirty="0">
                <a:solidFill>
                  <a:schemeClr val="tx2"/>
                </a:solidFill>
              </a:rPr>
              <a:t>, M.J.  (2003).  A review of therapist characteristics and techniques positively impacting the therapeutic alliance.  </a:t>
            </a:r>
            <a:r>
              <a:rPr lang="en-US" sz="2000" i="1" dirty="0">
                <a:solidFill>
                  <a:schemeClr val="tx2"/>
                </a:solidFill>
              </a:rPr>
              <a:t>Clinical Psychology Review, 38</a:t>
            </a:r>
            <a:r>
              <a:rPr lang="en-US" sz="2000" dirty="0">
                <a:solidFill>
                  <a:schemeClr val="tx2"/>
                </a:solidFill>
              </a:rPr>
              <a:t>, 171-185.</a:t>
            </a:r>
          </a:p>
          <a:p>
            <a:pPr marL="457200" lvl="1" indent="0">
              <a:buNone/>
            </a:pPr>
            <a:r>
              <a:rPr lang="en-US" sz="2000" dirty="0" smtClean="0">
                <a:solidFill>
                  <a:schemeClr val="tx2"/>
                </a:solidFill>
              </a:rPr>
              <a:t>	Ackerman</a:t>
            </a:r>
            <a:r>
              <a:rPr lang="en-US" sz="2000" dirty="0">
                <a:solidFill>
                  <a:schemeClr val="tx2"/>
                </a:solidFill>
              </a:rPr>
              <a:t>, S.J., &amp; </a:t>
            </a:r>
            <a:r>
              <a:rPr lang="en-US" sz="2000" dirty="0" err="1">
                <a:solidFill>
                  <a:schemeClr val="tx2"/>
                </a:solidFill>
              </a:rPr>
              <a:t>Hilsenroth</a:t>
            </a:r>
            <a:r>
              <a:rPr lang="en-US" sz="2000" dirty="0">
                <a:solidFill>
                  <a:schemeClr val="tx2"/>
                </a:solidFill>
              </a:rPr>
              <a:t>, M.J.  (2001).  A review of therapist characteristics and techniques negatively impacting the therapeutic alliance.  </a:t>
            </a:r>
            <a:r>
              <a:rPr lang="en-US" sz="2000" i="1" dirty="0">
                <a:solidFill>
                  <a:schemeClr val="tx2"/>
                </a:solidFill>
              </a:rPr>
              <a:t>Psychotherapy, 38</a:t>
            </a:r>
            <a:r>
              <a:rPr lang="en-US" sz="2000" dirty="0">
                <a:solidFill>
                  <a:schemeClr val="tx2"/>
                </a:solidFill>
              </a:rPr>
              <a:t>, 171-185.</a:t>
            </a:r>
          </a:p>
          <a:p>
            <a:pPr marL="457200" lvl="1" indent="0">
              <a:buNone/>
            </a:pPr>
            <a:r>
              <a:rPr lang="en-US" sz="2000" dirty="0" smtClean="0">
                <a:solidFill>
                  <a:schemeClr val="tx2"/>
                </a:solidFill>
              </a:rPr>
              <a:t>	Angus</a:t>
            </a:r>
            <a:r>
              <a:rPr lang="en-US" sz="2000" dirty="0">
                <a:solidFill>
                  <a:schemeClr val="tx2"/>
                </a:solidFill>
              </a:rPr>
              <a:t>, L.E., &amp; Kagan, F.  (2009).  Therapist empathy and client anxiety reduction in motivational interviewing: “She carries with me the experience.”  </a:t>
            </a:r>
            <a:r>
              <a:rPr lang="en-US" sz="2000" i="1" dirty="0">
                <a:solidFill>
                  <a:schemeClr val="tx2"/>
                </a:solidFill>
              </a:rPr>
              <a:t>Journal of Clinical Psychology in Session, 65(11)</a:t>
            </a:r>
            <a:r>
              <a:rPr lang="en-US" sz="2000" dirty="0">
                <a:solidFill>
                  <a:schemeClr val="tx2"/>
                </a:solidFill>
              </a:rPr>
              <a:t>, 1156-1167.</a:t>
            </a:r>
          </a:p>
          <a:p>
            <a:pPr marL="457200" lvl="1" indent="0">
              <a:buNone/>
            </a:pPr>
            <a:r>
              <a:rPr lang="en-US" sz="2000" dirty="0" smtClean="0">
                <a:solidFill>
                  <a:schemeClr val="tx2"/>
                </a:solidFill>
              </a:rPr>
              <a:t>	Bachelor</a:t>
            </a:r>
            <a:r>
              <a:rPr lang="en-US" sz="2000" dirty="0">
                <a:solidFill>
                  <a:schemeClr val="tx2"/>
                </a:solidFill>
              </a:rPr>
              <a:t>, A., &amp; </a:t>
            </a:r>
            <a:r>
              <a:rPr lang="en-US" sz="2000" dirty="0" err="1">
                <a:solidFill>
                  <a:schemeClr val="tx2"/>
                </a:solidFill>
              </a:rPr>
              <a:t>Salame</a:t>
            </a:r>
            <a:r>
              <a:rPr lang="en-US" sz="2000" dirty="0">
                <a:solidFill>
                  <a:schemeClr val="tx2"/>
                </a:solidFill>
              </a:rPr>
              <a:t>, R.  (2000).  Participants’ perceptions of dimensions of the therapeutic alliance over the course of therapy.  </a:t>
            </a:r>
            <a:r>
              <a:rPr lang="en-US" sz="2000" i="1" dirty="0">
                <a:solidFill>
                  <a:schemeClr val="tx2"/>
                </a:solidFill>
              </a:rPr>
              <a:t>Journal of Psychotherapy Practice and Research, 9</a:t>
            </a:r>
            <a:r>
              <a:rPr lang="en-US" sz="2000" dirty="0">
                <a:solidFill>
                  <a:schemeClr val="tx2"/>
                </a:solidFill>
              </a:rPr>
              <a:t>, 39-53.</a:t>
            </a:r>
          </a:p>
          <a:p>
            <a:pPr marL="0" marR="0" indent="0">
              <a:lnSpc>
                <a:spcPct val="115000"/>
              </a:lnSpc>
              <a:spcBef>
                <a:spcPts val="0"/>
              </a:spcBef>
              <a:spcAft>
                <a:spcPts val="1000"/>
              </a:spcAft>
              <a:buNone/>
            </a:pPr>
            <a:endParaRPr lang="en-US" sz="2000" dirty="0">
              <a:solidFill>
                <a:schemeClr val="tx2"/>
              </a:solidFill>
              <a:latin typeface="Calibri"/>
              <a:ea typeface="Calibri"/>
              <a:cs typeface="Times New Roman"/>
            </a:endParaRPr>
          </a:p>
        </p:txBody>
      </p:sp>
    </p:spTree>
    <p:extLst>
      <p:ext uri="{BB962C8B-B14F-4D97-AF65-F5344CB8AC3E}">
        <p14:creationId xmlns:p14="http://schemas.microsoft.com/office/powerpoint/2010/main" val="295634581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a:effectLst/>
              </a:rPr>
              <a:t>Bibliography</a:t>
            </a:r>
            <a:endParaRPr lang="en-US" dirty="0"/>
          </a:p>
        </p:txBody>
      </p:sp>
      <p:sp>
        <p:nvSpPr>
          <p:cNvPr id="3" name="Content Placeholder 2"/>
          <p:cNvSpPr>
            <a:spLocks noGrp="1"/>
          </p:cNvSpPr>
          <p:nvPr>
            <p:ph idx="1"/>
          </p:nvPr>
        </p:nvSpPr>
        <p:spPr>
          <a:xfrm>
            <a:off x="0" y="1524000"/>
            <a:ext cx="9144000" cy="5334000"/>
          </a:xfrm>
        </p:spPr>
        <p:txBody>
          <a:bodyPr>
            <a:normAutofit fontScale="92500"/>
          </a:bodyPr>
          <a:lstStyle/>
          <a:p>
            <a:pPr marL="0" indent="0">
              <a:buNone/>
            </a:pPr>
            <a:r>
              <a:rPr lang="en-US" dirty="0" smtClean="0">
                <a:solidFill>
                  <a:schemeClr val="tx2"/>
                </a:solidFill>
              </a:rPr>
              <a:t>	Baer</a:t>
            </a:r>
            <a:r>
              <a:rPr lang="en-US" dirty="0">
                <a:solidFill>
                  <a:schemeClr val="tx2"/>
                </a:solidFill>
              </a:rPr>
              <a:t>, R.A., Smith, G.T., Hopkins, J., </a:t>
            </a:r>
            <a:r>
              <a:rPr lang="en-US" dirty="0" err="1">
                <a:solidFill>
                  <a:schemeClr val="tx2"/>
                </a:solidFill>
              </a:rPr>
              <a:t>Krietemeyer</a:t>
            </a:r>
            <a:r>
              <a:rPr lang="en-US" dirty="0">
                <a:solidFill>
                  <a:schemeClr val="tx2"/>
                </a:solidFill>
              </a:rPr>
              <a:t>, J., &amp; Toney, L.  (2006).  Using self-report assessment methods to</a:t>
            </a:r>
          </a:p>
          <a:p>
            <a:pPr marL="0" indent="0">
              <a:buNone/>
            </a:pPr>
            <a:r>
              <a:rPr lang="en-US" dirty="0">
                <a:solidFill>
                  <a:schemeClr val="tx2"/>
                </a:solidFill>
              </a:rPr>
              <a:t>explore facets of mindfulness.  </a:t>
            </a:r>
            <a:r>
              <a:rPr lang="en-US" i="1" dirty="0">
                <a:solidFill>
                  <a:schemeClr val="tx2"/>
                </a:solidFill>
              </a:rPr>
              <a:t>Assessment, 13</a:t>
            </a:r>
            <a:r>
              <a:rPr lang="en-US" dirty="0">
                <a:solidFill>
                  <a:schemeClr val="tx2"/>
                </a:solidFill>
              </a:rPr>
              <a:t>, 27-45.</a:t>
            </a:r>
          </a:p>
          <a:p>
            <a:pPr marL="0" indent="0">
              <a:buNone/>
            </a:pPr>
            <a:r>
              <a:rPr lang="en-US" dirty="0" smtClean="0">
                <a:solidFill>
                  <a:schemeClr val="tx2"/>
                </a:solidFill>
              </a:rPr>
              <a:t>	Barber</a:t>
            </a:r>
            <a:r>
              <a:rPr lang="en-US" dirty="0">
                <a:solidFill>
                  <a:schemeClr val="tx2"/>
                </a:solidFill>
              </a:rPr>
              <a:t>, J.P., Connolly, M.B., </a:t>
            </a:r>
            <a:r>
              <a:rPr lang="en-US" dirty="0" err="1">
                <a:solidFill>
                  <a:schemeClr val="tx2"/>
                </a:solidFill>
              </a:rPr>
              <a:t>Critis</a:t>
            </a:r>
            <a:r>
              <a:rPr lang="en-US" dirty="0">
                <a:solidFill>
                  <a:schemeClr val="tx2"/>
                </a:solidFill>
              </a:rPr>
              <a:t>- </a:t>
            </a:r>
            <a:r>
              <a:rPr lang="en-US" dirty="0" err="1">
                <a:solidFill>
                  <a:schemeClr val="tx2"/>
                </a:solidFill>
              </a:rPr>
              <a:t>Cristoph</a:t>
            </a:r>
            <a:r>
              <a:rPr lang="en-US" dirty="0">
                <a:solidFill>
                  <a:schemeClr val="tx2"/>
                </a:solidFill>
              </a:rPr>
              <a:t>, P., </a:t>
            </a:r>
            <a:r>
              <a:rPr lang="en-US" dirty="0" err="1">
                <a:solidFill>
                  <a:schemeClr val="tx2"/>
                </a:solidFill>
              </a:rPr>
              <a:t>Gladis</a:t>
            </a:r>
            <a:r>
              <a:rPr lang="en-US" dirty="0">
                <a:solidFill>
                  <a:schemeClr val="tx2"/>
                </a:solidFill>
              </a:rPr>
              <a:t>, L., &amp; </a:t>
            </a:r>
            <a:r>
              <a:rPr lang="en-US" dirty="0" err="1">
                <a:solidFill>
                  <a:schemeClr val="tx2"/>
                </a:solidFill>
              </a:rPr>
              <a:t>Siqueland</a:t>
            </a:r>
            <a:r>
              <a:rPr lang="en-US" dirty="0">
                <a:solidFill>
                  <a:schemeClr val="tx2"/>
                </a:solidFill>
              </a:rPr>
              <a:t>, L.  (2000).  Alliance predicts patients’ </a:t>
            </a:r>
            <a:r>
              <a:rPr lang="en-US" dirty="0" smtClean="0">
                <a:solidFill>
                  <a:schemeClr val="tx2"/>
                </a:solidFill>
              </a:rPr>
              <a:t>outcome beyond </a:t>
            </a:r>
            <a:r>
              <a:rPr lang="en-US" dirty="0">
                <a:solidFill>
                  <a:schemeClr val="tx2"/>
                </a:solidFill>
              </a:rPr>
              <a:t>in-treatment change in symptoms.  </a:t>
            </a:r>
            <a:r>
              <a:rPr lang="en-US" i="1" dirty="0">
                <a:solidFill>
                  <a:schemeClr val="tx2"/>
                </a:solidFill>
              </a:rPr>
              <a:t>Journal of Consulting  and Clinical Psychology, 68,</a:t>
            </a:r>
            <a:r>
              <a:rPr lang="en-US" dirty="0">
                <a:solidFill>
                  <a:schemeClr val="tx2"/>
                </a:solidFill>
              </a:rPr>
              <a:t> 1027-1032.</a:t>
            </a:r>
          </a:p>
          <a:p>
            <a:pPr marL="0" indent="0">
              <a:buNone/>
            </a:pPr>
            <a:r>
              <a:rPr lang="en-US" dirty="0" smtClean="0">
                <a:solidFill>
                  <a:schemeClr val="tx2"/>
                </a:solidFill>
              </a:rPr>
              <a:t>	Barker</a:t>
            </a:r>
            <a:r>
              <a:rPr lang="en-US" dirty="0">
                <a:solidFill>
                  <a:schemeClr val="tx2"/>
                </a:solidFill>
              </a:rPr>
              <a:t>, L. &amp; Watson, K.  (2000).  </a:t>
            </a:r>
            <a:r>
              <a:rPr lang="en-US" i="1" dirty="0">
                <a:solidFill>
                  <a:schemeClr val="tx2"/>
                </a:solidFill>
              </a:rPr>
              <a:t>Listen up: How to improve relationships, reduce stress,  and be more productive using the power of listening</a:t>
            </a:r>
            <a:r>
              <a:rPr lang="en-US" dirty="0">
                <a:solidFill>
                  <a:schemeClr val="tx2"/>
                </a:solidFill>
              </a:rPr>
              <a:t>. St. Martin’s Press: New York: New York.</a:t>
            </a:r>
          </a:p>
          <a:p>
            <a:pPr marL="0" indent="0">
              <a:buNone/>
            </a:pPr>
            <a:r>
              <a:rPr lang="en-US" dirty="0" smtClean="0">
                <a:solidFill>
                  <a:schemeClr val="tx2"/>
                </a:solidFill>
              </a:rPr>
              <a:t>	Beck</a:t>
            </a:r>
            <a:r>
              <a:rPr lang="en-US" dirty="0">
                <a:solidFill>
                  <a:schemeClr val="tx2"/>
                </a:solidFill>
              </a:rPr>
              <a:t>, M., Friedlander, M. L. &amp;</a:t>
            </a:r>
            <a:r>
              <a:rPr lang="en-US" dirty="0" err="1">
                <a:solidFill>
                  <a:schemeClr val="tx2"/>
                </a:solidFill>
              </a:rPr>
              <a:t>Escudero</a:t>
            </a:r>
            <a:r>
              <a:rPr lang="en-US" dirty="0">
                <a:solidFill>
                  <a:schemeClr val="tx2"/>
                </a:solidFill>
              </a:rPr>
              <a:t>, V.  (2006).  Three perspectives on clients’ experiences of the therapeutic alliance: A discovery-oriented investigation.  </a:t>
            </a:r>
            <a:r>
              <a:rPr lang="en-US" i="1" dirty="0">
                <a:solidFill>
                  <a:schemeClr val="tx2"/>
                </a:solidFill>
              </a:rPr>
              <a:t>Journal of Marital and</a:t>
            </a:r>
            <a:r>
              <a:rPr lang="en-US" dirty="0">
                <a:solidFill>
                  <a:schemeClr val="tx2"/>
                </a:solidFill>
              </a:rPr>
              <a:t> </a:t>
            </a:r>
            <a:r>
              <a:rPr lang="en-US" i="1" dirty="0">
                <a:solidFill>
                  <a:schemeClr val="tx2"/>
                </a:solidFill>
              </a:rPr>
              <a:t>Family Therapy, 32(3),</a:t>
            </a:r>
            <a:r>
              <a:rPr lang="en-US" dirty="0">
                <a:solidFill>
                  <a:schemeClr val="tx2"/>
                </a:solidFill>
              </a:rPr>
              <a:t> 355-368.</a:t>
            </a:r>
          </a:p>
        </p:txBody>
      </p:sp>
    </p:spTree>
    <p:extLst>
      <p:ext uri="{BB962C8B-B14F-4D97-AF65-F5344CB8AC3E}">
        <p14:creationId xmlns:p14="http://schemas.microsoft.com/office/powerpoint/2010/main" val="11672004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pPr marL="0" indent="0">
              <a:buNone/>
            </a:pPr>
            <a:r>
              <a:rPr lang="en-US" dirty="0" smtClean="0">
                <a:solidFill>
                  <a:schemeClr val="tx2"/>
                </a:solidFill>
              </a:rPr>
              <a:t>	</a:t>
            </a:r>
            <a:r>
              <a:rPr lang="en-US" dirty="0" err="1" smtClean="0">
                <a:solidFill>
                  <a:schemeClr val="tx2"/>
                </a:solidFill>
              </a:rPr>
              <a:t>Bedi</a:t>
            </a:r>
            <a:r>
              <a:rPr lang="en-US" dirty="0">
                <a:solidFill>
                  <a:schemeClr val="tx2"/>
                </a:solidFill>
              </a:rPr>
              <a:t>, R.P.  (2006).  Concept mapping the client’s perspective on counseling alliance formation.  </a:t>
            </a:r>
            <a:r>
              <a:rPr lang="en-US" i="1" dirty="0">
                <a:solidFill>
                  <a:schemeClr val="tx2"/>
                </a:solidFill>
              </a:rPr>
              <a:t>Journal of Counseling Psychology, 53</a:t>
            </a:r>
            <a:r>
              <a:rPr lang="en-US" dirty="0">
                <a:solidFill>
                  <a:schemeClr val="tx2"/>
                </a:solidFill>
              </a:rPr>
              <a:t>, 26-35.</a:t>
            </a:r>
          </a:p>
          <a:p>
            <a:pPr marL="0" indent="0">
              <a:buNone/>
            </a:pPr>
            <a:r>
              <a:rPr lang="en-US" dirty="0" smtClean="0">
                <a:solidFill>
                  <a:schemeClr val="tx2"/>
                </a:solidFill>
              </a:rPr>
              <a:t>	</a:t>
            </a:r>
            <a:r>
              <a:rPr lang="en-US" dirty="0" err="1" smtClean="0">
                <a:solidFill>
                  <a:schemeClr val="tx2"/>
                </a:solidFill>
              </a:rPr>
              <a:t>Bedi</a:t>
            </a:r>
            <a:r>
              <a:rPr lang="en-US" dirty="0">
                <a:solidFill>
                  <a:schemeClr val="tx2"/>
                </a:solidFill>
              </a:rPr>
              <a:t>, R.P., Davis, M.D., &amp; Williams, M.  (2005).  Critical incidents in the formation of the  therapeutic alliance from the client’s perspective.  </a:t>
            </a:r>
            <a:r>
              <a:rPr lang="en-US" i="1" dirty="0">
                <a:solidFill>
                  <a:schemeClr val="tx2"/>
                </a:solidFill>
              </a:rPr>
              <a:t>Psychotherapy: Theory, Research,</a:t>
            </a:r>
            <a:endParaRPr lang="en-US" dirty="0">
              <a:solidFill>
                <a:schemeClr val="tx2"/>
              </a:solidFill>
            </a:endParaRPr>
          </a:p>
          <a:p>
            <a:pPr marL="0" indent="0">
              <a:buNone/>
            </a:pPr>
            <a:r>
              <a:rPr lang="en-US" i="1" dirty="0" err="1">
                <a:solidFill>
                  <a:schemeClr val="tx2"/>
                </a:solidFill>
              </a:rPr>
              <a:t>Practice,Training</a:t>
            </a:r>
            <a:r>
              <a:rPr lang="en-US" i="1" dirty="0">
                <a:solidFill>
                  <a:schemeClr val="tx2"/>
                </a:solidFill>
              </a:rPr>
              <a:t>, 42</a:t>
            </a:r>
            <a:r>
              <a:rPr lang="en-US" dirty="0">
                <a:solidFill>
                  <a:schemeClr val="tx2"/>
                </a:solidFill>
              </a:rPr>
              <a:t>, 311-323.</a:t>
            </a:r>
          </a:p>
          <a:p>
            <a:pPr marL="0" indent="0">
              <a:buNone/>
            </a:pPr>
            <a:r>
              <a:rPr lang="en-US" dirty="0" smtClean="0">
                <a:solidFill>
                  <a:schemeClr val="tx2"/>
                </a:solidFill>
              </a:rPr>
              <a:t>	Berger</a:t>
            </a:r>
            <a:r>
              <a:rPr lang="en-US" dirty="0">
                <a:solidFill>
                  <a:schemeClr val="tx2"/>
                </a:solidFill>
              </a:rPr>
              <a:t>, C., </a:t>
            </a:r>
            <a:r>
              <a:rPr lang="en-US" dirty="0" err="1">
                <a:solidFill>
                  <a:schemeClr val="tx2"/>
                </a:solidFill>
              </a:rPr>
              <a:t>Angera</a:t>
            </a:r>
            <a:r>
              <a:rPr lang="en-US" dirty="0">
                <a:solidFill>
                  <a:schemeClr val="tx2"/>
                </a:solidFill>
              </a:rPr>
              <a:t>, J.J., Rawls, D.T., </a:t>
            </a:r>
            <a:r>
              <a:rPr lang="en-US" dirty="0" err="1">
                <a:solidFill>
                  <a:schemeClr val="tx2"/>
                </a:solidFill>
              </a:rPr>
              <a:t>Rapaport</a:t>
            </a:r>
            <a:r>
              <a:rPr lang="en-US" dirty="0">
                <a:solidFill>
                  <a:schemeClr val="tx2"/>
                </a:solidFill>
              </a:rPr>
              <a:t>, R.J., Bartels, E., &amp; Black, R.J.  (2002).  College counseling centers with counselors in private practice: Guidelines to negotiate ethical challenges.  </a:t>
            </a:r>
            <a:r>
              <a:rPr lang="en-US" i="1" dirty="0">
                <a:solidFill>
                  <a:schemeClr val="tx2"/>
                </a:solidFill>
              </a:rPr>
              <a:t>Journal of College Counseling, 5</a:t>
            </a:r>
            <a:r>
              <a:rPr lang="en-US" dirty="0">
                <a:solidFill>
                  <a:schemeClr val="tx2"/>
                </a:solidFill>
              </a:rPr>
              <a:t>, 99-104.</a:t>
            </a:r>
          </a:p>
          <a:p>
            <a:pPr marL="0" indent="0">
              <a:buNone/>
            </a:pPr>
            <a:r>
              <a:rPr lang="en-US" dirty="0" smtClean="0">
                <a:solidFill>
                  <a:schemeClr val="tx2"/>
                </a:solidFill>
              </a:rPr>
              <a:t>	</a:t>
            </a:r>
            <a:r>
              <a:rPr lang="en-US" dirty="0" err="1" smtClean="0">
                <a:solidFill>
                  <a:schemeClr val="tx2"/>
                </a:solidFill>
              </a:rPr>
              <a:t>Bobevski</a:t>
            </a:r>
            <a:r>
              <a:rPr lang="en-US" dirty="0">
                <a:solidFill>
                  <a:schemeClr val="tx2"/>
                </a:solidFill>
              </a:rPr>
              <a:t>, I., &amp; McLennan. J.  (1998).  The telephone counseling interview as a </a:t>
            </a:r>
            <a:r>
              <a:rPr lang="en-US" dirty="0" err="1">
                <a:solidFill>
                  <a:schemeClr val="tx2"/>
                </a:solidFill>
              </a:rPr>
              <a:t>complex,dynamic</a:t>
            </a:r>
            <a:r>
              <a:rPr lang="en-US" dirty="0">
                <a:solidFill>
                  <a:schemeClr val="tx2"/>
                </a:solidFill>
              </a:rPr>
              <a:t>, decision process: A self-regulation model of counselor effectiveness.  </a:t>
            </a:r>
            <a:r>
              <a:rPr lang="en-US" i="1" dirty="0">
                <a:solidFill>
                  <a:schemeClr val="tx2"/>
                </a:solidFill>
              </a:rPr>
              <a:t>The</a:t>
            </a:r>
            <a:r>
              <a:rPr lang="en-US" dirty="0">
                <a:solidFill>
                  <a:schemeClr val="tx2"/>
                </a:solidFill>
              </a:rPr>
              <a:t> </a:t>
            </a:r>
            <a:r>
              <a:rPr lang="en-US" i="1" dirty="0">
                <a:solidFill>
                  <a:schemeClr val="tx2"/>
                </a:solidFill>
              </a:rPr>
              <a:t>Journal  of Psychology, 132(1</a:t>
            </a:r>
            <a:r>
              <a:rPr lang="en-US" dirty="0">
                <a:solidFill>
                  <a:schemeClr val="tx2"/>
                </a:solidFill>
              </a:rPr>
              <a:t>), 47-60.</a:t>
            </a:r>
          </a:p>
        </p:txBody>
      </p:sp>
    </p:spTree>
    <p:extLst>
      <p:ext uri="{BB962C8B-B14F-4D97-AF65-F5344CB8AC3E}">
        <p14:creationId xmlns:p14="http://schemas.microsoft.com/office/powerpoint/2010/main" val="426078979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pPr marL="0" indent="0">
              <a:buNone/>
            </a:pPr>
            <a:r>
              <a:rPr lang="en-US" dirty="0" smtClean="0">
                <a:solidFill>
                  <a:schemeClr val="tx2"/>
                </a:solidFill>
              </a:rPr>
              <a:t>	Breda</a:t>
            </a:r>
            <a:r>
              <a:rPr lang="en-US" dirty="0">
                <a:solidFill>
                  <a:schemeClr val="tx2"/>
                </a:solidFill>
              </a:rPr>
              <a:t>, C. S., &amp; </a:t>
            </a:r>
            <a:r>
              <a:rPr lang="en-US" dirty="0" err="1">
                <a:solidFill>
                  <a:schemeClr val="tx2"/>
                </a:solidFill>
              </a:rPr>
              <a:t>Bickman</a:t>
            </a:r>
            <a:r>
              <a:rPr lang="en-US" dirty="0">
                <a:solidFill>
                  <a:schemeClr val="tx2"/>
                </a:solidFill>
              </a:rPr>
              <a:t>, L.  (1997).  Termination of mental health services for children.  </a:t>
            </a:r>
            <a:r>
              <a:rPr lang="en-US" i="1" dirty="0">
                <a:solidFill>
                  <a:schemeClr val="tx2"/>
                </a:solidFill>
              </a:rPr>
              <a:t>Journal of Child and Family Studies, 6(1),</a:t>
            </a:r>
            <a:r>
              <a:rPr lang="en-US" dirty="0">
                <a:solidFill>
                  <a:schemeClr val="tx2"/>
                </a:solidFill>
              </a:rPr>
              <a:t> 69-87.</a:t>
            </a:r>
          </a:p>
          <a:p>
            <a:pPr marL="0" indent="0">
              <a:buNone/>
            </a:pPr>
            <a:r>
              <a:rPr lang="en-US" dirty="0" smtClean="0">
                <a:solidFill>
                  <a:schemeClr val="tx2"/>
                </a:solidFill>
              </a:rPr>
              <a:t>	</a:t>
            </a:r>
            <a:r>
              <a:rPr lang="en-US" dirty="0" err="1" smtClean="0">
                <a:solidFill>
                  <a:schemeClr val="tx2"/>
                </a:solidFill>
              </a:rPr>
              <a:t>Brehmer</a:t>
            </a:r>
            <a:r>
              <a:rPr lang="en-US" dirty="0">
                <a:solidFill>
                  <a:schemeClr val="tx2"/>
                </a:solidFill>
              </a:rPr>
              <a:t>, B. (1992).  Dynamic decision making: Human control of complex systems. </a:t>
            </a:r>
            <a:r>
              <a:rPr lang="en-US" i="1" dirty="0" err="1">
                <a:solidFill>
                  <a:schemeClr val="tx2"/>
                </a:solidFill>
              </a:rPr>
              <a:t>Acta</a:t>
            </a:r>
            <a:r>
              <a:rPr lang="en-US" i="1" dirty="0">
                <a:solidFill>
                  <a:schemeClr val="tx2"/>
                </a:solidFill>
              </a:rPr>
              <a:t> </a:t>
            </a:r>
            <a:r>
              <a:rPr lang="en-US" i="1" dirty="0" err="1">
                <a:solidFill>
                  <a:schemeClr val="tx2"/>
                </a:solidFill>
              </a:rPr>
              <a:t>Pschologein</a:t>
            </a:r>
            <a:r>
              <a:rPr lang="en-US" i="1" dirty="0">
                <a:solidFill>
                  <a:schemeClr val="tx2"/>
                </a:solidFill>
              </a:rPr>
              <a:t>, 81</a:t>
            </a:r>
            <a:r>
              <a:rPr lang="en-US" dirty="0">
                <a:solidFill>
                  <a:schemeClr val="tx2"/>
                </a:solidFill>
              </a:rPr>
              <a:t>, 211-241.</a:t>
            </a:r>
          </a:p>
          <a:p>
            <a:pPr marL="0" indent="0">
              <a:buNone/>
            </a:pPr>
            <a:r>
              <a:rPr lang="en-US" dirty="0" smtClean="0">
                <a:solidFill>
                  <a:schemeClr val="tx2"/>
                </a:solidFill>
              </a:rPr>
              <a:t>	Burwell-Pender</a:t>
            </a:r>
            <a:r>
              <a:rPr lang="en-US" dirty="0">
                <a:solidFill>
                  <a:schemeClr val="tx2"/>
                </a:solidFill>
              </a:rPr>
              <a:t>, L., </a:t>
            </a:r>
            <a:r>
              <a:rPr lang="en-US" dirty="0" err="1">
                <a:solidFill>
                  <a:schemeClr val="tx2"/>
                </a:solidFill>
              </a:rPr>
              <a:t>Halinski</a:t>
            </a:r>
            <a:r>
              <a:rPr lang="en-US" dirty="0">
                <a:solidFill>
                  <a:schemeClr val="tx2"/>
                </a:solidFill>
              </a:rPr>
              <a:t>, K.H. (Winter 2008).  Enhanced awareness of countertransference. </a:t>
            </a:r>
            <a:r>
              <a:rPr lang="en-US" i="1" dirty="0">
                <a:solidFill>
                  <a:schemeClr val="tx2"/>
                </a:solidFill>
              </a:rPr>
              <a:t>Journal of Professional Counseling: Practice, Theory, and Research, 36(2),</a:t>
            </a:r>
            <a:r>
              <a:rPr lang="en-US" dirty="0">
                <a:solidFill>
                  <a:schemeClr val="tx2"/>
                </a:solidFill>
              </a:rPr>
              <a:t> 33-51.</a:t>
            </a:r>
          </a:p>
          <a:p>
            <a:pPr marL="0" indent="0">
              <a:buNone/>
            </a:pPr>
            <a:r>
              <a:rPr lang="en-US" dirty="0" smtClean="0">
                <a:solidFill>
                  <a:schemeClr val="tx2"/>
                </a:solidFill>
              </a:rPr>
              <a:t>	Carney</a:t>
            </a:r>
            <a:r>
              <a:rPr lang="en-US" dirty="0">
                <a:solidFill>
                  <a:schemeClr val="tx2"/>
                </a:solidFill>
              </a:rPr>
              <a:t>, J.S., &amp; </a:t>
            </a:r>
            <a:r>
              <a:rPr lang="en-US" dirty="0" err="1">
                <a:solidFill>
                  <a:schemeClr val="tx2"/>
                </a:solidFill>
              </a:rPr>
              <a:t>Granato</a:t>
            </a:r>
            <a:r>
              <a:rPr lang="en-US" dirty="0">
                <a:solidFill>
                  <a:schemeClr val="tx2"/>
                </a:solidFill>
              </a:rPr>
              <a:t>, L.A.  (2000).  The business of counseling: Planning and establishing a private practice.  </a:t>
            </a:r>
            <a:r>
              <a:rPr lang="en-US" i="1" dirty="0">
                <a:solidFill>
                  <a:schemeClr val="tx2"/>
                </a:solidFill>
              </a:rPr>
              <a:t>Counseling and Human Development, 32(5),</a:t>
            </a:r>
            <a:r>
              <a:rPr lang="en-US" dirty="0">
                <a:solidFill>
                  <a:schemeClr val="tx2"/>
                </a:solidFill>
              </a:rPr>
              <a:t> 1-11.</a:t>
            </a:r>
          </a:p>
          <a:p>
            <a:pPr marL="0" indent="0">
              <a:buNone/>
            </a:pPr>
            <a:r>
              <a:rPr lang="en-US" dirty="0" smtClean="0">
                <a:solidFill>
                  <a:schemeClr val="tx2"/>
                </a:solidFill>
              </a:rPr>
              <a:t>	</a:t>
            </a:r>
            <a:r>
              <a:rPr lang="en-US" dirty="0" err="1" smtClean="0">
                <a:solidFill>
                  <a:schemeClr val="tx2"/>
                </a:solidFill>
              </a:rPr>
              <a:t>Cheavens</a:t>
            </a:r>
            <a:r>
              <a:rPr lang="en-US" dirty="0">
                <a:solidFill>
                  <a:schemeClr val="tx2"/>
                </a:solidFill>
              </a:rPr>
              <a:t>, J.S., Feldman, D.B., </a:t>
            </a:r>
            <a:r>
              <a:rPr lang="en-US" dirty="0" err="1">
                <a:solidFill>
                  <a:schemeClr val="tx2"/>
                </a:solidFill>
              </a:rPr>
              <a:t>Wodward</a:t>
            </a:r>
            <a:r>
              <a:rPr lang="en-US" dirty="0">
                <a:solidFill>
                  <a:schemeClr val="tx2"/>
                </a:solidFill>
              </a:rPr>
              <a:t>, J.T., &amp; </a:t>
            </a:r>
            <a:r>
              <a:rPr lang="en-US" dirty="0" smtClean="0">
                <a:solidFill>
                  <a:schemeClr val="tx2"/>
                </a:solidFill>
              </a:rPr>
              <a:t>Snyder, C.R</a:t>
            </a:r>
            <a:r>
              <a:rPr lang="en-US" dirty="0">
                <a:solidFill>
                  <a:schemeClr val="tx2"/>
                </a:solidFill>
              </a:rPr>
              <a:t>.  (2006).  Hope in cognitive </a:t>
            </a:r>
            <a:r>
              <a:rPr lang="en-US" dirty="0" smtClean="0">
                <a:solidFill>
                  <a:schemeClr val="tx2"/>
                </a:solidFill>
              </a:rPr>
              <a:t>psychotherapies.  On </a:t>
            </a:r>
            <a:r>
              <a:rPr lang="en-US" dirty="0">
                <a:solidFill>
                  <a:schemeClr val="tx2"/>
                </a:solidFill>
              </a:rPr>
              <a:t>working with client strengths</a:t>
            </a:r>
            <a:r>
              <a:rPr lang="en-US" i="1" dirty="0">
                <a:solidFill>
                  <a:schemeClr val="tx2"/>
                </a:solidFill>
              </a:rPr>
              <a:t>,  Journal of Cognitive </a:t>
            </a:r>
            <a:r>
              <a:rPr lang="en-US" i="1" dirty="0" smtClean="0">
                <a:solidFill>
                  <a:schemeClr val="tx2"/>
                </a:solidFill>
              </a:rPr>
              <a:t>Psychotherapy</a:t>
            </a:r>
            <a:r>
              <a:rPr lang="en-US" i="1" dirty="0">
                <a:solidFill>
                  <a:schemeClr val="tx2"/>
                </a:solidFill>
              </a:rPr>
              <a:t>: An International </a:t>
            </a:r>
            <a:r>
              <a:rPr lang="en-US" i="1" dirty="0" smtClean="0">
                <a:solidFill>
                  <a:schemeClr val="tx2"/>
                </a:solidFill>
              </a:rPr>
              <a:t>Quarterly,</a:t>
            </a:r>
            <a:r>
              <a:rPr lang="en-US" dirty="0">
                <a:solidFill>
                  <a:schemeClr val="tx2"/>
                </a:solidFill>
              </a:rPr>
              <a:t> </a:t>
            </a:r>
            <a:r>
              <a:rPr lang="en-US" i="1" dirty="0" smtClean="0">
                <a:solidFill>
                  <a:schemeClr val="tx2"/>
                </a:solidFill>
              </a:rPr>
              <a:t>20(2</a:t>
            </a:r>
            <a:r>
              <a:rPr lang="en-US" i="1" dirty="0">
                <a:solidFill>
                  <a:schemeClr val="tx2"/>
                </a:solidFill>
              </a:rPr>
              <a:t>)</a:t>
            </a:r>
            <a:r>
              <a:rPr lang="en-US" dirty="0">
                <a:solidFill>
                  <a:schemeClr val="tx2"/>
                </a:solidFill>
              </a:rPr>
              <a:t>, 135-145.</a:t>
            </a:r>
          </a:p>
        </p:txBody>
      </p:sp>
    </p:spTree>
    <p:extLst>
      <p:ext uri="{BB962C8B-B14F-4D97-AF65-F5344CB8AC3E}">
        <p14:creationId xmlns:p14="http://schemas.microsoft.com/office/powerpoint/2010/main" val="331716556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marL="0" indent="0">
              <a:buNone/>
            </a:pPr>
            <a:r>
              <a:rPr lang="en-US" dirty="0" smtClean="0">
                <a:solidFill>
                  <a:schemeClr val="tx2"/>
                </a:solidFill>
              </a:rPr>
              <a:t>	Clark</a:t>
            </a:r>
            <a:r>
              <a:rPr lang="en-US" dirty="0">
                <a:solidFill>
                  <a:schemeClr val="tx2"/>
                </a:solidFill>
              </a:rPr>
              <a:t>, A.J.  (Summer 2010).  Empathy: An integral model in the counseling process.  </a:t>
            </a:r>
            <a:r>
              <a:rPr lang="en-US" i="1" dirty="0">
                <a:solidFill>
                  <a:schemeClr val="tx2"/>
                </a:solidFill>
              </a:rPr>
              <a:t>Journal of</a:t>
            </a:r>
            <a:r>
              <a:rPr lang="en-US" dirty="0">
                <a:solidFill>
                  <a:schemeClr val="tx2"/>
                </a:solidFill>
              </a:rPr>
              <a:t> </a:t>
            </a:r>
            <a:r>
              <a:rPr lang="en-US" i="1" dirty="0">
                <a:solidFill>
                  <a:schemeClr val="tx2"/>
                </a:solidFill>
              </a:rPr>
              <a:t>Counseling &amp; Development, 88</a:t>
            </a:r>
            <a:r>
              <a:rPr lang="en-US" dirty="0">
                <a:solidFill>
                  <a:schemeClr val="tx2"/>
                </a:solidFill>
              </a:rPr>
              <a:t>, 348-356.</a:t>
            </a:r>
          </a:p>
          <a:p>
            <a:pPr marL="0" indent="0">
              <a:buNone/>
            </a:pPr>
            <a:r>
              <a:rPr lang="en-US" dirty="0" smtClean="0">
                <a:solidFill>
                  <a:schemeClr val="tx2"/>
                </a:solidFill>
              </a:rPr>
              <a:t>	Clark</a:t>
            </a:r>
            <a:r>
              <a:rPr lang="en-US" dirty="0">
                <a:solidFill>
                  <a:schemeClr val="tx2"/>
                </a:solidFill>
              </a:rPr>
              <a:t>, A.J.  (April 2010).  Empathy and sympathy: therapeutic distinctions on counseling. </a:t>
            </a:r>
            <a:r>
              <a:rPr lang="en-US" i="1" dirty="0">
                <a:solidFill>
                  <a:schemeClr val="tx2"/>
                </a:solidFill>
              </a:rPr>
              <a:t>Journal of Mental Health Counseling, 32(2),</a:t>
            </a:r>
            <a:r>
              <a:rPr lang="en-US" dirty="0">
                <a:solidFill>
                  <a:schemeClr val="tx2"/>
                </a:solidFill>
              </a:rPr>
              <a:t> 95-101.</a:t>
            </a:r>
          </a:p>
          <a:p>
            <a:pPr marL="0" indent="0">
              <a:buNone/>
            </a:pPr>
            <a:r>
              <a:rPr lang="en-US" dirty="0" smtClean="0">
                <a:solidFill>
                  <a:schemeClr val="tx2"/>
                </a:solidFill>
              </a:rPr>
              <a:t>	Clark</a:t>
            </a:r>
            <a:r>
              <a:rPr lang="en-US" dirty="0">
                <a:solidFill>
                  <a:schemeClr val="tx2"/>
                </a:solidFill>
              </a:rPr>
              <a:t>, A.J.  (2004).  Empathy: Implications of the three ways of knowing in counseling.  </a:t>
            </a:r>
            <a:r>
              <a:rPr lang="en-US" i="1" dirty="0">
                <a:solidFill>
                  <a:schemeClr val="tx2"/>
                </a:solidFill>
              </a:rPr>
              <a:t>Journal of Humanistic Counseling, Education, and Development, 43</a:t>
            </a:r>
            <a:r>
              <a:rPr lang="en-US" dirty="0">
                <a:solidFill>
                  <a:schemeClr val="tx2"/>
                </a:solidFill>
              </a:rPr>
              <a:t>, 141-151.</a:t>
            </a:r>
          </a:p>
          <a:p>
            <a:pPr marL="0" indent="0">
              <a:buNone/>
            </a:pPr>
            <a:r>
              <a:rPr lang="en-US" dirty="0" smtClean="0">
                <a:solidFill>
                  <a:schemeClr val="tx2"/>
                </a:solidFill>
              </a:rPr>
              <a:t>	</a:t>
            </a:r>
            <a:r>
              <a:rPr lang="en-US" dirty="0" err="1" smtClean="0">
                <a:solidFill>
                  <a:schemeClr val="tx2"/>
                </a:solidFill>
              </a:rPr>
              <a:t>Clemence</a:t>
            </a:r>
            <a:r>
              <a:rPr lang="en-US" dirty="0">
                <a:solidFill>
                  <a:schemeClr val="tx2"/>
                </a:solidFill>
              </a:rPr>
              <a:t>, A.J., </a:t>
            </a:r>
            <a:r>
              <a:rPr lang="en-US" dirty="0" err="1">
                <a:solidFill>
                  <a:schemeClr val="tx2"/>
                </a:solidFill>
              </a:rPr>
              <a:t>Hilsenroth</a:t>
            </a:r>
            <a:r>
              <a:rPr lang="en-US" dirty="0">
                <a:solidFill>
                  <a:schemeClr val="tx2"/>
                </a:solidFill>
              </a:rPr>
              <a:t>, M.J., Ackerman, S.J., </a:t>
            </a:r>
            <a:r>
              <a:rPr lang="en-US" dirty="0" err="1">
                <a:solidFill>
                  <a:schemeClr val="tx2"/>
                </a:solidFill>
              </a:rPr>
              <a:t>Strassle</a:t>
            </a:r>
            <a:r>
              <a:rPr lang="en-US" dirty="0">
                <a:solidFill>
                  <a:schemeClr val="tx2"/>
                </a:solidFill>
              </a:rPr>
              <a:t>, C.G., &amp; Handler, L.  (2005).  Facets of the therapeutic alliance and perceived progress in psychotherapy: Relationship between patient and therapist perspectives.  </a:t>
            </a:r>
            <a:r>
              <a:rPr lang="en-US" i="1" dirty="0">
                <a:solidFill>
                  <a:schemeClr val="tx2"/>
                </a:solidFill>
              </a:rPr>
              <a:t>Clinical Psychology and Psychotherapy, 12,</a:t>
            </a:r>
            <a:r>
              <a:rPr lang="en-US" dirty="0">
                <a:solidFill>
                  <a:schemeClr val="tx2"/>
                </a:solidFill>
              </a:rPr>
              <a:t> 443-454.</a:t>
            </a:r>
          </a:p>
          <a:p>
            <a:pPr marL="0" indent="0">
              <a:buNone/>
            </a:pPr>
            <a:r>
              <a:rPr lang="en-US" dirty="0" smtClean="0">
                <a:solidFill>
                  <a:schemeClr val="tx2"/>
                </a:solidFill>
              </a:rPr>
              <a:t>	Collins</a:t>
            </a:r>
            <a:r>
              <a:rPr lang="en-US" dirty="0">
                <a:solidFill>
                  <a:schemeClr val="tx2"/>
                </a:solidFill>
              </a:rPr>
              <a:t>, S., &amp; Arthur, N.  (June 2010).Culture-infused counselling: A fresh look at a classic framework of multicultural counseling competencies.  </a:t>
            </a:r>
            <a:r>
              <a:rPr lang="en-US" i="1" dirty="0">
                <a:solidFill>
                  <a:schemeClr val="tx2"/>
                </a:solidFill>
              </a:rPr>
              <a:t>Counselling Psychology Quarterly,</a:t>
            </a:r>
            <a:r>
              <a:rPr lang="en-US" dirty="0">
                <a:solidFill>
                  <a:schemeClr val="tx2"/>
                </a:solidFill>
              </a:rPr>
              <a:t> </a:t>
            </a:r>
            <a:r>
              <a:rPr lang="en-US" i="1" dirty="0">
                <a:solidFill>
                  <a:schemeClr val="tx2"/>
                </a:solidFill>
              </a:rPr>
              <a:t>23(2),</a:t>
            </a:r>
            <a:r>
              <a:rPr lang="en-US" dirty="0">
                <a:solidFill>
                  <a:schemeClr val="tx2"/>
                </a:solidFill>
              </a:rPr>
              <a:t> 203-216.</a:t>
            </a:r>
          </a:p>
          <a:p>
            <a:pPr marL="0" indent="0">
              <a:buNone/>
            </a:pPr>
            <a:endParaRPr lang="en-US" dirty="0">
              <a:solidFill>
                <a:schemeClr val="tx2"/>
              </a:solidFill>
            </a:endParaRPr>
          </a:p>
        </p:txBody>
      </p:sp>
    </p:spTree>
    <p:extLst>
      <p:ext uri="{BB962C8B-B14F-4D97-AF65-F5344CB8AC3E}">
        <p14:creationId xmlns:p14="http://schemas.microsoft.com/office/powerpoint/2010/main" val="293633845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marL="0" indent="0">
              <a:buNone/>
            </a:pPr>
            <a:r>
              <a:rPr lang="en-US" dirty="0" smtClean="0">
                <a:solidFill>
                  <a:schemeClr val="tx2"/>
                </a:solidFill>
              </a:rPr>
              <a:t>	Constantine</a:t>
            </a:r>
            <a:r>
              <a:rPr lang="en-US" dirty="0">
                <a:solidFill>
                  <a:schemeClr val="tx2"/>
                </a:solidFill>
              </a:rPr>
              <a:t>, M.G., &amp; </a:t>
            </a:r>
            <a:r>
              <a:rPr lang="en-US" dirty="0" err="1">
                <a:solidFill>
                  <a:schemeClr val="tx2"/>
                </a:solidFill>
              </a:rPr>
              <a:t>Gainor</a:t>
            </a:r>
            <a:r>
              <a:rPr lang="en-US" dirty="0">
                <a:solidFill>
                  <a:schemeClr val="tx2"/>
                </a:solidFill>
              </a:rPr>
              <a:t>, K.A.  (2001).  Emotional intelligence and empathy:  Their relation to multicultural counseling knowledge ad awareness.  </a:t>
            </a:r>
            <a:r>
              <a:rPr lang="en-US" i="1" dirty="0">
                <a:solidFill>
                  <a:schemeClr val="tx2"/>
                </a:solidFill>
              </a:rPr>
              <a:t>Professional School Counseling, 5(2),</a:t>
            </a:r>
            <a:r>
              <a:rPr lang="en-US" dirty="0">
                <a:solidFill>
                  <a:schemeClr val="tx2"/>
                </a:solidFill>
              </a:rPr>
              <a:t> 131-137.</a:t>
            </a:r>
          </a:p>
          <a:p>
            <a:pPr marL="0" indent="0">
              <a:buNone/>
            </a:pPr>
            <a:r>
              <a:rPr lang="en-US" dirty="0" smtClean="0">
                <a:solidFill>
                  <a:schemeClr val="tx2"/>
                </a:solidFill>
              </a:rPr>
              <a:t>	Cook</a:t>
            </a:r>
            <a:r>
              <a:rPr lang="en-US" dirty="0">
                <a:solidFill>
                  <a:schemeClr val="tx2"/>
                </a:solidFill>
              </a:rPr>
              <a:t>, J.E., &amp; Doyle, C.  (2002).  Working alliance in online therapy as compared to face-to-face therapy: Preliminary results.  </a:t>
            </a:r>
            <a:r>
              <a:rPr lang="en-US" i="1" dirty="0">
                <a:solidFill>
                  <a:schemeClr val="tx2"/>
                </a:solidFill>
              </a:rPr>
              <a:t>Cyber Psychology &amp; Behavior, 5,</a:t>
            </a:r>
            <a:r>
              <a:rPr lang="en-US" dirty="0">
                <a:solidFill>
                  <a:schemeClr val="tx2"/>
                </a:solidFill>
              </a:rPr>
              <a:t> 95-105.</a:t>
            </a:r>
          </a:p>
          <a:p>
            <a:pPr marL="0" indent="0">
              <a:buNone/>
            </a:pPr>
            <a:r>
              <a:rPr lang="en-US" dirty="0" smtClean="0">
                <a:solidFill>
                  <a:schemeClr val="tx2"/>
                </a:solidFill>
              </a:rPr>
              <a:t>	Daniel</a:t>
            </a:r>
            <a:r>
              <a:rPr lang="en-US" dirty="0">
                <a:solidFill>
                  <a:schemeClr val="tx2"/>
                </a:solidFill>
              </a:rPr>
              <a:t>, T., &amp; </a:t>
            </a:r>
            <a:r>
              <a:rPr lang="en-US" dirty="0" err="1">
                <a:solidFill>
                  <a:schemeClr val="tx2"/>
                </a:solidFill>
              </a:rPr>
              <a:t>McCleod</a:t>
            </a:r>
            <a:r>
              <a:rPr lang="en-US" dirty="0">
                <a:solidFill>
                  <a:schemeClr val="tx2"/>
                </a:solidFill>
              </a:rPr>
              <a:t>, J.  (2006).  Weighing up the evidence: A qualitative analysis of how person-centered counselors evaluate the effectiveness of their practice.  </a:t>
            </a:r>
            <a:r>
              <a:rPr lang="en-US" i="1" dirty="0">
                <a:solidFill>
                  <a:schemeClr val="tx2"/>
                </a:solidFill>
              </a:rPr>
              <a:t>Counseling and Psychotherapy Research, 6(4)</a:t>
            </a:r>
            <a:r>
              <a:rPr lang="en-US" dirty="0">
                <a:solidFill>
                  <a:schemeClr val="tx2"/>
                </a:solidFill>
              </a:rPr>
              <a:t>, 244-249.</a:t>
            </a:r>
          </a:p>
          <a:p>
            <a:pPr marL="0" indent="0">
              <a:buNone/>
            </a:pPr>
            <a:r>
              <a:rPr lang="en-US" dirty="0" smtClean="0">
                <a:solidFill>
                  <a:schemeClr val="tx2"/>
                </a:solidFill>
              </a:rPr>
              <a:t>	Dixon </a:t>
            </a:r>
            <a:r>
              <a:rPr lang="en-US" dirty="0" err="1">
                <a:solidFill>
                  <a:schemeClr val="tx2"/>
                </a:solidFill>
              </a:rPr>
              <a:t>Rayle</a:t>
            </a:r>
            <a:r>
              <a:rPr lang="en-US" dirty="0">
                <a:solidFill>
                  <a:schemeClr val="tx2"/>
                </a:solidFill>
              </a:rPr>
              <a:t>, A. , &amp; Myers, J.E.  (2004).  Wellness in adolescence:  The roles of ethnic identity, acculturation, and mattering.  </a:t>
            </a:r>
            <a:r>
              <a:rPr lang="en-US" i="1" dirty="0">
                <a:solidFill>
                  <a:schemeClr val="tx2"/>
                </a:solidFill>
              </a:rPr>
              <a:t>Professional School Counseling, 8</a:t>
            </a:r>
            <a:r>
              <a:rPr lang="en-US" dirty="0">
                <a:solidFill>
                  <a:schemeClr val="tx2"/>
                </a:solidFill>
              </a:rPr>
              <a:t>, 81-90.</a:t>
            </a:r>
          </a:p>
          <a:p>
            <a:pPr marL="0" indent="0">
              <a:buNone/>
            </a:pPr>
            <a:r>
              <a:rPr lang="en-US" dirty="0" smtClean="0">
                <a:solidFill>
                  <a:schemeClr val="tx2"/>
                </a:solidFill>
              </a:rPr>
              <a:t>	Dixon </a:t>
            </a:r>
            <a:r>
              <a:rPr lang="en-US" dirty="0" err="1">
                <a:solidFill>
                  <a:schemeClr val="tx2"/>
                </a:solidFill>
              </a:rPr>
              <a:t>Rayle</a:t>
            </a:r>
            <a:r>
              <a:rPr lang="en-US" dirty="0">
                <a:solidFill>
                  <a:schemeClr val="tx2"/>
                </a:solidFill>
              </a:rPr>
              <a:t>, A.  (Fall  2006).  Mattering to others: Implications for the counseling relationship.  </a:t>
            </a:r>
            <a:r>
              <a:rPr lang="en-US" i="1" dirty="0">
                <a:solidFill>
                  <a:schemeClr val="tx2"/>
                </a:solidFill>
              </a:rPr>
              <a:t>Journal of Counseling &amp; Development, 84</a:t>
            </a:r>
            <a:r>
              <a:rPr lang="en-US" dirty="0">
                <a:solidFill>
                  <a:schemeClr val="tx2"/>
                </a:solidFill>
              </a:rPr>
              <a:t>, 483-487.</a:t>
            </a:r>
          </a:p>
        </p:txBody>
      </p:sp>
    </p:spTree>
    <p:extLst>
      <p:ext uri="{BB962C8B-B14F-4D97-AF65-F5344CB8AC3E}">
        <p14:creationId xmlns:p14="http://schemas.microsoft.com/office/powerpoint/2010/main" val="2620192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Time Oriented Listeners</a:t>
            </a:r>
            <a:endParaRPr lang="en-US" dirty="0"/>
          </a:p>
        </p:txBody>
      </p:sp>
      <p:sp>
        <p:nvSpPr>
          <p:cNvPr id="3" name="Content Placeholder 2"/>
          <p:cNvSpPr>
            <a:spLocks noGrp="1"/>
          </p:cNvSpPr>
          <p:nvPr>
            <p:ph idx="1"/>
          </p:nvPr>
        </p:nvSpPr>
        <p:spPr>
          <a:xfrm>
            <a:off x="457200" y="2057400"/>
            <a:ext cx="8229600" cy="4068763"/>
          </a:xfrm>
        </p:spPr>
        <p:txBody>
          <a:bodyPr/>
          <a:lstStyle/>
          <a:p>
            <a:pPr>
              <a:lnSpc>
                <a:spcPct val="80000"/>
              </a:lnSpc>
              <a:defRPr/>
            </a:pPr>
            <a:r>
              <a:rPr lang="en-US" sz="3200" dirty="0">
                <a:solidFill>
                  <a:schemeClr val="tx2"/>
                </a:solidFill>
              </a:rPr>
              <a:t>Sets time boundaries for conversations</a:t>
            </a:r>
          </a:p>
          <a:p>
            <a:pPr>
              <a:lnSpc>
                <a:spcPct val="80000"/>
              </a:lnSpc>
              <a:defRPr/>
            </a:pPr>
            <a:r>
              <a:rPr lang="en-US" sz="3200" dirty="0">
                <a:solidFill>
                  <a:schemeClr val="tx2"/>
                </a:solidFill>
              </a:rPr>
              <a:t>Gives guidelines for conversation</a:t>
            </a:r>
          </a:p>
          <a:p>
            <a:pPr>
              <a:lnSpc>
                <a:spcPct val="80000"/>
              </a:lnSpc>
              <a:defRPr/>
            </a:pPr>
            <a:r>
              <a:rPr lang="en-US" sz="3200" dirty="0">
                <a:solidFill>
                  <a:schemeClr val="tx2"/>
                </a:solidFill>
              </a:rPr>
              <a:t>Does not want “wasted” time</a:t>
            </a:r>
          </a:p>
          <a:p>
            <a:pPr>
              <a:lnSpc>
                <a:spcPct val="80000"/>
              </a:lnSpc>
              <a:defRPr/>
            </a:pPr>
            <a:r>
              <a:rPr lang="en-US" sz="3200" dirty="0">
                <a:solidFill>
                  <a:schemeClr val="tx2"/>
                </a:solidFill>
              </a:rPr>
              <a:t>Tells others when they are “wasting” time</a:t>
            </a:r>
          </a:p>
          <a:p>
            <a:endParaRPr lang="en-US" dirty="0"/>
          </a:p>
          <a:p>
            <a:endParaRPr lang="en-US" dirty="0"/>
          </a:p>
        </p:txBody>
      </p:sp>
    </p:spTree>
    <p:extLst>
      <p:ext uri="{BB962C8B-B14F-4D97-AF65-F5344CB8AC3E}">
        <p14:creationId xmlns:p14="http://schemas.microsoft.com/office/powerpoint/2010/main" val="80993683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marL="0" indent="0">
              <a:buNone/>
            </a:pPr>
            <a:r>
              <a:rPr lang="en-US" dirty="0" smtClean="0">
                <a:solidFill>
                  <a:schemeClr val="tx2"/>
                </a:solidFill>
              </a:rPr>
              <a:t>	Duff</a:t>
            </a:r>
            <a:r>
              <a:rPr lang="en-US" dirty="0">
                <a:solidFill>
                  <a:schemeClr val="tx2"/>
                </a:solidFill>
              </a:rPr>
              <a:t>, C.T., &amp; </a:t>
            </a:r>
            <a:r>
              <a:rPr lang="en-US" dirty="0" err="1">
                <a:solidFill>
                  <a:schemeClr val="tx2"/>
                </a:solidFill>
              </a:rPr>
              <a:t>Bedi</a:t>
            </a:r>
            <a:r>
              <a:rPr lang="en-US" dirty="0">
                <a:solidFill>
                  <a:schemeClr val="tx2"/>
                </a:solidFill>
              </a:rPr>
              <a:t>, R.P.  (March 2010).  Counsellor </a:t>
            </a:r>
            <a:r>
              <a:rPr lang="en-US" dirty="0" err="1">
                <a:solidFill>
                  <a:schemeClr val="tx2"/>
                </a:solidFill>
              </a:rPr>
              <a:t>behaviours</a:t>
            </a:r>
            <a:r>
              <a:rPr lang="en-US" dirty="0">
                <a:solidFill>
                  <a:schemeClr val="tx2"/>
                </a:solidFill>
              </a:rPr>
              <a:t> that predict therapeutic alliance: From the client’s perspective.  </a:t>
            </a:r>
            <a:r>
              <a:rPr lang="en-US" i="1" dirty="0">
                <a:solidFill>
                  <a:schemeClr val="tx2"/>
                </a:solidFill>
              </a:rPr>
              <a:t>Counseling Psychology Quarterly, 23(1),</a:t>
            </a:r>
            <a:r>
              <a:rPr lang="en-US" dirty="0">
                <a:solidFill>
                  <a:schemeClr val="tx2"/>
                </a:solidFill>
              </a:rPr>
              <a:t> 91-110.</a:t>
            </a:r>
          </a:p>
          <a:p>
            <a:pPr marL="0" indent="0">
              <a:buNone/>
            </a:pPr>
            <a:r>
              <a:rPr lang="en-US" dirty="0" smtClean="0">
                <a:solidFill>
                  <a:schemeClr val="tx2"/>
                </a:solidFill>
              </a:rPr>
              <a:t>	Elliott</a:t>
            </a:r>
            <a:r>
              <a:rPr lang="en-US" dirty="0">
                <a:solidFill>
                  <a:schemeClr val="tx2"/>
                </a:solidFill>
              </a:rPr>
              <a:t>, G.C., Kao, S., &amp; Grant, A.M.  (2004).  Mattering: Empirical validation of a social-psychological construct.  </a:t>
            </a:r>
            <a:r>
              <a:rPr lang="en-US" i="1" dirty="0">
                <a:solidFill>
                  <a:schemeClr val="tx2"/>
                </a:solidFill>
              </a:rPr>
              <a:t>Self and Identity, 3</a:t>
            </a:r>
            <a:r>
              <a:rPr lang="en-US" dirty="0">
                <a:solidFill>
                  <a:schemeClr val="tx2"/>
                </a:solidFill>
              </a:rPr>
              <a:t>, 339-354.</a:t>
            </a:r>
          </a:p>
          <a:p>
            <a:pPr marL="0" indent="0">
              <a:buNone/>
            </a:pPr>
            <a:r>
              <a:rPr lang="en-US" dirty="0" smtClean="0">
                <a:solidFill>
                  <a:schemeClr val="tx2"/>
                </a:solidFill>
              </a:rPr>
              <a:t>	Feller</a:t>
            </a:r>
            <a:r>
              <a:rPr lang="en-US" dirty="0">
                <a:solidFill>
                  <a:schemeClr val="tx2"/>
                </a:solidFill>
              </a:rPr>
              <a:t>, C.P., </a:t>
            </a:r>
            <a:r>
              <a:rPr lang="en-US" dirty="0" err="1">
                <a:solidFill>
                  <a:schemeClr val="tx2"/>
                </a:solidFill>
              </a:rPr>
              <a:t>Cottone</a:t>
            </a:r>
            <a:r>
              <a:rPr lang="en-US" dirty="0">
                <a:solidFill>
                  <a:schemeClr val="tx2"/>
                </a:solidFill>
              </a:rPr>
              <a:t>, R.R.  (2003).  The importance of empathy in the therapeutic alliance. </a:t>
            </a:r>
            <a:r>
              <a:rPr lang="en-US" i="1" dirty="0">
                <a:solidFill>
                  <a:schemeClr val="tx2"/>
                </a:solidFill>
              </a:rPr>
              <a:t>Journal of Humanistic Counseling, Education, and Development, 42</a:t>
            </a:r>
            <a:r>
              <a:rPr lang="en-US" dirty="0">
                <a:solidFill>
                  <a:schemeClr val="tx2"/>
                </a:solidFill>
              </a:rPr>
              <a:t>, 53-61.</a:t>
            </a:r>
          </a:p>
          <a:p>
            <a:pPr marL="0" indent="0">
              <a:buNone/>
            </a:pPr>
            <a:r>
              <a:rPr lang="en-US" dirty="0" smtClean="0">
                <a:solidFill>
                  <a:schemeClr val="tx2"/>
                </a:solidFill>
              </a:rPr>
              <a:t>	Feng</a:t>
            </a:r>
            <a:r>
              <a:rPr lang="en-US" dirty="0">
                <a:solidFill>
                  <a:schemeClr val="tx2"/>
                </a:solidFill>
              </a:rPr>
              <a:t>, B., &amp; Lee, K.J.  (April-June 2010).  The influence of thinking styles on responses to supportive messages.  </a:t>
            </a:r>
            <a:r>
              <a:rPr lang="en-US" i="1" dirty="0">
                <a:solidFill>
                  <a:schemeClr val="tx2"/>
                </a:solidFill>
              </a:rPr>
              <a:t>Communication Studies, 61(2)</a:t>
            </a:r>
            <a:r>
              <a:rPr lang="en-US" dirty="0">
                <a:solidFill>
                  <a:schemeClr val="tx2"/>
                </a:solidFill>
              </a:rPr>
              <a:t>, 224-238.</a:t>
            </a:r>
          </a:p>
          <a:p>
            <a:pPr marL="0" indent="0">
              <a:buNone/>
            </a:pPr>
            <a:r>
              <a:rPr lang="en-US" dirty="0" smtClean="0">
                <a:solidFill>
                  <a:schemeClr val="tx2"/>
                </a:solidFill>
              </a:rPr>
              <a:t>	Fernald</a:t>
            </a:r>
            <a:r>
              <a:rPr lang="en-US" dirty="0">
                <a:solidFill>
                  <a:schemeClr val="tx2"/>
                </a:solidFill>
              </a:rPr>
              <a:t>, P.s.  (2000).  Carl Rogers: Body-centered counselor</a:t>
            </a:r>
            <a:r>
              <a:rPr lang="en-US" i="1" dirty="0">
                <a:solidFill>
                  <a:schemeClr val="tx2"/>
                </a:solidFill>
              </a:rPr>
              <a:t>.  Journal of Counseling &amp;</a:t>
            </a:r>
            <a:r>
              <a:rPr lang="en-US" dirty="0">
                <a:solidFill>
                  <a:schemeClr val="tx2"/>
                </a:solidFill>
              </a:rPr>
              <a:t> </a:t>
            </a:r>
            <a:r>
              <a:rPr lang="en-US" i="1" dirty="0">
                <a:solidFill>
                  <a:schemeClr val="tx2"/>
                </a:solidFill>
              </a:rPr>
              <a:t> Development, 78,</a:t>
            </a:r>
            <a:r>
              <a:rPr lang="en-US" dirty="0">
                <a:solidFill>
                  <a:schemeClr val="tx2"/>
                </a:solidFill>
              </a:rPr>
              <a:t> 172-179.</a:t>
            </a:r>
          </a:p>
          <a:p>
            <a:pPr marL="0" indent="0">
              <a:buNone/>
            </a:pPr>
            <a:r>
              <a:rPr lang="en-US" dirty="0" smtClean="0">
                <a:solidFill>
                  <a:schemeClr val="tx2"/>
                </a:solidFill>
              </a:rPr>
              <a:t>	Fitzpatrick</a:t>
            </a:r>
            <a:r>
              <a:rPr lang="en-US" dirty="0">
                <a:solidFill>
                  <a:schemeClr val="tx2"/>
                </a:solidFill>
              </a:rPr>
              <a:t>, M.R., &amp; </a:t>
            </a:r>
            <a:r>
              <a:rPr lang="en-US" dirty="0" err="1">
                <a:solidFill>
                  <a:schemeClr val="tx2"/>
                </a:solidFill>
              </a:rPr>
              <a:t>Irannejad</a:t>
            </a:r>
            <a:r>
              <a:rPr lang="en-US" dirty="0">
                <a:solidFill>
                  <a:schemeClr val="tx2"/>
                </a:solidFill>
              </a:rPr>
              <a:t>, S. (Fall 20008).  Adolescent readiness for change and the working alliance in counseling.  </a:t>
            </a:r>
            <a:r>
              <a:rPr lang="en-US" i="1" dirty="0">
                <a:solidFill>
                  <a:schemeClr val="tx2"/>
                </a:solidFill>
              </a:rPr>
              <a:t>Journal of Counseling &amp; Development, 86</a:t>
            </a:r>
            <a:r>
              <a:rPr lang="en-US" dirty="0">
                <a:solidFill>
                  <a:schemeClr val="tx2"/>
                </a:solidFill>
              </a:rPr>
              <a:t>, 438-445.</a:t>
            </a:r>
          </a:p>
        </p:txBody>
      </p:sp>
    </p:spTree>
    <p:extLst>
      <p:ext uri="{BB962C8B-B14F-4D97-AF65-F5344CB8AC3E}">
        <p14:creationId xmlns:p14="http://schemas.microsoft.com/office/powerpoint/2010/main" val="208060951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marL="0" indent="0">
              <a:buNone/>
            </a:pPr>
            <a:r>
              <a:rPr lang="en-US" dirty="0" smtClean="0">
                <a:solidFill>
                  <a:schemeClr val="tx2"/>
                </a:solidFill>
              </a:rPr>
              <a:t>	Fitzpatrick</a:t>
            </a:r>
            <a:r>
              <a:rPr lang="en-US" dirty="0">
                <a:solidFill>
                  <a:schemeClr val="tx2"/>
                </a:solidFill>
              </a:rPr>
              <a:t>, M.R., </a:t>
            </a:r>
            <a:r>
              <a:rPr lang="en-US" dirty="0" err="1">
                <a:solidFill>
                  <a:schemeClr val="tx2"/>
                </a:solidFill>
              </a:rPr>
              <a:t>Kovalak</a:t>
            </a:r>
            <a:r>
              <a:rPr lang="en-US" dirty="0">
                <a:solidFill>
                  <a:schemeClr val="tx2"/>
                </a:solidFill>
              </a:rPr>
              <a:t>, A.L., &amp; Weaver, A.  (June 2010).  How trainees develop an initial theory of practice: A process model of tentative identifications.  </a:t>
            </a:r>
            <a:r>
              <a:rPr lang="en-US" i="1" dirty="0">
                <a:solidFill>
                  <a:schemeClr val="tx2"/>
                </a:solidFill>
              </a:rPr>
              <a:t>Counselling and Psychotherapy Research, 10(2)</a:t>
            </a:r>
            <a:r>
              <a:rPr lang="en-US" dirty="0">
                <a:solidFill>
                  <a:schemeClr val="tx2"/>
                </a:solidFill>
              </a:rPr>
              <a:t>, 93-102.</a:t>
            </a:r>
          </a:p>
          <a:p>
            <a:pPr marL="0" indent="0">
              <a:buNone/>
            </a:pPr>
            <a:r>
              <a:rPr lang="en-US" dirty="0" smtClean="0">
                <a:solidFill>
                  <a:schemeClr val="tx2"/>
                </a:solidFill>
              </a:rPr>
              <a:t>	</a:t>
            </a:r>
            <a:r>
              <a:rPr lang="en-US" dirty="0" err="1" smtClean="0">
                <a:solidFill>
                  <a:schemeClr val="tx2"/>
                </a:solidFill>
              </a:rPr>
              <a:t>Gellhaus</a:t>
            </a:r>
            <a:r>
              <a:rPr lang="en-US" dirty="0" smtClean="0">
                <a:solidFill>
                  <a:schemeClr val="tx2"/>
                </a:solidFill>
              </a:rPr>
              <a:t> </a:t>
            </a:r>
            <a:r>
              <a:rPr lang="en-US" dirty="0">
                <a:solidFill>
                  <a:schemeClr val="tx2"/>
                </a:solidFill>
              </a:rPr>
              <a:t>Thomas, S.E., Werner-Wilson, R.J., &amp; Murphy, M.J.  (March 2005).  Influences of therapist and client behaviors on therapy alliance.  Contemporary Family Therapy, 27(1), 19-35.</a:t>
            </a:r>
          </a:p>
          <a:p>
            <a:pPr marL="0" indent="0">
              <a:buNone/>
            </a:pPr>
            <a:r>
              <a:rPr lang="en-US" dirty="0" smtClean="0">
                <a:solidFill>
                  <a:schemeClr val="tx2"/>
                </a:solidFill>
              </a:rPr>
              <a:t>	Gibson</a:t>
            </a:r>
            <a:r>
              <a:rPr lang="en-US" dirty="0">
                <a:solidFill>
                  <a:schemeClr val="tx2"/>
                </a:solidFill>
              </a:rPr>
              <a:t>, D.M., </a:t>
            </a:r>
            <a:r>
              <a:rPr lang="en-US" dirty="0" err="1">
                <a:solidFill>
                  <a:schemeClr val="tx2"/>
                </a:solidFill>
              </a:rPr>
              <a:t>Dollarhide</a:t>
            </a:r>
            <a:r>
              <a:rPr lang="en-US" dirty="0">
                <a:solidFill>
                  <a:schemeClr val="tx2"/>
                </a:solidFill>
              </a:rPr>
              <a:t>, C.T., &amp; Moss, J.M.  (2010.  Professional identity development: A grounded theory of  transformational tasks of new counselors.  </a:t>
            </a:r>
            <a:r>
              <a:rPr lang="en-US" i="1" dirty="0">
                <a:solidFill>
                  <a:schemeClr val="tx2"/>
                </a:solidFill>
              </a:rPr>
              <a:t>Counselor Education &amp; Supervision, 50</a:t>
            </a:r>
            <a:r>
              <a:rPr lang="en-US" dirty="0">
                <a:solidFill>
                  <a:schemeClr val="tx2"/>
                </a:solidFill>
              </a:rPr>
              <a:t>, 21-37.</a:t>
            </a:r>
          </a:p>
          <a:p>
            <a:pPr marL="0" indent="0">
              <a:buNone/>
            </a:pPr>
            <a:r>
              <a:rPr lang="en-US" dirty="0" smtClean="0">
                <a:solidFill>
                  <a:schemeClr val="tx2"/>
                </a:solidFill>
              </a:rPr>
              <a:t>	Gold</a:t>
            </a:r>
            <a:r>
              <a:rPr lang="en-US" dirty="0">
                <a:solidFill>
                  <a:schemeClr val="tx2"/>
                </a:solidFill>
              </a:rPr>
              <a:t>, J.M.  (2008). Rethinking client resistance: a narrative approach to integrating resistance into the relationship-building stage of counseling.  </a:t>
            </a:r>
            <a:r>
              <a:rPr lang="en-US" i="1" dirty="0">
                <a:solidFill>
                  <a:schemeClr val="tx2"/>
                </a:solidFill>
              </a:rPr>
              <a:t>Journal of Humanistic Counseling, Education, and Development, 47,</a:t>
            </a:r>
            <a:r>
              <a:rPr lang="en-US" dirty="0">
                <a:solidFill>
                  <a:schemeClr val="tx2"/>
                </a:solidFill>
              </a:rPr>
              <a:t> 56-70.</a:t>
            </a:r>
          </a:p>
          <a:p>
            <a:pPr marL="0" indent="0">
              <a:buNone/>
            </a:pPr>
            <a:r>
              <a:rPr lang="en-US" dirty="0" smtClean="0">
                <a:solidFill>
                  <a:schemeClr val="tx2"/>
                </a:solidFill>
              </a:rPr>
              <a:t>	</a:t>
            </a:r>
            <a:r>
              <a:rPr lang="en-US" dirty="0" err="1" smtClean="0">
                <a:solidFill>
                  <a:schemeClr val="tx2"/>
                </a:solidFill>
              </a:rPr>
              <a:t>Greason</a:t>
            </a:r>
            <a:r>
              <a:rPr lang="en-US" dirty="0">
                <a:solidFill>
                  <a:schemeClr val="tx2"/>
                </a:solidFill>
              </a:rPr>
              <a:t>, P.B., &amp; </a:t>
            </a:r>
            <a:r>
              <a:rPr lang="en-US" dirty="0" err="1">
                <a:solidFill>
                  <a:schemeClr val="tx2"/>
                </a:solidFill>
              </a:rPr>
              <a:t>Cashwell</a:t>
            </a:r>
            <a:r>
              <a:rPr lang="en-US" dirty="0">
                <a:solidFill>
                  <a:schemeClr val="tx2"/>
                </a:solidFill>
              </a:rPr>
              <a:t>, C.S. (2009).  Mindfulness and counseling self-efficacy: The mediating role of attention and empathy.  </a:t>
            </a:r>
            <a:r>
              <a:rPr lang="en-US" i="1" dirty="0">
                <a:solidFill>
                  <a:schemeClr val="tx2"/>
                </a:solidFill>
              </a:rPr>
              <a:t>Counselor Education &amp; Supervision, 49</a:t>
            </a:r>
            <a:r>
              <a:rPr lang="en-US" dirty="0">
                <a:solidFill>
                  <a:schemeClr val="tx2"/>
                </a:solidFill>
              </a:rPr>
              <a:t>, 2-18.</a:t>
            </a:r>
          </a:p>
        </p:txBody>
      </p:sp>
    </p:spTree>
    <p:extLst>
      <p:ext uri="{BB962C8B-B14F-4D97-AF65-F5344CB8AC3E}">
        <p14:creationId xmlns:p14="http://schemas.microsoft.com/office/powerpoint/2010/main" val="319386884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pPr marL="0" indent="0">
              <a:buNone/>
            </a:pPr>
            <a:r>
              <a:rPr lang="en-US" dirty="0" smtClean="0">
                <a:solidFill>
                  <a:schemeClr val="tx2"/>
                </a:solidFill>
              </a:rPr>
              <a:t>	Hamilton</a:t>
            </a:r>
            <a:r>
              <a:rPr lang="en-US" dirty="0">
                <a:solidFill>
                  <a:schemeClr val="tx2"/>
                </a:solidFill>
              </a:rPr>
              <a:t>, B., &amp; Roper, C.  (2006).  Troubling ‘insight’: power and possibilities in mental health care.  </a:t>
            </a:r>
            <a:r>
              <a:rPr lang="en-US" i="1" dirty="0">
                <a:solidFill>
                  <a:schemeClr val="tx2"/>
                </a:solidFill>
              </a:rPr>
              <a:t>Journal of Psychiatric and Mental Health Nursing, 13</a:t>
            </a:r>
            <a:r>
              <a:rPr lang="en-US" dirty="0">
                <a:solidFill>
                  <a:schemeClr val="tx2"/>
                </a:solidFill>
              </a:rPr>
              <a:t>, 416-422.</a:t>
            </a:r>
          </a:p>
          <a:p>
            <a:pPr marL="0" indent="0">
              <a:buNone/>
            </a:pPr>
            <a:r>
              <a:rPr lang="en-US" dirty="0" smtClean="0">
                <a:solidFill>
                  <a:schemeClr val="tx2"/>
                </a:solidFill>
              </a:rPr>
              <a:t>	Handley</a:t>
            </a:r>
            <a:r>
              <a:rPr lang="en-US" dirty="0">
                <a:solidFill>
                  <a:schemeClr val="tx2"/>
                </a:solidFill>
              </a:rPr>
              <a:t>, T.  (August 2009).  The working alliance in online therapy with young people: Preliminary  findings.  </a:t>
            </a:r>
            <a:r>
              <a:rPr lang="en-US" i="1" dirty="0">
                <a:solidFill>
                  <a:schemeClr val="tx2"/>
                </a:solidFill>
              </a:rPr>
              <a:t>British Journal of Guidance &amp; Counseling, 37(3),</a:t>
            </a:r>
            <a:r>
              <a:rPr lang="en-US" dirty="0">
                <a:solidFill>
                  <a:schemeClr val="tx2"/>
                </a:solidFill>
              </a:rPr>
              <a:t> 257-269.</a:t>
            </a:r>
          </a:p>
          <a:p>
            <a:pPr marL="0" indent="0">
              <a:buNone/>
            </a:pPr>
            <a:r>
              <a:rPr lang="en-US" dirty="0" smtClean="0">
                <a:solidFill>
                  <a:schemeClr val="tx2"/>
                </a:solidFill>
              </a:rPr>
              <a:t>	Harmon</a:t>
            </a:r>
            <a:r>
              <a:rPr lang="en-US" dirty="0">
                <a:solidFill>
                  <a:schemeClr val="tx2"/>
                </a:solidFill>
              </a:rPr>
              <a:t>, C., Hawkins, E.J., Lambert, M.J., Slade, K., &amp; Whipple, J.L.  (2005).  Improving outcomes for </a:t>
            </a:r>
            <a:r>
              <a:rPr lang="en-US" dirty="0" smtClean="0">
                <a:solidFill>
                  <a:schemeClr val="tx2"/>
                </a:solidFill>
              </a:rPr>
              <a:t>poorly responding </a:t>
            </a:r>
            <a:r>
              <a:rPr lang="en-US" dirty="0">
                <a:solidFill>
                  <a:schemeClr val="tx2"/>
                </a:solidFill>
              </a:rPr>
              <a:t>clients: The use of clinical support tools and feedback to clients.  </a:t>
            </a:r>
            <a:r>
              <a:rPr lang="en-US" i="1" dirty="0">
                <a:solidFill>
                  <a:schemeClr val="tx2"/>
                </a:solidFill>
              </a:rPr>
              <a:t>JCLP, 61(2),</a:t>
            </a:r>
            <a:r>
              <a:rPr lang="en-US" dirty="0">
                <a:solidFill>
                  <a:schemeClr val="tx2"/>
                </a:solidFill>
              </a:rPr>
              <a:t> 175-185.</a:t>
            </a:r>
          </a:p>
          <a:p>
            <a:pPr marL="0" indent="0">
              <a:buNone/>
            </a:pPr>
            <a:r>
              <a:rPr lang="en-US" dirty="0" smtClean="0">
                <a:solidFill>
                  <a:schemeClr val="tx2"/>
                </a:solidFill>
              </a:rPr>
              <a:t>	Hartley</a:t>
            </a:r>
            <a:r>
              <a:rPr lang="en-US" dirty="0">
                <a:solidFill>
                  <a:schemeClr val="tx2"/>
                </a:solidFill>
              </a:rPr>
              <a:t>, G.D.  (1995).  Empathy in the counseling process: The role of counselor understanding in client change.  </a:t>
            </a:r>
            <a:r>
              <a:rPr lang="en-US" i="1" dirty="0">
                <a:solidFill>
                  <a:schemeClr val="tx2"/>
                </a:solidFill>
              </a:rPr>
              <a:t>Journal of Humanistic Education &amp; Development, 34</a:t>
            </a:r>
            <a:r>
              <a:rPr lang="en-US" dirty="0">
                <a:solidFill>
                  <a:schemeClr val="tx2"/>
                </a:solidFill>
              </a:rPr>
              <a:t>, 13-23.</a:t>
            </a:r>
          </a:p>
          <a:p>
            <a:pPr marL="0" indent="0">
              <a:buNone/>
            </a:pPr>
            <a:r>
              <a:rPr lang="en-US" dirty="0" smtClean="0">
                <a:solidFill>
                  <a:schemeClr val="tx2"/>
                </a:solidFill>
              </a:rPr>
              <a:t>	Hathaway</a:t>
            </a:r>
            <a:r>
              <a:rPr lang="en-US" dirty="0">
                <a:solidFill>
                  <a:schemeClr val="tx2"/>
                </a:solidFill>
              </a:rPr>
              <a:t>, S.R. (200).  Some considerations relative to nondirective counseling as therapy. </a:t>
            </a:r>
            <a:r>
              <a:rPr lang="en-US" i="1" dirty="0">
                <a:solidFill>
                  <a:schemeClr val="tx2"/>
                </a:solidFill>
              </a:rPr>
              <a:t>Journal of Clinical Psychology, 56(7),</a:t>
            </a:r>
            <a:r>
              <a:rPr lang="en-US" dirty="0">
                <a:solidFill>
                  <a:schemeClr val="tx2"/>
                </a:solidFill>
              </a:rPr>
              <a:t> 853-859.</a:t>
            </a:r>
          </a:p>
          <a:p>
            <a:pPr marL="0" indent="0">
              <a:buNone/>
            </a:pPr>
            <a:r>
              <a:rPr lang="en-US" dirty="0" smtClean="0">
                <a:solidFill>
                  <a:schemeClr val="tx2"/>
                </a:solidFill>
              </a:rPr>
              <a:t>	</a:t>
            </a:r>
            <a:r>
              <a:rPr lang="en-US" dirty="0" err="1" smtClean="0">
                <a:solidFill>
                  <a:schemeClr val="tx2"/>
                </a:solidFill>
              </a:rPr>
              <a:t>Hersoug</a:t>
            </a:r>
            <a:r>
              <a:rPr lang="en-US" dirty="0">
                <a:solidFill>
                  <a:schemeClr val="tx2"/>
                </a:solidFill>
              </a:rPr>
              <a:t>, A. G., </a:t>
            </a:r>
            <a:r>
              <a:rPr lang="en-US" dirty="0" err="1">
                <a:solidFill>
                  <a:schemeClr val="tx2"/>
                </a:solidFill>
              </a:rPr>
              <a:t>Hoglend</a:t>
            </a:r>
            <a:r>
              <a:rPr lang="en-US" dirty="0">
                <a:solidFill>
                  <a:schemeClr val="tx2"/>
                </a:solidFill>
              </a:rPr>
              <a:t>, P., </a:t>
            </a:r>
            <a:r>
              <a:rPr lang="en-US" dirty="0" err="1">
                <a:solidFill>
                  <a:schemeClr val="tx2"/>
                </a:solidFill>
              </a:rPr>
              <a:t>Havik</a:t>
            </a:r>
            <a:r>
              <a:rPr lang="en-US" dirty="0">
                <a:solidFill>
                  <a:schemeClr val="tx2"/>
                </a:solidFill>
              </a:rPr>
              <a:t>, O., Von Der </a:t>
            </a:r>
            <a:r>
              <a:rPr lang="en-US" dirty="0" err="1">
                <a:solidFill>
                  <a:schemeClr val="tx2"/>
                </a:solidFill>
              </a:rPr>
              <a:t>Lippe</a:t>
            </a:r>
            <a:r>
              <a:rPr lang="en-US" dirty="0">
                <a:solidFill>
                  <a:schemeClr val="tx2"/>
                </a:solidFill>
              </a:rPr>
              <a:t>, A., &amp; </a:t>
            </a:r>
            <a:r>
              <a:rPr lang="en-US" dirty="0" err="1">
                <a:solidFill>
                  <a:schemeClr val="tx2"/>
                </a:solidFill>
              </a:rPr>
              <a:t>Monsen</a:t>
            </a:r>
            <a:r>
              <a:rPr lang="en-US" dirty="0">
                <a:solidFill>
                  <a:schemeClr val="tx2"/>
                </a:solidFill>
              </a:rPr>
              <a:t>, J.  (2009).  Therapist </a:t>
            </a:r>
            <a:r>
              <a:rPr lang="en-US" dirty="0" err="1">
                <a:solidFill>
                  <a:schemeClr val="tx2"/>
                </a:solidFill>
              </a:rPr>
              <a:t>characteristicsinfluencing</a:t>
            </a:r>
            <a:r>
              <a:rPr lang="en-US" dirty="0">
                <a:solidFill>
                  <a:schemeClr val="tx2"/>
                </a:solidFill>
              </a:rPr>
              <a:t> the quality of alliance in long-term psychotherapy.  </a:t>
            </a:r>
            <a:r>
              <a:rPr lang="en-US" i="1" dirty="0">
                <a:solidFill>
                  <a:schemeClr val="tx2"/>
                </a:solidFill>
              </a:rPr>
              <a:t>Clinical  Psychology and Psychotherapy, 16,</a:t>
            </a:r>
            <a:r>
              <a:rPr lang="en-US" dirty="0">
                <a:solidFill>
                  <a:schemeClr val="tx2"/>
                </a:solidFill>
              </a:rPr>
              <a:t> 100-110.</a:t>
            </a:r>
          </a:p>
          <a:p>
            <a:endParaRPr lang="en-US" dirty="0"/>
          </a:p>
        </p:txBody>
      </p:sp>
    </p:spTree>
    <p:extLst>
      <p:ext uri="{BB962C8B-B14F-4D97-AF65-F5344CB8AC3E}">
        <p14:creationId xmlns:p14="http://schemas.microsoft.com/office/powerpoint/2010/main" val="318252738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pPr marL="0" indent="0">
              <a:buNone/>
            </a:pPr>
            <a:r>
              <a:rPr lang="en-US" dirty="0" smtClean="0">
                <a:solidFill>
                  <a:schemeClr val="tx2"/>
                </a:solidFill>
              </a:rPr>
              <a:t>	Johnston</a:t>
            </a:r>
            <a:r>
              <a:rPr lang="en-US" dirty="0">
                <a:solidFill>
                  <a:schemeClr val="tx2"/>
                </a:solidFill>
              </a:rPr>
              <a:t>, P.J.  (1988).  Changing the image of a counseling center: Strategies for inexpensive advertising.</a:t>
            </a:r>
          </a:p>
          <a:p>
            <a:pPr marL="0" indent="0">
              <a:buNone/>
            </a:pPr>
            <a:r>
              <a:rPr lang="en-US" i="1" dirty="0">
                <a:solidFill>
                  <a:schemeClr val="tx2"/>
                </a:solidFill>
              </a:rPr>
              <a:t>Journal of Counseling and Development, 66</a:t>
            </a:r>
            <a:r>
              <a:rPr lang="en-US" dirty="0">
                <a:solidFill>
                  <a:schemeClr val="tx2"/>
                </a:solidFill>
              </a:rPr>
              <a:t>, 250.</a:t>
            </a:r>
          </a:p>
          <a:p>
            <a:pPr marL="0" indent="0">
              <a:buNone/>
            </a:pPr>
            <a:r>
              <a:rPr lang="en-US" dirty="0" smtClean="0">
                <a:solidFill>
                  <a:schemeClr val="tx2"/>
                </a:solidFill>
              </a:rPr>
              <a:t>	</a:t>
            </a:r>
            <a:r>
              <a:rPr lang="en-US" dirty="0" err="1" smtClean="0">
                <a:solidFill>
                  <a:schemeClr val="tx2"/>
                </a:solidFill>
              </a:rPr>
              <a:t>Josefowitz</a:t>
            </a:r>
            <a:r>
              <a:rPr lang="en-US" dirty="0">
                <a:solidFill>
                  <a:schemeClr val="tx2"/>
                </a:solidFill>
              </a:rPr>
              <a:t>, N., &amp; </a:t>
            </a:r>
            <a:r>
              <a:rPr lang="en-US" dirty="0" err="1">
                <a:solidFill>
                  <a:schemeClr val="tx2"/>
                </a:solidFill>
              </a:rPr>
              <a:t>Myran</a:t>
            </a:r>
            <a:r>
              <a:rPr lang="en-US" dirty="0">
                <a:solidFill>
                  <a:schemeClr val="tx2"/>
                </a:solidFill>
              </a:rPr>
              <a:t>, D.  (December 2005).  Towards a person-centered cognitive behavior therapy. </a:t>
            </a:r>
          </a:p>
          <a:p>
            <a:pPr marL="0" indent="0">
              <a:buNone/>
            </a:pPr>
            <a:r>
              <a:rPr lang="en-US" i="1" dirty="0">
                <a:solidFill>
                  <a:schemeClr val="tx2"/>
                </a:solidFill>
              </a:rPr>
              <a:t>Counselling Psychology Quarterly, 18(4),</a:t>
            </a:r>
            <a:r>
              <a:rPr lang="en-US" dirty="0">
                <a:solidFill>
                  <a:schemeClr val="tx2"/>
                </a:solidFill>
              </a:rPr>
              <a:t> 329-336.</a:t>
            </a:r>
          </a:p>
          <a:p>
            <a:pPr marL="0" indent="0">
              <a:buNone/>
            </a:pPr>
            <a:r>
              <a:rPr lang="en-US" dirty="0" smtClean="0">
                <a:solidFill>
                  <a:schemeClr val="tx2"/>
                </a:solidFill>
              </a:rPr>
              <a:t>	</a:t>
            </a:r>
            <a:r>
              <a:rPr lang="en-US" dirty="0" err="1" smtClean="0">
                <a:solidFill>
                  <a:schemeClr val="tx2"/>
                </a:solidFill>
              </a:rPr>
              <a:t>Karver</a:t>
            </a:r>
            <a:r>
              <a:rPr lang="en-US" dirty="0">
                <a:solidFill>
                  <a:schemeClr val="tx2"/>
                </a:solidFill>
              </a:rPr>
              <a:t>, M., Shirk, S., </a:t>
            </a:r>
            <a:r>
              <a:rPr lang="en-US" dirty="0" err="1">
                <a:solidFill>
                  <a:schemeClr val="tx2"/>
                </a:solidFill>
              </a:rPr>
              <a:t>handleman</a:t>
            </a:r>
            <a:r>
              <a:rPr lang="en-US" dirty="0">
                <a:solidFill>
                  <a:schemeClr val="tx2"/>
                </a:solidFill>
              </a:rPr>
              <a:t>, J.B., Fields, S., Crisp, H., </a:t>
            </a:r>
            <a:r>
              <a:rPr lang="en-US" dirty="0" err="1">
                <a:solidFill>
                  <a:schemeClr val="tx2"/>
                </a:solidFill>
              </a:rPr>
              <a:t>Gudmundsen</a:t>
            </a:r>
            <a:r>
              <a:rPr lang="en-US" dirty="0">
                <a:solidFill>
                  <a:schemeClr val="tx2"/>
                </a:solidFill>
              </a:rPr>
              <a:t>, G., &amp; </a:t>
            </a:r>
            <a:r>
              <a:rPr lang="en-US" dirty="0" err="1">
                <a:solidFill>
                  <a:schemeClr val="tx2"/>
                </a:solidFill>
              </a:rPr>
              <a:t>McMakin</a:t>
            </a:r>
            <a:r>
              <a:rPr lang="en-US" dirty="0">
                <a:solidFill>
                  <a:schemeClr val="tx2"/>
                </a:solidFill>
              </a:rPr>
              <a:t>, D. (March 2008).   Relationship processes in youth psychotherapy.  </a:t>
            </a:r>
            <a:r>
              <a:rPr lang="en-US" i="1" dirty="0">
                <a:solidFill>
                  <a:schemeClr val="tx2"/>
                </a:solidFill>
              </a:rPr>
              <a:t>Journal of Emotional and Behavioral Disorders, 6(1),</a:t>
            </a:r>
            <a:r>
              <a:rPr lang="en-US" dirty="0">
                <a:solidFill>
                  <a:schemeClr val="tx2"/>
                </a:solidFill>
              </a:rPr>
              <a:t> 15-28.</a:t>
            </a:r>
          </a:p>
          <a:p>
            <a:pPr marL="0" indent="0">
              <a:buNone/>
            </a:pPr>
            <a:r>
              <a:rPr lang="en-US" dirty="0" smtClean="0">
                <a:solidFill>
                  <a:schemeClr val="tx2"/>
                </a:solidFill>
              </a:rPr>
              <a:t>	</a:t>
            </a:r>
            <a:r>
              <a:rPr lang="en-US" dirty="0" err="1" smtClean="0">
                <a:solidFill>
                  <a:schemeClr val="tx2"/>
                </a:solidFill>
              </a:rPr>
              <a:t>Kensit</a:t>
            </a:r>
            <a:r>
              <a:rPr lang="en-US" dirty="0">
                <a:solidFill>
                  <a:schemeClr val="tx2"/>
                </a:solidFill>
              </a:rPr>
              <a:t>, D.A.  (2000).  </a:t>
            </a:r>
            <a:r>
              <a:rPr lang="en-US" dirty="0" err="1">
                <a:solidFill>
                  <a:schemeClr val="tx2"/>
                </a:solidFill>
              </a:rPr>
              <a:t>Rogerian</a:t>
            </a:r>
            <a:r>
              <a:rPr lang="en-US" dirty="0">
                <a:solidFill>
                  <a:schemeClr val="tx2"/>
                </a:solidFill>
              </a:rPr>
              <a:t> </a:t>
            </a:r>
            <a:r>
              <a:rPr lang="en-US" dirty="0" err="1">
                <a:solidFill>
                  <a:schemeClr val="tx2"/>
                </a:solidFill>
              </a:rPr>
              <a:t>theory:A</a:t>
            </a:r>
            <a:r>
              <a:rPr lang="en-US" dirty="0">
                <a:solidFill>
                  <a:schemeClr val="tx2"/>
                </a:solidFill>
              </a:rPr>
              <a:t>  critique of the effectiveness of pure client-centered therapy. </a:t>
            </a:r>
            <a:r>
              <a:rPr lang="en-US" i="1" dirty="0">
                <a:solidFill>
                  <a:schemeClr val="tx2"/>
                </a:solidFill>
              </a:rPr>
              <a:t>Counselling Psychology Quarterly, 13</a:t>
            </a:r>
            <a:r>
              <a:rPr lang="en-US" dirty="0">
                <a:solidFill>
                  <a:schemeClr val="tx2"/>
                </a:solidFill>
              </a:rPr>
              <a:t>, 345-351.</a:t>
            </a:r>
          </a:p>
          <a:p>
            <a:pPr marL="0" indent="0">
              <a:buNone/>
            </a:pPr>
            <a:r>
              <a:rPr lang="en-US" dirty="0" smtClean="0">
                <a:solidFill>
                  <a:schemeClr val="tx2"/>
                </a:solidFill>
              </a:rPr>
              <a:t>	Knapp</a:t>
            </a:r>
            <a:r>
              <a:rPr lang="en-US" dirty="0">
                <a:solidFill>
                  <a:schemeClr val="tx2"/>
                </a:solidFill>
              </a:rPr>
              <a:t>, S., &amp; </a:t>
            </a:r>
            <a:r>
              <a:rPr lang="en-US" dirty="0" err="1">
                <a:solidFill>
                  <a:schemeClr val="tx2"/>
                </a:solidFill>
              </a:rPr>
              <a:t>VandeCreek</a:t>
            </a:r>
            <a:r>
              <a:rPr lang="en-US" dirty="0">
                <a:solidFill>
                  <a:schemeClr val="tx2"/>
                </a:solidFill>
              </a:rPr>
              <a:t>, L.  (2008).  The ethics of advertising, billing, and finances in psychotherapy.  </a:t>
            </a:r>
            <a:r>
              <a:rPr lang="en-US" i="1" dirty="0">
                <a:solidFill>
                  <a:schemeClr val="tx2"/>
                </a:solidFill>
              </a:rPr>
              <a:t>Journal of Psychology: In Session, 64(5),</a:t>
            </a:r>
            <a:r>
              <a:rPr lang="en-US" dirty="0">
                <a:solidFill>
                  <a:schemeClr val="tx2"/>
                </a:solidFill>
              </a:rPr>
              <a:t> 613-625.</a:t>
            </a:r>
          </a:p>
          <a:p>
            <a:pPr marL="0" indent="0">
              <a:buNone/>
            </a:pPr>
            <a:r>
              <a:rPr lang="en-US" dirty="0" smtClean="0">
                <a:solidFill>
                  <a:schemeClr val="tx2"/>
                </a:solidFill>
              </a:rPr>
              <a:t>	</a:t>
            </a:r>
            <a:r>
              <a:rPr lang="en-US" dirty="0" err="1" smtClean="0">
                <a:solidFill>
                  <a:schemeClr val="tx2"/>
                </a:solidFill>
              </a:rPr>
              <a:t>Liebert</a:t>
            </a:r>
            <a:r>
              <a:rPr lang="en-US" dirty="0">
                <a:solidFill>
                  <a:schemeClr val="tx2"/>
                </a:solidFill>
              </a:rPr>
              <a:t>, T., Archer, J., Munson, J., &amp; York, G.  (</a:t>
            </a:r>
            <a:r>
              <a:rPr lang="en-US" dirty="0" err="1">
                <a:solidFill>
                  <a:schemeClr val="tx2"/>
                </a:solidFill>
              </a:rPr>
              <a:t>Janury</a:t>
            </a:r>
            <a:r>
              <a:rPr lang="en-US" dirty="0">
                <a:solidFill>
                  <a:schemeClr val="tx2"/>
                </a:solidFill>
              </a:rPr>
              <a:t> 2006).  An exploratory study of client perceptions of internet counseling and the therapeutic alliance.  </a:t>
            </a:r>
            <a:r>
              <a:rPr lang="en-US" i="1" dirty="0">
                <a:solidFill>
                  <a:schemeClr val="tx2"/>
                </a:solidFill>
              </a:rPr>
              <a:t>Journal of Mental Health Counseling, 28(1),</a:t>
            </a:r>
            <a:r>
              <a:rPr lang="en-US" dirty="0">
                <a:solidFill>
                  <a:schemeClr val="tx2"/>
                </a:solidFill>
              </a:rPr>
              <a:t> 69-83.</a:t>
            </a:r>
          </a:p>
        </p:txBody>
      </p:sp>
    </p:spTree>
    <p:extLst>
      <p:ext uri="{BB962C8B-B14F-4D97-AF65-F5344CB8AC3E}">
        <p14:creationId xmlns:p14="http://schemas.microsoft.com/office/powerpoint/2010/main" val="307191900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46649"/>
          </a:xfrm>
        </p:spPr>
        <p:txBody>
          <a:bodyPr>
            <a:normAutofit fontScale="85000" lnSpcReduction="20000"/>
          </a:bodyPr>
          <a:lstStyle/>
          <a:p>
            <a:pPr marL="0" indent="0">
              <a:buNone/>
            </a:pPr>
            <a:r>
              <a:rPr lang="en-US" dirty="0" smtClean="0">
                <a:solidFill>
                  <a:schemeClr val="tx2"/>
                </a:solidFill>
              </a:rPr>
              <a:t>	</a:t>
            </a:r>
            <a:r>
              <a:rPr lang="en-US" dirty="0" err="1" smtClean="0">
                <a:solidFill>
                  <a:schemeClr val="tx2"/>
                </a:solidFill>
              </a:rPr>
              <a:t>Lyubomirsky</a:t>
            </a:r>
            <a:r>
              <a:rPr lang="en-US" dirty="0">
                <a:solidFill>
                  <a:schemeClr val="tx2"/>
                </a:solidFill>
              </a:rPr>
              <a:t>, S., King, L., &amp; </a:t>
            </a:r>
            <a:r>
              <a:rPr lang="en-US" dirty="0" err="1">
                <a:solidFill>
                  <a:schemeClr val="tx2"/>
                </a:solidFill>
              </a:rPr>
              <a:t>Diener</a:t>
            </a:r>
            <a:r>
              <a:rPr lang="en-US" dirty="0">
                <a:solidFill>
                  <a:schemeClr val="tx2"/>
                </a:solidFill>
              </a:rPr>
              <a:t>, E.  (2005).  The benefits </a:t>
            </a:r>
            <a:r>
              <a:rPr lang="en-US" dirty="0" smtClean="0">
                <a:solidFill>
                  <a:schemeClr val="tx2"/>
                </a:solidFill>
              </a:rPr>
              <a:t>of frequent </a:t>
            </a:r>
            <a:r>
              <a:rPr lang="en-US" dirty="0">
                <a:solidFill>
                  <a:schemeClr val="tx2"/>
                </a:solidFill>
              </a:rPr>
              <a:t>positive affect: Does happiness lead to success?  </a:t>
            </a:r>
            <a:r>
              <a:rPr lang="en-US" i="1" dirty="0" smtClean="0">
                <a:solidFill>
                  <a:schemeClr val="tx2"/>
                </a:solidFill>
              </a:rPr>
              <a:t>Psychological </a:t>
            </a:r>
            <a:r>
              <a:rPr lang="en-US" i="1" dirty="0">
                <a:solidFill>
                  <a:schemeClr val="tx2"/>
                </a:solidFill>
              </a:rPr>
              <a:t>Bulletin, 131(6),</a:t>
            </a:r>
            <a:r>
              <a:rPr lang="en-US" dirty="0">
                <a:solidFill>
                  <a:schemeClr val="tx2"/>
                </a:solidFill>
              </a:rPr>
              <a:t> 803-855.</a:t>
            </a:r>
          </a:p>
          <a:p>
            <a:pPr marL="0" indent="0">
              <a:buNone/>
            </a:pPr>
            <a:r>
              <a:rPr lang="en-US" dirty="0" smtClean="0">
                <a:solidFill>
                  <a:schemeClr val="tx2"/>
                </a:solidFill>
              </a:rPr>
              <a:t>	Mason</a:t>
            </a:r>
            <a:r>
              <a:rPr lang="en-US" dirty="0">
                <a:solidFill>
                  <a:schemeClr val="tx2"/>
                </a:solidFill>
              </a:rPr>
              <a:t>, M. J.  (Summer 2009).  Rogers </a:t>
            </a:r>
            <a:r>
              <a:rPr lang="en-US" dirty="0" err="1">
                <a:solidFill>
                  <a:schemeClr val="tx2"/>
                </a:solidFill>
              </a:rPr>
              <a:t>redux</a:t>
            </a:r>
            <a:r>
              <a:rPr lang="en-US" dirty="0">
                <a:solidFill>
                  <a:schemeClr val="tx2"/>
                </a:solidFill>
              </a:rPr>
              <a:t>: Relevance and outcomes of motivational interviewing across behavioral problems.  </a:t>
            </a:r>
            <a:r>
              <a:rPr lang="en-US" i="1" dirty="0">
                <a:solidFill>
                  <a:schemeClr val="tx2"/>
                </a:solidFill>
              </a:rPr>
              <a:t>Journal of Counseling &amp; Development, 87</a:t>
            </a:r>
            <a:r>
              <a:rPr lang="en-US" dirty="0">
                <a:solidFill>
                  <a:schemeClr val="tx2"/>
                </a:solidFill>
              </a:rPr>
              <a:t>, 357-362.</a:t>
            </a:r>
          </a:p>
          <a:p>
            <a:pPr marL="0" indent="0">
              <a:buNone/>
            </a:pPr>
            <a:r>
              <a:rPr lang="en-US" dirty="0" smtClean="0">
                <a:solidFill>
                  <a:schemeClr val="tx2"/>
                </a:solidFill>
              </a:rPr>
              <a:t>	McLaughlin</a:t>
            </a:r>
            <a:r>
              <a:rPr lang="en-US" dirty="0">
                <a:solidFill>
                  <a:schemeClr val="tx2"/>
                </a:solidFill>
              </a:rPr>
              <a:t>, J.E., &amp; Boettcher, K.  (2009).  Counselor identity: Conformity or distinction?  </a:t>
            </a:r>
            <a:r>
              <a:rPr lang="en-US" i="1" dirty="0">
                <a:solidFill>
                  <a:schemeClr val="tx2"/>
                </a:solidFill>
              </a:rPr>
              <a:t>Journal of Humanistic </a:t>
            </a:r>
            <a:r>
              <a:rPr lang="en-US" dirty="0">
                <a:solidFill>
                  <a:schemeClr val="tx2"/>
                </a:solidFill>
              </a:rPr>
              <a:t> </a:t>
            </a:r>
            <a:r>
              <a:rPr lang="en-US" i="1" dirty="0" smtClean="0">
                <a:solidFill>
                  <a:schemeClr val="tx2"/>
                </a:solidFill>
              </a:rPr>
              <a:t>Counseling</a:t>
            </a:r>
            <a:r>
              <a:rPr lang="en-US" i="1" dirty="0">
                <a:solidFill>
                  <a:schemeClr val="tx2"/>
                </a:solidFill>
              </a:rPr>
              <a:t>, Education, and Development, 48</a:t>
            </a:r>
            <a:r>
              <a:rPr lang="en-US" dirty="0">
                <a:solidFill>
                  <a:schemeClr val="tx2"/>
                </a:solidFill>
              </a:rPr>
              <a:t>, 132-143.</a:t>
            </a:r>
          </a:p>
          <a:p>
            <a:pPr marL="0" indent="0">
              <a:buNone/>
            </a:pPr>
            <a:r>
              <a:rPr lang="en-US" dirty="0" smtClean="0">
                <a:solidFill>
                  <a:schemeClr val="tx2"/>
                </a:solidFill>
              </a:rPr>
              <a:t>	Meier</a:t>
            </a:r>
            <a:r>
              <a:rPr lang="en-US" dirty="0">
                <a:solidFill>
                  <a:schemeClr val="tx2"/>
                </a:solidFill>
              </a:rPr>
              <a:t>, P.S., Barrowclough, C., &amp; </a:t>
            </a:r>
            <a:r>
              <a:rPr lang="en-US" dirty="0" err="1">
                <a:solidFill>
                  <a:schemeClr val="tx2"/>
                </a:solidFill>
              </a:rPr>
              <a:t>Donmall</a:t>
            </a:r>
            <a:r>
              <a:rPr lang="en-US" dirty="0">
                <a:solidFill>
                  <a:schemeClr val="tx2"/>
                </a:solidFill>
              </a:rPr>
              <a:t>, M.C.  (2005).  The role of the therapeutic alliance in the treatment of substance misuse: A  critical review of the literature.  </a:t>
            </a:r>
            <a:r>
              <a:rPr lang="en-US" i="1" dirty="0">
                <a:solidFill>
                  <a:schemeClr val="tx2"/>
                </a:solidFill>
              </a:rPr>
              <a:t>Addiction, 100</a:t>
            </a:r>
            <a:r>
              <a:rPr lang="en-US" dirty="0">
                <a:solidFill>
                  <a:schemeClr val="tx2"/>
                </a:solidFill>
              </a:rPr>
              <a:t>, 304-316.</a:t>
            </a:r>
          </a:p>
          <a:p>
            <a:pPr marL="0" indent="0">
              <a:buNone/>
            </a:pPr>
            <a:r>
              <a:rPr lang="en-US" dirty="0" smtClean="0">
                <a:solidFill>
                  <a:schemeClr val="tx2"/>
                </a:solidFill>
              </a:rPr>
              <a:t>	</a:t>
            </a:r>
            <a:r>
              <a:rPr lang="en-US" dirty="0" err="1" smtClean="0">
                <a:solidFill>
                  <a:schemeClr val="tx2"/>
                </a:solidFill>
              </a:rPr>
              <a:t>Meissner</a:t>
            </a:r>
            <a:r>
              <a:rPr lang="en-US" dirty="0">
                <a:solidFill>
                  <a:schemeClr val="tx2"/>
                </a:solidFill>
              </a:rPr>
              <a:t>, W.W.  (2006).  The therapeutic alliance- a </a:t>
            </a:r>
            <a:r>
              <a:rPr lang="en-US" dirty="0" err="1">
                <a:solidFill>
                  <a:schemeClr val="tx2"/>
                </a:solidFill>
              </a:rPr>
              <a:t>proteus</a:t>
            </a:r>
            <a:r>
              <a:rPr lang="en-US" dirty="0">
                <a:solidFill>
                  <a:schemeClr val="tx2"/>
                </a:solidFill>
              </a:rPr>
              <a:t> in disguise.  [Electronic version].  </a:t>
            </a:r>
            <a:r>
              <a:rPr lang="en-US" i="1" dirty="0">
                <a:solidFill>
                  <a:schemeClr val="tx2"/>
                </a:solidFill>
              </a:rPr>
              <a:t>Psychotherapy: Theory, Research, Practice, Training, 43(3)</a:t>
            </a:r>
            <a:r>
              <a:rPr lang="en-US" dirty="0">
                <a:solidFill>
                  <a:schemeClr val="tx2"/>
                </a:solidFill>
              </a:rPr>
              <a:t>, 264-270.</a:t>
            </a:r>
          </a:p>
          <a:p>
            <a:pPr marL="0" indent="0">
              <a:buNone/>
            </a:pPr>
            <a:r>
              <a:rPr lang="en-US" dirty="0" smtClean="0">
                <a:solidFill>
                  <a:schemeClr val="tx2"/>
                </a:solidFill>
              </a:rPr>
              <a:t>	</a:t>
            </a:r>
            <a:r>
              <a:rPr lang="en-US" dirty="0" err="1" smtClean="0">
                <a:solidFill>
                  <a:schemeClr val="tx2"/>
                </a:solidFill>
              </a:rPr>
              <a:t>Mellin</a:t>
            </a:r>
            <a:r>
              <a:rPr lang="en-US" dirty="0">
                <a:solidFill>
                  <a:schemeClr val="tx2"/>
                </a:solidFill>
              </a:rPr>
              <a:t>, E.A., Hunt, B., &amp; Nichols, L.M. (Spring 2011).  Counselor professional identity:  Findings and implications for counseling and </a:t>
            </a:r>
            <a:r>
              <a:rPr lang="en-US" dirty="0" err="1">
                <a:solidFill>
                  <a:schemeClr val="tx2"/>
                </a:solidFill>
              </a:rPr>
              <a:t>interprofessional</a:t>
            </a:r>
            <a:r>
              <a:rPr lang="en-US" dirty="0">
                <a:solidFill>
                  <a:schemeClr val="tx2"/>
                </a:solidFill>
              </a:rPr>
              <a:t> collaboration.  </a:t>
            </a:r>
            <a:r>
              <a:rPr lang="en-US" i="1" dirty="0">
                <a:solidFill>
                  <a:schemeClr val="tx2"/>
                </a:solidFill>
              </a:rPr>
              <a:t>Journal of Counseling &amp; Development, 89</a:t>
            </a:r>
            <a:r>
              <a:rPr lang="en-US" dirty="0">
                <a:solidFill>
                  <a:schemeClr val="tx2"/>
                </a:solidFill>
              </a:rPr>
              <a:t>, 140-147.</a:t>
            </a:r>
          </a:p>
        </p:txBody>
      </p:sp>
    </p:spTree>
    <p:extLst>
      <p:ext uri="{BB962C8B-B14F-4D97-AF65-F5344CB8AC3E}">
        <p14:creationId xmlns:p14="http://schemas.microsoft.com/office/powerpoint/2010/main" val="424013980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70000" lnSpcReduction="20000"/>
          </a:bodyPr>
          <a:lstStyle/>
          <a:p>
            <a:pPr marL="0" indent="0">
              <a:buNone/>
            </a:pPr>
            <a:r>
              <a:rPr lang="en-US" dirty="0" smtClean="0">
                <a:solidFill>
                  <a:schemeClr val="tx2"/>
                </a:solidFill>
              </a:rPr>
              <a:t>	</a:t>
            </a:r>
            <a:r>
              <a:rPr lang="en-US" dirty="0" err="1" smtClean="0">
                <a:solidFill>
                  <a:schemeClr val="tx2"/>
                </a:solidFill>
              </a:rPr>
              <a:t>Miville</a:t>
            </a:r>
            <a:r>
              <a:rPr lang="en-US" dirty="0">
                <a:solidFill>
                  <a:schemeClr val="tx2"/>
                </a:solidFill>
              </a:rPr>
              <a:t>, M.L., </a:t>
            </a:r>
            <a:r>
              <a:rPr lang="en-US" dirty="0" err="1">
                <a:solidFill>
                  <a:schemeClr val="tx2"/>
                </a:solidFill>
              </a:rPr>
              <a:t>Carlozzi</a:t>
            </a:r>
            <a:r>
              <a:rPr lang="en-US" dirty="0">
                <a:solidFill>
                  <a:schemeClr val="tx2"/>
                </a:solidFill>
              </a:rPr>
              <a:t>, A.F., </a:t>
            </a:r>
            <a:r>
              <a:rPr lang="en-US" dirty="0" err="1">
                <a:solidFill>
                  <a:schemeClr val="tx2"/>
                </a:solidFill>
              </a:rPr>
              <a:t>Gushue</a:t>
            </a:r>
            <a:r>
              <a:rPr lang="en-US" dirty="0">
                <a:solidFill>
                  <a:schemeClr val="tx2"/>
                </a:solidFill>
              </a:rPr>
              <a:t>, G.V., </a:t>
            </a:r>
            <a:r>
              <a:rPr lang="en-US" dirty="0" err="1">
                <a:solidFill>
                  <a:schemeClr val="tx2"/>
                </a:solidFill>
              </a:rPr>
              <a:t>Schara</a:t>
            </a:r>
            <a:r>
              <a:rPr lang="en-US" dirty="0">
                <a:solidFill>
                  <a:schemeClr val="tx2"/>
                </a:solidFill>
              </a:rPr>
              <a:t>, S.L., &amp; Ueda, M.  (April 2006).  Mental health counselor qualities</a:t>
            </a:r>
          </a:p>
          <a:p>
            <a:pPr marL="0" indent="0">
              <a:buNone/>
            </a:pPr>
            <a:r>
              <a:rPr lang="en-US" dirty="0">
                <a:solidFill>
                  <a:schemeClr val="tx2"/>
                </a:solidFill>
              </a:rPr>
              <a:t>for a diverse clientele: Linking empathy, universal-diverse orientation, and emotional intelligence.  </a:t>
            </a:r>
            <a:r>
              <a:rPr lang="en-US" i="1" dirty="0">
                <a:solidFill>
                  <a:schemeClr val="tx2"/>
                </a:solidFill>
              </a:rPr>
              <a:t>Journal of Mental </a:t>
            </a:r>
            <a:endParaRPr lang="en-US" dirty="0">
              <a:solidFill>
                <a:schemeClr val="tx2"/>
              </a:solidFill>
            </a:endParaRPr>
          </a:p>
          <a:p>
            <a:pPr marL="0" indent="0">
              <a:buNone/>
            </a:pPr>
            <a:r>
              <a:rPr lang="en-US" i="1" dirty="0">
                <a:solidFill>
                  <a:schemeClr val="tx2"/>
                </a:solidFill>
              </a:rPr>
              <a:t>Health Counseling, 28(2),</a:t>
            </a:r>
            <a:r>
              <a:rPr lang="en-US" dirty="0">
                <a:solidFill>
                  <a:schemeClr val="tx2"/>
                </a:solidFill>
              </a:rPr>
              <a:t> 151-165.</a:t>
            </a:r>
          </a:p>
          <a:p>
            <a:pPr marL="0" indent="0">
              <a:buNone/>
            </a:pPr>
            <a:r>
              <a:rPr lang="en-US" dirty="0" smtClean="0">
                <a:solidFill>
                  <a:schemeClr val="tx2"/>
                </a:solidFill>
              </a:rPr>
              <a:t>	</a:t>
            </a:r>
            <a:r>
              <a:rPr lang="en-US" dirty="0" err="1" smtClean="0">
                <a:solidFill>
                  <a:schemeClr val="tx2"/>
                </a:solidFill>
              </a:rPr>
              <a:t>Munder</a:t>
            </a:r>
            <a:r>
              <a:rPr lang="en-US" dirty="0">
                <a:solidFill>
                  <a:schemeClr val="tx2"/>
                </a:solidFill>
              </a:rPr>
              <a:t>, T., </a:t>
            </a:r>
            <a:r>
              <a:rPr lang="en-US" dirty="0" err="1">
                <a:solidFill>
                  <a:schemeClr val="tx2"/>
                </a:solidFill>
              </a:rPr>
              <a:t>Wilmers</a:t>
            </a:r>
            <a:r>
              <a:rPr lang="en-US" dirty="0">
                <a:solidFill>
                  <a:schemeClr val="tx2"/>
                </a:solidFill>
              </a:rPr>
              <a:t>, F., </a:t>
            </a:r>
            <a:r>
              <a:rPr lang="en-US" dirty="0" err="1">
                <a:solidFill>
                  <a:schemeClr val="tx2"/>
                </a:solidFill>
              </a:rPr>
              <a:t>Leonhart</a:t>
            </a:r>
            <a:r>
              <a:rPr lang="en-US" dirty="0">
                <a:solidFill>
                  <a:schemeClr val="tx2"/>
                </a:solidFill>
              </a:rPr>
              <a:t>, R., </a:t>
            </a:r>
            <a:r>
              <a:rPr lang="en-US" dirty="0" err="1">
                <a:solidFill>
                  <a:schemeClr val="tx2"/>
                </a:solidFill>
              </a:rPr>
              <a:t>Linster</a:t>
            </a:r>
            <a:r>
              <a:rPr lang="en-US" dirty="0">
                <a:solidFill>
                  <a:schemeClr val="tx2"/>
                </a:solidFill>
              </a:rPr>
              <a:t>, H.W., &amp; Barth, J.  (2009).  Working </a:t>
            </a:r>
            <a:r>
              <a:rPr lang="en-US" dirty="0" err="1">
                <a:solidFill>
                  <a:schemeClr val="tx2"/>
                </a:solidFill>
              </a:rPr>
              <a:t>allianceinventory</a:t>
            </a:r>
            <a:r>
              <a:rPr lang="en-US" dirty="0">
                <a:solidFill>
                  <a:schemeClr val="tx2"/>
                </a:solidFill>
              </a:rPr>
              <a:t>- short revised: </a:t>
            </a:r>
          </a:p>
          <a:p>
            <a:pPr marL="0" indent="0">
              <a:buNone/>
            </a:pPr>
            <a:r>
              <a:rPr lang="en-US" dirty="0">
                <a:solidFill>
                  <a:schemeClr val="tx2"/>
                </a:solidFill>
              </a:rPr>
              <a:t>Psychometric properties in outpatients and in patients.  </a:t>
            </a:r>
            <a:r>
              <a:rPr lang="en-US" i="1" dirty="0">
                <a:solidFill>
                  <a:schemeClr val="tx2"/>
                </a:solidFill>
              </a:rPr>
              <a:t>Clinical Psychology &amp; Psychotherapy, 17</a:t>
            </a:r>
            <a:r>
              <a:rPr lang="en-US" dirty="0">
                <a:solidFill>
                  <a:schemeClr val="tx2"/>
                </a:solidFill>
              </a:rPr>
              <a:t>, 231-239.</a:t>
            </a:r>
          </a:p>
          <a:p>
            <a:pPr marL="0" indent="0">
              <a:buNone/>
            </a:pPr>
            <a:r>
              <a:rPr lang="en-US" dirty="0" smtClean="0">
                <a:solidFill>
                  <a:schemeClr val="tx2"/>
                </a:solidFill>
              </a:rPr>
              <a:t>	Nolan</a:t>
            </a:r>
            <a:r>
              <a:rPr lang="en-US" dirty="0">
                <a:solidFill>
                  <a:schemeClr val="tx2"/>
                </a:solidFill>
              </a:rPr>
              <a:t>, S.  (December 2008).  “The experiencing of experience”: A pragmatic reassessment of </a:t>
            </a:r>
            <a:r>
              <a:rPr lang="en-US" dirty="0" err="1">
                <a:solidFill>
                  <a:schemeClr val="tx2"/>
                </a:solidFill>
              </a:rPr>
              <a:t>Rogerian</a:t>
            </a:r>
            <a:r>
              <a:rPr lang="en-US" dirty="0">
                <a:solidFill>
                  <a:schemeClr val="tx2"/>
                </a:solidFill>
              </a:rPr>
              <a:t> phenomenology</a:t>
            </a:r>
            <a:r>
              <a:rPr lang="en-US" i="1" dirty="0">
                <a:solidFill>
                  <a:schemeClr val="tx2"/>
                </a:solidFill>
              </a:rPr>
              <a:t>.  European Journal of Psychotherapy and Counselling, 10(4),</a:t>
            </a:r>
            <a:r>
              <a:rPr lang="en-US" dirty="0">
                <a:solidFill>
                  <a:schemeClr val="tx2"/>
                </a:solidFill>
              </a:rPr>
              <a:t> 323-339.</a:t>
            </a:r>
          </a:p>
          <a:p>
            <a:pPr marL="0" indent="0">
              <a:buNone/>
            </a:pPr>
            <a:r>
              <a:rPr lang="en-US" dirty="0" smtClean="0">
                <a:solidFill>
                  <a:schemeClr val="tx2"/>
                </a:solidFill>
              </a:rPr>
              <a:t>	</a:t>
            </a:r>
            <a:r>
              <a:rPr lang="en-US" dirty="0" err="1" smtClean="0">
                <a:solidFill>
                  <a:schemeClr val="tx2"/>
                </a:solidFill>
              </a:rPr>
              <a:t>Otani</a:t>
            </a:r>
            <a:r>
              <a:rPr lang="en-US" dirty="0">
                <a:solidFill>
                  <a:schemeClr val="tx2"/>
                </a:solidFill>
              </a:rPr>
              <a:t>, A.  (1989).  Client resistance in counseling: Its theoretical rationale and taxonomic classification.  </a:t>
            </a:r>
            <a:r>
              <a:rPr lang="en-US" i="1" dirty="0">
                <a:solidFill>
                  <a:schemeClr val="tx2"/>
                </a:solidFill>
              </a:rPr>
              <a:t>Journal of Counseling and Development, 67</a:t>
            </a:r>
            <a:r>
              <a:rPr lang="en-US" dirty="0">
                <a:solidFill>
                  <a:schemeClr val="tx2"/>
                </a:solidFill>
              </a:rPr>
              <a:t>, 458-460.</a:t>
            </a:r>
          </a:p>
          <a:p>
            <a:pPr marL="0" indent="0">
              <a:buNone/>
            </a:pPr>
            <a:r>
              <a:rPr lang="en-US" dirty="0" smtClean="0">
                <a:solidFill>
                  <a:schemeClr val="tx2"/>
                </a:solidFill>
              </a:rPr>
              <a:t>	Pearson</a:t>
            </a:r>
            <a:r>
              <a:rPr lang="en-US" dirty="0">
                <a:solidFill>
                  <a:schemeClr val="tx2"/>
                </a:solidFill>
              </a:rPr>
              <a:t>, Q.M.  (1999).  Integrative empathy: Training counselors to listen with a theoretical ear. </a:t>
            </a:r>
            <a:r>
              <a:rPr lang="en-US" i="1" dirty="0">
                <a:solidFill>
                  <a:schemeClr val="tx2"/>
                </a:solidFill>
              </a:rPr>
              <a:t>Journal of Humanistic</a:t>
            </a:r>
            <a:r>
              <a:rPr lang="en-US" dirty="0">
                <a:solidFill>
                  <a:schemeClr val="tx2"/>
                </a:solidFill>
              </a:rPr>
              <a:t> </a:t>
            </a:r>
            <a:r>
              <a:rPr lang="en-US" i="1" dirty="0">
                <a:solidFill>
                  <a:schemeClr val="tx2"/>
                </a:solidFill>
              </a:rPr>
              <a:t>Counseling, Education, and Development, 38</a:t>
            </a:r>
            <a:r>
              <a:rPr lang="en-US" dirty="0">
                <a:solidFill>
                  <a:schemeClr val="tx2"/>
                </a:solidFill>
              </a:rPr>
              <a:t>, 13-18.</a:t>
            </a:r>
          </a:p>
          <a:p>
            <a:pPr marL="0" indent="0">
              <a:buNone/>
            </a:pPr>
            <a:r>
              <a:rPr lang="en-US" dirty="0" smtClean="0">
                <a:solidFill>
                  <a:schemeClr val="tx2"/>
                </a:solidFill>
              </a:rPr>
              <a:t>	Pembroke</a:t>
            </a:r>
            <a:r>
              <a:rPr lang="en-US" dirty="0">
                <a:solidFill>
                  <a:schemeClr val="tx2"/>
                </a:solidFill>
              </a:rPr>
              <a:t>, N.  (2005).  A </a:t>
            </a:r>
            <a:r>
              <a:rPr lang="en-US" dirty="0" err="1">
                <a:solidFill>
                  <a:schemeClr val="tx2"/>
                </a:solidFill>
              </a:rPr>
              <a:t>trinitarian</a:t>
            </a:r>
            <a:r>
              <a:rPr lang="en-US" dirty="0">
                <a:solidFill>
                  <a:schemeClr val="tx2"/>
                </a:solidFill>
              </a:rPr>
              <a:t> perspective on the counseling alliance in narrative therapy.  </a:t>
            </a:r>
            <a:r>
              <a:rPr lang="en-US" i="1" dirty="0">
                <a:solidFill>
                  <a:schemeClr val="tx2"/>
                </a:solidFill>
              </a:rPr>
              <a:t>Journal of Psychology and Christianity, 24(1),</a:t>
            </a:r>
            <a:r>
              <a:rPr lang="en-US" dirty="0">
                <a:solidFill>
                  <a:schemeClr val="tx2"/>
                </a:solidFill>
              </a:rPr>
              <a:t> 13-20.</a:t>
            </a:r>
          </a:p>
          <a:p>
            <a:pPr marL="0" indent="0">
              <a:buNone/>
            </a:pPr>
            <a:endParaRPr lang="en-US" dirty="0">
              <a:solidFill>
                <a:schemeClr val="tx2"/>
              </a:solidFill>
            </a:endParaRPr>
          </a:p>
        </p:txBody>
      </p:sp>
    </p:spTree>
    <p:extLst>
      <p:ext uri="{BB962C8B-B14F-4D97-AF65-F5344CB8AC3E}">
        <p14:creationId xmlns:p14="http://schemas.microsoft.com/office/powerpoint/2010/main" val="230609275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pPr marL="0" indent="0">
              <a:buNone/>
            </a:pPr>
            <a:r>
              <a:rPr lang="en-US" dirty="0" smtClean="0">
                <a:solidFill>
                  <a:schemeClr val="tx2"/>
                </a:solidFill>
              </a:rPr>
              <a:t>	</a:t>
            </a:r>
            <a:r>
              <a:rPr lang="en-US" dirty="0" err="1" smtClean="0">
                <a:solidFill>
                  <a:schemeClr val="tx2"/>
                </a:solidFill>
              </a:rPr>
              <a:t>Quilliam</a:t>
            </a:r>
            <a:r>
              <a:rPr lang="en-US" dirty="0">
                <a:solidFill>
                  <a:schemeClr val="tx2"/>
                </a:solidFill>
              </a:rPr>
              <a:t>, S.  (2004).  </a:t>
            </a:r>
            <a:r>
              <a:rPr lang="en-US" i="1" dirty="0">
                <a:solidFill>
                  <a:schemeClr val="tx2"/>
                </a:solidFill>
              </a:rPr>
              <a:t>Body language: Learn to read and use the body’s secret signals</a:t>
            </a:r>
            <a:r>
              <a:rPr lang="en-US" dirty="0">
                <a:solidFill>
                  <a:schemeClr val="tx2"/>
                </a:solidFill>
              </a:rPr>
              <a:t>. Firefly: Buffalo, NY.</a:t>
            </a:r>
          </a:p>
          <a:p>
            <a:pPr marL="0" indent="0">
              <a:buNone/>
            </a:pPr>
            <a:r>
              <a:rPr lang="en-US" dirty="0" smtClean="0">
                <a:solidFill>
                  <a:schemeClr val="tx2"/>
                </a:solidFill>
              </a:rPr>
              <a:t>	Reeves</a:t>
            </a:r>
            <a:r>
              <a:rPr lang="en-US" dirty="0">
                <a:solidFill>
                  <a:schemeClr val="tx2"/>
                </a:solidFill>
              </a:rPr>
              <a:t>, M., &amp; </a:t>
            </a:r>
            <a:r>
              <a:rPr lang="en-US" dirty="0" err="1">
                <a:solidFill>
                  <a:schemeClr val="tx2"/>
                </a:solidFill>
              </a:rPr>
              <a:t>Deimer</a:t>
            </a:r>
            <a:r>
              <a:rPr lang="en-US" dirty="0">
                <a:solidFill>
                  <a:schemeClr val="tx2"/>
                </a:solidFill>
              </a:rPr>
              <a:t>, M.  (July-August 2011).  Adaptability: The new  </a:t>
            </a:r>
            <a:r>
              <a:rPr lang="en-US" dirty="0" smtClean="0">
                <a:solidFill>
                  <a:schemeClr val="tx2"/>
                </a:solidFill>
              </a:rPr>
              <a:t>competitive </a:t>
            </a:r>
            <a:r>
              <a:rPr lang="en-US" dirty="0">
                <a:solidFill>
                  <a:schemeClr val="tx2"/>
                </a:solidFill>
              </a:rPr>
              <a:t>advantage.  </a:t>
            </a:r>
            <a:r>
              <a:rPr lang="en-US" i="1" dirty="0">
                <a:solidFill>
                  <a:schemeClr val="tx2"/>
                </a:solidFill>
              </a:rPr>
              <a:t>Harvard</a:t>
            </a:r>
            <a:r>
              <a:rPr lang="en-US" dirty="0">
                <a:solidFill>
                  <a:schemeClr val="tx2"/>
                </a:solidFill>
              </a:rPr>
              <a:t> </a:t>
            </a:r>
            <a:r>
              <a:rPr lang="en-US" i="1" dirty="0">
                <a:solidFill>
                  <a:schemeClr val="tx2"/>
                </a:solidFill>
              </a:rPr>
              <a:t>Business Review, </a:t>
            </a:r>
            <a:r>
              <a:rPr lang="en-US" dirty="0">
                <a:solidFill>
                  <a:schemeClr val="tx2"/>
                </a:solidFill>
              </a:rPr>
              <a:t>135-141.</a:t>
            </a:r>
          </a:p>
          <a:p>
            <a:pPr marL="0" indent="0">
              <a:buNone/>
            </a:pPr>
            <a:r>
              <a:rPr lang="en-US" dirty="0" smtClean="0">
                <a:solidFill>
                  <a:schemeClr val="tx2"/>
                </a:solidFill>
              </a:rPr>
              <a:t>	</a:t>
            </a:r>
            <a:r>
              <a:rPr lang="en-US" dirty="0" err="1" smtClean="0">
                <a:solidFill>
                  <a:schemeClr val="tx2"/>
                </a:solidFill>
              </a:rPr>
              <a:t>Restifo</a:t>
            </a:r>
            <a:r>
              <a:rPr lang="en-US" dirty="0">
                <a:solidFill>
                  <a:schemeClr val="tx2"/>
                </a:solidFill>
              </a:rPr>
              <a:t>, S.  (June 2010) Patients’ performance anxiety and related aspects as factors in resistance to change.  </a:t>
            </a:r>
            <a:r>
              <a:rPr lang="en-US" i="1" dirty="0">
                <a:solidFill>
                  <a:schemeClr val="tx2"/>
                </a:solidFill>
              </a:rPr>
              <a:t>Australian Psychiatry, 18(3),</a:t>
            </a:r>
            <a:r>
              <a:rPr lang="en-US" dirty="0">
                <a:solidFill>
                  <a:schemeClr val="tx2"/>
                </a:solidFill>
              </a:rPr>
              <a:t> 226-229.</a:t>
            </a:r>
          </a:p>
          <a:p>
            <a:pPr marL="0" indent="0">
              <a:buNone/>
            </a:pPr>
            <a:r>
              <a:rPr lang="en-US" dirty="0" smtClean="0">
                <a:solidFill>
                  <a:schemeClr val="tx2"/>
                </a:solidFill>
              </a:rPr>
              <a:t>	Richards</a:t>
            </a:r>
            <a:r>
              <a:rPr lang="en-US" dirty="0">
                <a:solidFill>
                  <a:schemeClr val="tx2"/>
                </a:solidFill>
              </a:rPr>
              <a:t>, K.C., </a:t>
            </a:r>
            <a:r>
              <a:rPr lang="en-US" dirty="0" err="1">
                <a:solidFill>
                  <a:schemeClr val="tx2"/>
                </a:solidFill>
              </a:rPr>
              <a:t>Campenni</a:t>
            </a:r>
            <a:r>
              <a:rPr lang="en-US" dirty="0">
                <a:solidFill>
                  <a:schemeClr val="tx2"/>
                </a:solidFill>
              </a:rPr>
              <a:t>, C.E., Muse-Burke, J.L.  Self-care and well-being in mental health professionals: The mediating effects of self-awareness and mindfulness.  </a:t>
            </a:r>
            <a:r>
              <a:rPr lang="en-US" i="1" dirty="0">
                <a:solidFill>
                  <a:schemeClr val="tx2"/>
                </a:solidFill>
              </a:rPr>
              <a:t>Journal of Mental Health Counseling, 32(3),</a:t>
            </a:r>
            <a:r>
              <a:rPr lang="en-US" dirty="0">
                <a:solidFill>
                  <a:schemeClr val="tx2"/>
                </a:solidFill>
              </a:rPr>
              <a:t> 247-264.</a:t>
            </a:r>
          </a:p>
          <a:p>
            <a:pPr marL="0" indent="0">
              <a:buNone/>
            </a:pPr>
            <a:r>
              <a:rPr lang="en-US" dirty="0" smtClean="0">
                <a:solidFill>
                  <a:schemeClr val="tx2"/>
                </a:solidFill>
              </a:rPr>
              <a:t>	Roberts</a:t>
            </a:r>
            <a:r>
              <a:rPr lang="en-US" dirty="0">
                <a:solidFill>
                  <a:schemeClr val="tx2"/>
                </a:solidFill>
              </a:rPr>
              <a:t>, F.M.  (1997).  </a:t>
            </a:r>
            <a:r>
              <a:rPr lang="en-US" i="1" dirty="0">
                <a:solidFill>
                  <a:schemeClr val="tx2"/>
                </a:solidFill>
              </a:rPr>
              <a:t>The therapy sourcebook</a:t>
            </a:r>
            <a:r>
              <a:rPr lang="en-US" dirty="0">
                <a:solidFill>
                  <a:schemeClr val="tx2"/>
                </a:solidFill>
              </a:rPr>
              <a:t>.  Contemporary Books, Chicago, IL.</a:t>
            </a:r>
          </a:p>
          <a:p>
            <a:pPr marL="0" indent="0">
              <a:buNone/>
            </a:pPr>
            <a:r>
              <a:rPr lang="en-US" dirty="0" smtClean="0">
                <a:solidFill>
                  <a:schemeClr val="tx2"/>
                </a:solidFill>
              </a:rPr>
              <a:t>	</a:t>
            </a:r>
            <a:r>
              <a:rPr lang="en-US" dirty="0" err="1" smtClean="0">
                <a:solidFill>
                  <a:schemeClr val="tx2"/>
                </a:solidFill>
              </a:rPr>
              <a:t>Rochlen</a:t>
            </a:r>
            <a:r>
              <a:rPr lang="en-US" dirty="0">
                <a:solidFill>
                  <a:schemeClr val="tx2"/>
                </a:solidFill>
              </a:rPr>
              <a:t>, A,B., Rude, S.S., &amp; Baron, A.  (Spring 2005).  The relationship of client stages of change to working alliance and outcome in short term counseling.  </a:t>
            </a:r>
            <a:r>
              <a:rPr lang="en-US" i="1" dirty="0">
                <a:solidFill>
                  <a:schemeClr val="tx2"/>
                </a:solidFill>
              </a:rPr>
              <a:t>Journal of College Counseling, 8</a:t>
            </a:r>
            <a:r>
              <a:rPr lang="en-US" dirty="0">
                <a:solidFill>
                  <a:schemeClr val="tx2"/>
                </a:solidFill>
              </a:rPr>
              <a:t>, 52-64.</a:t>
            </a:r>
          </a:p>
          <a:p>
            <a:pPr marL="0" indent="0">
              <a:buNone/>
            </a:pPr>
            <a:r>
              <a:rPr lang="en-US" dirty="0" smtClean="0">
                <a:solidFill>
                  <a:schemeClr val="tx2"/>
                </a:solidFill>
              </a:rPr>
              <a:t>	</a:t>
            </a:r>
            <a:r>
              <a:rPr lang="en-US" dirty="0" err="1" smtClean="0">
                <a:solidFill>
                  <a:schemeClr val="tx2"/>
                </a:solidFill>
              </a:rPr>
              <a:t>Rothaupt</a:t>
            </a:r>
            <a:r>
              <a:rPr lang="en-US" dirty="0">
                <a:solidFill>
                  <a:schemeClr val="tx2"/>
                </a:solidFill>
              </a:rPr>
              <a:t>, J.W., &amp; Morgan, M.M.  (October 2007)  Counselors’ and counselor educators’ practice of mindfulness: A qualitative inquiry.  </a:t>
            </a:r>
            <a:r>
              <a:rPr lang="en-US" i="1" dirty="0">
                <a:solidFill>
                  <a:schemeClr val="tx2"/>
                </a:solidFill>
              </a:rPr>
              <a:t>Counseling and Values, 52</a:t>
            </a:r>
            <a:r>
              <a:rPr lang="en-US" dirty="0">
                <a:solidFill>
                  <a:schemeClr val="tx2"/>
                </a:solidFill>
              </a:rPr>
              <a:t>, 40-54.</a:t>
            </a:r>
          </a:p>
          <a:p>
            <a:endParaRPr lang="en-US" dirty="0"/>
          </a:p>
        </p:txBody>
      </p:sp>
    </p:spTree>
    <p:extLst>
      <p:ext uri="{BB962C8B-B14F-4D97-AF65-F5344CB8AC3E}">
        <p14:creationId xmlns:p14="http://schemas.microsoft.com/office/powerpoint/2010/main" val="133366643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marL="0" indent="0">
              <a:buNone/>
            </a:pPr>
            <a:r>
              <a:rPr lang="en-US" dirty="0" smtClean="0">
                <a:solidFill>
                  <a:schemeClr val="tx2"/>
                </a:solidFill>
              </a:rPr>
              <a:t>	Schubert</a:t>
            </a:r>
            <a:r>
              <a:rPr lang="en-US" dirty="0">
                <a:solidFill>
                  <a:schemeClr val="tx2"/>
                </a:solidFill>
              </a:rPr>
              <a:t>, J.  (Winter 2007).  Engaging youth with the power of listening.  </a:t>
            </a:r>
            <a:r>
              <a:rPr lang="en-US" i="1" dirty="0">
                <a:solidFill>
                  <a:schemeClr val="tx2"/>
                </a:solidFill>
              </a:rPr>
              <a:t>Reclaiming Children and Youth, 15(4)</a:t>
            </a:r>
            <a:r>
              <a:rPr lang="en-US" dirty="0">
                <a:solidFill>
                  <a:schemeClr val="tx2"/>
                </a:solidFill>
              </a:rPr>
              <a:t>, 227-228.</a:t>
            </a:r>
          </a:p>
          <a:p>
            <a:pPr marL="0" indent="0">
              <a:buNone/>
            </a:pPr>
            <a:r>
              <a:rPr lang="en-US" dirty="0" smtClean="0">
                <a:solidFill>
                  <a:schemeClr val="tx2"/>
                </a:solidFill>
              </a:rPr>
              <a:t>	Sinclair</a:t>
            </a:r>
            <a:r>
              <a:rPr lang="en-US" dirty="0">
                <a:solidFill>
                  <a:schemeClr val="tx2"/>
                </a:solidFill>
              </a:rPr>
              <a:t>, S.L., &amp; Monk, G.  (August 2005).  Discursive empathy: A new foundation  for therapeutic practice.  </a:t>
            </a:r>
            <a:r>
              <a:rPr lang="en-US" i="1" dirty="0">
                <a:solidFill>
                  <a:schemeClr val="tx2"/>
                </a:solidFill>
              </a:rPr>
              <a:t>British Journal of Guidance and Counselling, 33(3),</a:t>
            </a:r>
            <a:r>
              <a:rPr lang="en-US" dirty="0">
                <a:solidFill>
                  <a:schemeClr val="tx2"/>
                </a:solidFill>
              </a:rPr>
              <a:t> 332-349.</a:t>
            </a:r>
          </a:p>
          <a:p>
            <a:pPr marL="0" indent="0">
              <a:buNone/>
            </a:pPr>
            <a:r>
              <a:rPr lang="en-US" dirty="0" smtClean="0">
                <a:solidFill>
                  <a:schemeClr val="tx2"/>
                </a:solidFill>
              </a:rPr>
              <a:t>	Stevens</a:t>
            </a:r>
            <a:r>
              <a:rPr lang="en-US" dirty="0">
                <a:solidFill>
                  <a:schemeClr val="tx2"/>
                </a:solidFill>
              </a:rPr>
              <a:t>, C.L., </a:t>
            </a:r>
            <a:r>
              <a:rPr lang="en-US" dirty="0" err="1">
                <a:solidFill>
                  <a:schemeClr val="tx2"/>
                </a:solidFill>
              </a:rPr>
              <a:t>Muran</a:t>
            </a:r>
            <a:r>
              <a:rPr lang="en-US" dirty="0">
                <a:solidFill>
                  <a:schemeClr val="tx2"/>
                </a:solidFill>
              </a:rPr>
              <a:t>, J.C., </a:t>
            </a:r>
            <a:r>
              <a:rPr lang="en-US" dirty="0" err="1">
                <a:solidFill>
                  <a:schemeClr val="tx2"/>
                </a:solidFill>
              </a:rPr>
              <a:t>Sfran</a:t>
            </a:r>
            <a:r>
              <a:rPr lang="en-US" dirty="0">
                <a:solidFill>
                  <a:schemeClr val="tx2"/>
                </a:solidFill>
              </a:rPr>
              <a:t>, J.D., Gorman, B.S., &amp; Winston, A.  (2007).  Levels and patterns of the therapeutic alliance in brief psychotherapy.  </a:t>
            </a:r>
            <a:r>
              <a:rPr lang="en-US" i="1" dirty="0">
                <a:solidFill>
                  <a:schemeClr val="tx2"/>
                </a:solidFill>
              </a:rPr>
              <a:t>American Journal of Psychotherapy, 61(2),</a:t>
            </a:r>
            <a:r>
              <a:rPr lang="en-US" dirty="0">
                <a:solidFill>
                  <a:schemeClr val="tx2"/>
                </a:solidFill>
              </a:rPr>
              <a:t> 109-129.</a:t>
            </a:r>
          </a:p>
          <a:p>
            <a:pPr marL="0" indent="0">
              <a:buNone/>
            </a:pPr>
            <a:r>
              <a:rPr lang="en-US" dirty="0" smtClean="0">
                <a:solidFill>
                  <a:schemeClr val="tx2"/>
                </a:solidFill>
              </a:rPr>
              <a:t>	</a:t>
            </a:r>
            <a:r>
              <a:rPr lang="en-US" dirty="0" err="1" smtClean="0">
                <a:solidFill>
                  <a:schemeClr val="tx2"/>
                </a:solidFill>
              </a:rPr>
              <a:t>Stoltz</a:t>
            </a:r>
            <a:r>
              <a:rPr lang="en-US" dirty="0">
                <a:solidFill>
                  <a:schemeClr val="tx2"/>
                </a:solidFill>
              </a:rPr>
              <a:t>, K.B., &amp; Kern, R.M.  (2007).  Integrating lifestyle, the therapeutic process, and the stages of change.  </a:t>
            </a:r>
            <a:r>
              <a:rPr lang="en-US" i="1" dirty="0">
                <a:solidFill>
                  <a:schemeClr val="tx2"/>
                </a:solidFill>
              </a:rPr>
              <a:t>The Journal of Individual Psychology, 63(1),</a:t>
            </a:r>
            <a:r>
              <a:rPr lang="en-US" dirty="0">
                <a:solidFill>
                  <a:schemeClr val="tx2"/>
                </a:solidFill>
              </a:rPr>
              <a:t> 32-47.</a:t>
            </a:r>
          </a:p>
          <a:p>
            <a:pPr marL="0" indent="0">
              <a:buNone/>
            </a:pPr>
            <a:r>
              <a:rPr lang="en-US" dirty="0" smtClean="0">
                <a:solidFill>
                  <a:schemeClr val="tx2"/>
                </a:solidFill>
              </a:rPr>
              <a:t>	Tambling</a:t>
            </a:r>
            <a:r>
              <a:rPr lang="en-US" dirty="0">
                <a:solidFill>
                  <a:schemeClr val="tx2"/>
                </a:solidFill>
              </a:rPr>
              <a:t>, R.B., &amp; Johnson, L.N.  (2008).  The relationship between stages of change and outcome in couples therapy.  </a:t>
            </a:r>
            <a:r>
              <a:rPr lang="en-US" i="1" dirty="0">
                <a:solidFill>
                  <a:schemeClr val="tx2"/>
                </a:solidFill>
              </a:rPr>
              <a:t>The American Journal of Family Therapy, 36</a:t>
            </a:r>
            <a:r>
              <a:rPr lang="en-US" dirty="0">
                <a:solidFill>
                  <a:schemeClr val="tx2"/>
                </a:solidFill>
              </a:rPr>
              <a:t>, 229-241.</a:t>
            </a:r>
          </a:p>
          <a:p>
            <a:pPr marL="0" indent="0">
              <a:buNone/>
            </a:pPr>
            <a:r>
              <a:rPr lang="en-US" dirty="0" smtClean="0">
                <a:solidFill>
                  <a:schemeClr val="tx2"/>
                </a:solidFill>
              </a:rPr>
              <a:t>	</a:t>
            </a:r>
            <a:r>
              <a:rPr lang="en-US" dirty="0" err="1" smtClean="0">
                <a:solidFill>
                  <a:schemeClr val="tx2"/>
                </a:solidFill>
              </a:rPr>
              <a:t>Tannen</a:t>
            </a:r>
            <a:r>
              <a:rPr lang="en-US" dirty="0">
                <a:solidFill>
                  <a:schemeClr val="tx2"/>
                </a:solidFill>
              </a:rPr>
              <a:t>, T., &amp; Daniels, M.H.  (February 2010).  Counsellor presence: Bridging the gap between wisdom and new knowledge.  </a:t>
            </a:r>
            <a:r>
              <a:rPr lang="en-US" i="1" dirty="0">
                <a:solidFill>
                  <a:schemeClr val="tx2"/>
                </a:solidFill>
              </a:rPr>
              <a:t>British Journal of Guidance &amp; Counselling, 38(1),</a:t>
            </a:r>
            <a:r>
              <a:rPr lang="en-US" dirty="0">
                <a:solidFill>
                  <a:schemeClr val="tx2"/>
                </a:solidFill>
              </a:rPr>
              <a:t> 1-15.</a:t>
            </a:r>
          </a:p>
        </p:txBody>
      </p:sp>
    </p:spTree>
    <p:extLst>
      <p:ext uri="{BB962C8B-B14F-4D97-AF65-F5344CB8AC3E}">
        <p14:creationId xmlns:p14="http://schemas.microsoft.com/office/powerpoint/2010/main" val="293326799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Bibliography</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pPr marL="0" indent="0">
              <a:buNone/>
            </a:pPr>
            <a:r>
              <a:rPr lang="en-US" dirty="0" smtClean="0">
                <a:solidFill>
                  <a:schemeClr val="tx2"/>
                </a:solidFill>
              </a:rPr>
              <a:t>	</a:t>
            </a:r>
            <a:r>
              <a:rPr lang="en-US" dirty="0" err="1" smtClean="0">
                <a:solidFill>
                  <a:schemeClr val="tx2"/>
                </a:solidFill>
              </a:rPr>
              <a:t>Tentoni</a:t>
            </a:r>
            <a:r>
              <a:rPr lang="en-US" dirty="0">
                <a:solidFill>
                  <a:schemeClr val="tx2"/>
                </a:solidFill>
              </a:rPr>
              <a:t>, S.C.  (1997).  A marketing technique to increase </a:t>
            </a:r>
            <a:r>
              <a:rPr lang="en-US" dirty="0" err="1">
                <a:solidFill>
                  <a:schemeClr val="tx2"/>
                </a:solidFill>
              </a:rPr>
              <a:t>visability</a:t>
            </a:r>
            <a:r>
              <a:rPr lang="en-US" dirty="0">
                <a:solidFill>
                  <a:schemeClr val="tx2"/>
                </a:solidFill>
              </a:rPr>
              <a:t> and use of health center counseling services</a:t>
            </a:r>
            <a:r>
              <a:rPr lang="en-US" i="1" dirty="0">
                <a:solidFill>
                  <a:schemeClr val="tx2"/>
                </a:solidFill>
              </a:rPr>
              <a:t>.  Journal of American College Health, 46(2),</a:t>
            </a:r>
            <a:r>
              <a:rPr lang="en-US" dirty="0">
                <a:solidFill>
                  <a:schemeClr val="tx2"/>
                </a:solidFill>
              </a:rPr>
              <a:t> 93-95.</a:t>
            </a:r>
          </a:p>
          <a:p>
            <a:pPr marL="0" indent="0">
              <a:buNone/>
            </a:pPr>
            <a:r>
              <a:rPr lang="en-US" dirty="0" smtClean="0">
                <a:solidFill>
                  <a:schemeClr val="tx2"/>
                </a:solidFill>
              </a:rPr>
              <a:t>	Thompson</a:t>
            </a:r>
            <a:r>
              <a:rPr lang="en-US" dirty="0">
                <a:solidFill>
                  <a:schemeClr val="tx2"/>
                </a:solidFill>
              </a:rPr>
              <a:t>, S.J., Bender, K., </a:t>
            </a:r>
            <a:r>
              <a:rPr lang="en-US" dirty="0" err="1">
                <a:solidFill>
                  <a:schemeClr val="tx2"/>
                </a:solidFill>
              </a:rPr>
              <a:t>Lantry</a:t>
            </a:r>
            <a:r>
              <a:rPr lang="en-US" dirty="0">
                <a:solidFill>
                  <a:schemeClr val="tx2"/>
                </a:solidFill>
              </a:rPr>
              <a:t>, J., &amp; Flynn, P.M.  (2007).  Treatment engagement: Building therapeutic alliance in home-based treatment with adolescents and their families. </a:t>
            </a:r>
            <a:r>
              <a:rPr lang="en-US" i="1" dirty="0">
                <a:solidFill>
                  <a:schemeClr val="tx2"/>
                </a:solidFill>
              </a:rPr>
              <a:t>Contemporary Family Therapy, 29</a:t>
            </a:r>
            <a:r>
              <a:rPr lang="en-US" dirty="0">
                <a:solidFill>
                  <a:schemeClr val="tx2"/>
                </a:solidFill>
              </a:rPr>
              <a:t>, 39-55.</a:t>
            </a:r>
          </a:p>
          <a:p>
            <a:pPr marL="0" indent="0">
              <a:buNone/>
            </a:pPr>
            <a:r>
              <a:rPr lang="en-US" dirty="0" smtClean="0">
                <a:solidFill>
                  <a:schemeClr val="tx2"/>
                </a:solidFill>
              </a:rPr>
              <a:t>	</a:t>
            </a:r>
            <a:r>
              <a:rPr lang="en-US" dirty="0" err="1" smtClean="0">
                <a:solidFill>
                  <a:schemeClr val="tx2"/>
                </a:solidFill>
              </a:rPr>
              <a:t>Tursi</a:t>
            </a:r>
            <a:r>
              <a:rPr lang="en-US" dirty="0">
                <a:solidFill>
                  <a:schemeClr val="tx2"/>
                </a:solidFill>
              </a:rPr>
              <a:t>, M.M., &amp; Cochran, J.L.  (Fall 2006).  Cognitive-behavioral tasks accomplished in a Person-centered relational framework.  </a:t>
            </a:r>
            <a:r>
              <a:rPr lang="en-US" i="1" dirty="0">
                <a:solidFill>
                  <a:schemeClr val="tx2"/>
                </a:solidFill>
              </a:rPr>
              <a:t>Journal of Counseling &amp; development, 84</a:t>
            </a:r>
            <a:r>
              <a:rPr lang="en-US" dirty="0">
                <a:solidFill>
                  <a:schemeClr val="tx2"/>
                </a:solidFill>
              </a:rPr>
              <a:t>, 387-396.</a:t>
            </a:r>
          </a:p>
          <a:p>
            <a:pPr marL="0" indent="0">
              <a:buNone/>
            </a:pPr>
            <a:r>
              <a:rPr lang="en-US" dirty="0" smtClean="0">
                <a:solidFill>
                  <a:schemeClr val="tx2"/>
                </a:solidFill>
              </a:rPr>
              <a:t>	</a:t>
            </a:r>
            <a:r>
              <a:rPr lang="en-US" dirty="0" err="1" smtClean="0">
                <a:solidFill>
                  <a:schemeClr val="tx2"/>
                </a:solidFill>
              </a:rPr>
              <a:t>Vanaerschot</a:t>
            </a:r>
            <a:r>
              <a:rPr lang="en-US" dirty="0">
                <a:solidFill>
                  <a:schemeClr val="tx2"/>
                </a:solidFill>
              </a:rPr>
              <a:t>, G.  (2007).  Empathic resonance and differential experiential processing: An experiential process-directive approach.  </a:t>
            </a:r>
            <a:r>
              <a:rPr lang="en-US" i="1" dirty="0">
                <a:solidFill>
                  <a:schemeClr val="tx2"/>
                </a:solidFill>
              </a:rPr>
              <a:t>American Journal of Psychotherapy, 61(3),</a:t>
            </a:r>
            <a:r>
              <a:rPr lang="en-US" dirty="0">
                <a:solidFill>
                  <a:schemeClr val="tx2"/>
                </a:solidFill>
              </a:rPr>
              <a:t> 313-331.</a:t>
            </a:r>
          </a:p>
          <a:p>
            <a:pPr marL="0" indent="0">
              <a:buNone/>
            </a:pPr>
            <a:r>
              <a:rPr lang="en-US" dirty="0" smtClean="0">
                <a:solidFill>
                  <a:schemeClr val="tx2"/>
                </a:solidFill>
              </a:rPr>
              <a:t>	Watson</a:t>
            </a:r>
            <a:r>
              <a:rPr lang="en-US" dirty="0">
                <a:solidFill>
                  <a:schemeClr val="tx2"/>
                </a:solidFill>
              </a:rPr>
              <a:t>, J.C., &amp; Greenberg, L.S.  (2000).  Alliance ruptures and repairs in experiential therapy.  </a:t>
            </a:r>
            <a:r>
              <a:rPr lang="en-US" i="1" dirty="0">
                <a:solidFill>
                  <a:schemeClr val="tx2"/>
                </a:solidFill>
              </a:rPr>
              <a:t>Psychotherapy in Practice, 58(2),</a:t>
            </a:r>
            <a:r>
              <a:rPr lang="en-US" dirty="0">
                <a:solidFill>
                  <a:schemeClr val="tx2"/>
                </a:solidFill>
              </a:rPr>
              <a:t> 175-186.</a:t>
            </a:r>
          </a:p>
          <a:p>
            <a:pPr marL="0" indent="0">
              <a:buNone/>
            </a:pPr>
            <a:r>
              <a:rPr lang="en-US" dirty="0" smtClean="0">
                <a:solidFill>
                  <a:schemeClr val="tx2"/>
                </a:solidFill>
              </a:rPr>
              <a:t>	</a:t>
            </a:r>
            <a:r>
              <a:rPr lang="en-US" dirty="0" err="1" smtClean="0">
                <a:solidFill>
                  <a:schemeClr val="tx2"/>
                </a:solidFill>
              </a:rPr>
              <a:t>Yalom</a:t>
            </a:r>
            <a:r>
              <a:rPr lang="en-US" dirty="0">
                <a:solidFill>
                  <a:schemeClr val="tx2"/>
                </a:solidFill>
              </a:rPr>
              <a:t>, I.D.  (1998).  </a:t>
            </a:r>
            <a:r>
              <a:rPr lang="en-US" i="1" dirty="0">
                <a:solidFill>
                  <a:schemeClr val="tx2"/>
                </a:solidFill>
              </a:rPr>
              <a:t>Inside therapy: Illuminating writings about therapists, patients, and psychotherapy</a:t>
            </a:r>
            <a:r>
              <a:rPr lang="en-US" dirty="0">
                <a:solidFill>
                  <a:schemeClr val="tx2"/>
                </a:solidFill>
              </a:rPr>
              <a:t>.  St. Martin’s Press: New York: New York.</a:t>
            </a:r>
          </a:p>
        </p:txBody>
      </p:sp>
    </p:spTree>
    <p:extLst>
      <p:ext uri="{BB962C8B-B14F-4D97-AF65-F5344CB8AC3E}">
        <p14:creationId xmlns:p14="http://schemas.microsoft.com/office/powerpoint/2010/main" val="2693705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Time Oriented Listeners</a:t>
            </a:r>
            <a:endParaRPr lang="en-US" dirty="0"/>
          </a:p>
        </p:txBody>
      </p:sp>
      <p:sp>
        <p:nvSpPr>
          <p:cNvPr id="3" name="Content Placeholder 2"/>
          <p:cNvSpPr>
            <a:spLocks noGrp="1"/>
          </p:cNvSpPr>
          <p:nvPr>
            <p:ph idx="1"/>
          </p:nvPr>
        </p:nvSpPr>
        <p:spPr>
          <a:xfrm>
            <a:off x="457200" y="1905000"/>
            <a:ext cx="8229600" cy="4953000"/>
          </a:xfrm>
        </p:spPr>
        <p:txBody>
          <a:bodyPr>
            <a:noAutofit/>
          </a:bodyPr>
          <a:lstStyle/>
          <a:p>
            <a:pPr>
              <a:lnSpc>
                <a:spcPct val="80000"/>
              </a:lnSpc>
              <a:buNone/>
              <a:defRPr/>
            </a:pPr>
            <a:r>
              <a:rPr lang="en-US" sz="2800" u="sng" dirty="0">
                <a:solidFill>
                  <a:schemeClr val="tx2"/>
                </a:solidFill>
              </a:rPr>
              <a:t>Problems</a:t>
            </a:r>
            <a:endParaRPr lang="en-US" sz="2800" dirty="0">
              <a:solidFill>
                <a:schemeClr val="tx2"/>
              </a:solidFill>
            </a:endParaRPr>
          </a:p>
          <a:p>
            <a:pPr>
              <a:lnSpc>
                <a:spcPct val="80000"/>
              </a:lnSpc>
              <a:defRPr/>
            </a:pPr>
            <a:r>
              <a:rPr lang="en-US" sz="2800" dirty="0">
                <a:solidFill>
                  <a:schemeClr val="tx2"/>
                </a:solidFill>
              </a:rPr>
              <a:t>Impatient with time wasters as he/she see it</a:t>
            </a:r>
          </a:p>
          <a:p>
            <a:pPr>
              <a:lnSpc>
                <a:spcPct val="80000"/>
              </a:lnSpc>
              <a:defRPr/>
            </a:pPr>
            <a:r>
              <a:rPr lang="en-US" sz="2800" dirty="0">
                <a:solidFill>
                  <a:schemeClr val="tx2"/>
                </a:solidFill>
              </a:rPr>
              <a:t>Interrupts others</a:t>
            </a:r>
          </a:p>
          <a:p>
            <a:pPr>
              <a:lnSpc>
                <a:spcPct val="80000"/>
              </a:lnSpc>
              <a:defRPr/>
            </a:pPr>
            <a:r>
              <a:rPr lang="en-US" sz="2800" dirty="0">
                <a:solidFill>
                  <a:schemeClr val="tx2"/>
                </a:solidFill>
              </a:rPr>
              <a:t>Not good at concentrating and just hearing others in the moment</a:t>
            </a:r>
          </a:p>
          <a:p>
            <a:pPr>
              <a:lnSpc>
                <a:spcPct val="80000"/>
              </a:lnSpc>
              <a:defRPr/>
            </a:pPr>
            <a:r>
              <a:rPr lang="en-US" sz="2800" dirty="0">
                <a:solidFill>
                  <a:schemeClr val="tx2"/>
                </a:solidFill>
              </a:rPr>
              <a:t>Rushes others by watches and clocks</a:t>
            </a:r>
          </a:p>
          <a:p>
            <a:pPr>
              <a:lnSpc>
                <a:spcPct val="80000"/>
              </a:lnSpc>
              <a:defRPr/>
            </a:pPr>
            <a:r>
              <a:rPr lang="en-US" sz="2800" dirty="0">
                <a:solidFill>
                  <a:schemeClr val="tx2"/>
                </a:solidFill>
              </a:rPr>
              <a:t>Squelches creativity because so focused on time and clocks</a:t>
            </a:r>
          </a:p>
          <a:p>
            <a:pPr>
              <a:lnSpc>
                <a:spcPct val="80000"/>
              </a:lnSpc>
              <a:defRPr/>
            </a:pPr>
            <a:r>
              <a:rPr lang="en-US" sz="2800" dirty="0">
                <a:solidFill>
                  <a:schemeClr val="tx2"/>
                </a:solidFill>
              </a:rPr>
              <a:t>Go under time limits if you can.</a:t>
            </a:r>
          </a:p>
          <a:p>
            <a:pPr>
              <a:lnSpc>
                <a:spcPct val="80000"/>
              </a:lnSpc>
              <a:defRPr/>
            </a:pPr>
            <a:r>
              <a:rPr lang="en-US" sz="2800" dirty="0">
                <a:solidFill>
                  <a:schemeClr val="tx2"/>
                </a:solidFill>
              </a:rPr>
              <a:t>Avoid unnecessary </a:t>
            </a:r>
            <a:r>
              <a:rPr lang="en-US" sz="2800" dirty="0" err="1">
                <a:solidFill>
                  <a:schemeClr val="tx2"/>
                </a:solidFill>
              </a:rPr>
              <a:t>exs</a:t>
            </a:r>
            <a:r>
              <a:rPr lang="en-US" sz="2800" dirty="0">
                <a:solidFill>
                  <a:schemeClr val="tx2"/>
                </a:solidFill>
              </a:rPr>
              <a:t>.</a:t>
            </a:r>
          </a:p>
          <a:p>
            <a:pPr>
              <a:lnSpc>
                <a:spcPct val="80000"/>
              </a:lnSpc>
              <a:defRPr/>
            </a:pPr>
            <a:r>
              <a:rPr lang="en-US" sz="2800" dirty="0">
                <a:solidFill>
                  <a:schemeClr val="tx2"/>
                </a:solidFill>
              </a:rPr>
              <a:t>Watch their impatience level.</a:t>
            </a:r>
          </a:p>
        </p:txBody>
      </p:sp>
    </p:spTree>
    <p:extLst>
      <p:ext uri="{BB962C8B-B14F-4D97-AF65-F5344CB8AC3E}">
        <p14:creationId xmlns:p14="http://schemas.microsoft.com/office/powerpoint/2010/main" val="3599890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u="sng" dirty="0"/>
              <a:t>Top Ten Listening Hindrances</a:t>
            </a:r>
            <a:r>
              <a:rPr lang="en-US" sz="3600" dirty="0"/>
              <a:t/>
            </a:r>
            <a:br>
              <a:rPr lang="en-US" sz="3600" dirty="0"/>
            </a:br>
            <a:r>
              <a:rPr lang="en-US" sz="3600" dirty="0"/>
              <a:t>(Barker, L. &amp; Watson, K., 2000)</a:t>
            </a:r>
          </a:p>
        </p:txBody>
      </p:sp>
      <p:sp>
        <p:nvSpPr>
          <p:cNvPr id="3" name="Content Placeholder 2"/>
          <p:cNvSpPr>
            <a:spLocks noGrp="1"/>
          </p:cNvSpPr>
          <p:nvPr>
            <p:ph idx="1"/>
          </p:nvPr>
        </p:nvSpPr>
        <p:spPr>
          <a:xfrm>
            <a:off x="457200" y="1600200"/>
            <a:ext cx="8229600" cy="5257800"/>
          </a:xfrm>
        </p:spPr>
        <p:txBody>
          <a:bodyPr>
            <a:normAutofit/>
          </a:bodyPr>
          <a:lstStyle/>
          <a:p>
            <a:pPr marL="609600" indent="-609600">
              <a:defRPr/>
            </a:pPr>
            <a:r>
              <a:rPr lang="en-US" sz="2800" dirty="0">
                <a:solidFill>
                  <a:schemeClr val="tx2"/>
                </a:solidFill>
              </a:rPr>
              <a:t>Interrupting the speaker.</a:t>
            </a:r>
          </a:p>
          <a:p>
            <a:pPr marL="609600" indent="-609600">
              <a:defRPr/>
            </a:pPr>
            <a:r>
              <a:rPr lang="en-US" sz="2800" dirty="0">
                <a:solidFill>
                  <a:schemeClr val="tx2"/>
                </a:solidFill>
              </a:rPr>
              <a:t>Not looking at the person who is talking.</a:t>
            </a:r>
          </a:p>
          <a:p>
            <a:pPr marL="609600" indent="-609600">
              <a:defRPr/>
            </a:pPr>
            <a:r>
              <a:rPr lang="en-US" sz="2800" dirty="0">
                <a:solidFill>
                  <a:schemeClr val="tx2"/>
                </a:solidFill>
              </a:rPr>
              <a:t>Rushing the speaker and communicating thereby that his/her message is unimportant.  Not letting the speaker tell the whole thing.</a:t>
            </a:r>
          </a:p>
          <a:p>
            <a:pPr marL="609600" indent="-609600">
              <a:defRPr/>
            </a:pPr>
            <a:r>
              <a:rPr lang="en-US" sz="2800" dirty="0">
                <a:solidFill>
                  <a:schemeClr val="tx2"/>
                </a:solidFill>
              </a:rPr>
              <a:t>Showing interest in things other than the conversation at hand.</a:t>
            </a:r>
          </a:p>
          <a:p>
            <a:pPr marL="609600" indent="-609600">
              <a:defRPr/>
            </a:pPr>
            <a:r>
              <a:rPr lang="en-US" sz="2800" dirty="0">
                <a:solidFill>
                  <a:schemeClr val="tx2"/>
                </a:solidFill>
              </a:rPr>
              <a:t>Getting head of the speaker and finishing or concluding what he/she is saying.</a:t>
            </a:r>
          </a:p>
        </p:txBody>
      </p:sp>
    </p:spTree>
    <p:extLst>
      <p:ext uri="{BB962C8B-B14F-4D97-AF65-F5344CB8AC3E}">
        <p14:creationId xmlns:p14="http://schemas.microsoft.com/office/powerpoint/2010/main" val="3478216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u="sng" dirty="0"/>
              <a:t>Top Ten Listening Hindrances</a:t>
            </a:r>
            <a:r>
              <a:rPr lang="en-US" sz="2800" dirty="0"/>
              <a:t/>
            </a:r>
            <a:br>
              <a:rPr lang="en-US" sz="2800" dirty="0"/>
            </a:br>
            <a:r>
              <a:rPr lang="en-US" sz="2800" dirty="0"/>
              <a:t>(Barker, L. &amp; Watson, K., 2000)</a:t>
            </a:r>
          </a:p>
        </p:txBody>
      </p:sp>
      <p:sp>
        <p:nvSpPr>
          <p:cNvPr id="3" name="Content Placeholder 2"/>
          <p:cNvSpPr>
            <a:spLocks noGrp="1"/>
          </p:cNvSpPr>
          <p:nvPr>
            <p:ph idx="1"/>
          </p:nvPr>
        </p:nvSpPr>
        <p:spPr>
          <a:xfrm>
            <a:off x="457200" y="1752600"/>
            <a:ext cx="8229600" cy="5105400"/>
          </a:xfrm>
        </p:spPr>
        <p:txBody>
          <a:bodyPr>
            <a:normAutofit/>
          </a:bodyPr>
          <a:lstStyle/>
          <a:p>
            <a:pPr marL="609600" indent="-609600">
              <a:lnSpc>
                <a:spcPct val="90000"/>
              </a:lnSpc>
              <a:defRPr/>
            </a:pPr>
            <a:r>
              <a:rPr lang="en-US" dirty="0">
                <a:solidFill>
                  <a:schemeClr val="tx2"/>
                </a:solidFill>
              </a:rPr>
              <a:t>Not doing what the speaker requests.</a:t>
            </a:r>
          </a:p>
          <a:p>
            <a:pPr marL="609600" indent="-609600">
              <a:lnSpc>
                <a:spcPct val="90000"/>
              </a:lnSpc>
              <a:defRPr/>
            </a:pPr>
            <a:r>
              <a:rPr lang="en-US" dirty="0">
                <a:solidFill>
                  <a:schemeClr val="tx2"/>
                </a:solidFill>
              </a:rPr>
              <a:t>Saying, “yes- BUT” which shows that the speaker doesn’t matter as much as what you want</a:t>
            </a:r>
          </a:p>
          <a:p>
            <a:pPr marL="609600" indent="-609600">
              <a:lnSpc>
                <a:spcPct val="90000"/>
              </a:lnSpc>
              <a:defRPr/>
            </a:pPr>
            <a:r>
              <a:rPr lang="en-US" dirty="0">
                <a:solidFill>
                  <a:schemeClr val="tx2"/>
                </a:solidFill>
              </a:rPr>
              <a:t>Stopping the speaker by relating things to yourself.</a:t>
            </a:r>
          </a:p>
          <a:p>
            <a:pPr marL="609600" indent="-609600">
              <a:lnSpc>
                <a:spcPct val="90000"/>
              </a:lnSpc>
              <a:defRPr/>
            </a:pPr>
            <a:r>
              <a:rPr lang="en-US" dirty="0">
                <a:solidFill>
                  <a:schemeClr val="tx2"/>
                </a:solidFill>
              </a:rPr>
              <a:t>Forgetting what the speaker talked about.</a:t>
            </a:r>
          </a:p>
          <a:p>
            <a:pPr marL="609600" indent="-609600">
              <a:lnSpc>
                <a:spcPct val="90000"/>
              </a:lnSpc>
              <a:defRPr/>
            </a:pPr>
            <a:r>
              <a:rPr lang="en-US" dirty="0">
                <a:solidFill>
                  <a:schemeClr val="tx2"/>
                </a:solidFill>
              </a:rPr>
              <a:t>Asking too many questions about details</a:t>
            </a:r>
            <a:r>
              <a:rPr lang="en-US" dirty="0" smtClean="0">
                <a:solidFill>
                  <a:schemeClr val="tx2"/>
                </a:solidFill>
              </a:rPr>
              <a:t>.</a:t>
            </a:r>
            <a:r>
              <a:rPr lang="en-US" dirty="0">
                <a:solidFill>
                  <a:schemeClr val="tx2"/>
                </a:solidFill>
              </a:rPr>
              <a:t> Not doing what the speaker requests.</a:t>
            </a:r>
          </a:p>
          <a:p>
            <a:pPr marL="609600" indent="-609600">
              <a:lnSpc>
                <a:spcPct val="90000"/>
              </a:lnSpc>
              <a:defRPr/>
            </a:pPr>
            <a:r>
              <a:rPr lang="en-US" dirty="0">
                <a:solidFill>
                  <a:schemeClr val="tx2"/>
                </a:solidFill>
              </a:rPr>
              <a:t>Saying, “yes- BUT” which shows that the speaker doesn’t matter as much as what you want</a:t>
            </a:r>
          </a:p>
          <a:p>
            <a:pPr marL="609600" indent="-609600">
              <a:lnSpc>
                <a:spcPct val="90000"/>
              </a:lnSpc>
              <a:defRPr/>
            </a:pPr>
            <a:r>
              <a:rPr lang="en-US" dirty="0">
                <a:solidFill>
                  <a:schemeClr val="tx2"/>
                </a:solidFill>
              </a:rPr>
              <a:t>Stopping the speaker by relating things to yourself.</a:t>
            </a:r>
          </a:p>
          <a:p>
            <a:pPr marL="609600" indent="-609600">
              <a:lnSpc>
                <a:spcPct val="90000"/>
              </a:lnSpc>
              <a:defRPr/>
            </a:pPr>
            <a:r>
              <a:rPr lang="en-US" dirty="0">
                <a:solidFill>
                  <a:schemeClr val="tx2"/>
                </a:solidFill>
              </a:rPr>
              <a:t>Forgetting what the speaker talked about.</a:t>
            </a:r>
          </a:p>
          <a:p>
            <a:pPr marL="609600" indent="-609600">
              <a:lnSpc>
                <a:spcPct val="90000"/>
              </a:lnSpc>
              <a:defRPr/>
            </a:pPr>
            <a:r>
              <a:rPr lang="en-US" dirty="0">
                <a:solidFill>
                  <a:schemeClr val="tx2"/>
                </a:solidFill>
              </a:rPr>
              <a:t>Asking too many questions about details.</a:t>
            </a:r>
          </a:p>
          <a:p>
            <a:pPr marL="609600" indent="-609600">
              <a:lnSpc>
                <a:spcPct val="90000"/>
              </a:lnSpc>
              <a:defRPr/>
            </a:pPr>
            <a:endParaRPr lang="en-US" dirty="0"/>
          </a:p>
        </p:txBody>
      </p:sp>
    </p:spTree>
    <p:extLst>
      <p:ext uri="{BB962C8B-B14F-4D97-AF65-F5344CB8AC3E}">
        <p14:creationId xmlns:p14="http://schemas.microsoft.com/office/powerpoint/2010/main" val="3943550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r>
              <a:rPr lang="en-US" u="sng" dirty="0"/>
              <a:t>Nonverbal Listening</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lnSpc>
                <a:spcPct val="80000"/>
              </a:lnSpc>
              <a:defRPr/>
            </a:pPr>
            <a:r>
              <a:rPr lang="en-US" dirty="0">
                <a:solidFill>
                  <a:schemeClr val="tx2"/>
                </a:solidFill>
              </a:rPr>
              <a:t>Body language= up to 93%</a:t>
            </a:r>
          </a:p>
          <a:p>
            <a:pPr>
              <a:lnSpc>
                <a:spcPct val="80000"/>
              </a:lnSpc>
              <a:defRPr/>
            </a:pPr>
            <a:r>
              <a:rPr lang="en-US" dirty="0">
                <a:solidFill>
                  <a:schemeClr val="tx2"/>
                </a:solidFill>
              </a:rPr>
              <a:t>Words can hide secrets whereas body language gives more clues</a:t>
            </a:r>
          </a:p>
          <a:p>
            <a:pPr>
              <a:lnSpc>
                <a:spcPct val="80000"/>
              </a:lnSpc>
              <a:defRPr/>
            </a:pPr>
            <a:r>
              <a:rPr lang="en-US" dirty="0">
                <a:solidFill>
                  <a:schemeClr val="tx2"/>
                </a:solidFill>
              </a:rPr>
              <a:t>1st 10 seconds= most important</a:t>
            </a:r>
          </a:p>
          <a:p>
            <a:pPr>
              <a:lnSpc>
                <a:spcPct val="80000"/>
              </a:lnSpc>
              <a:defRPr/>
            </a:pPr>
            <a:r>
              <a:rPr lang="en-US" dirty="0">
                <a:solidFill>
                  <a:schemeClr val="tx2"/>
                </a:solidFill>
              </a:rPr>
              <a:t>Cautions: defining things by a single gesture alone without context</a:t>
            </a:r>
          </a:p>
          <a:p>
            <a:pPr>
              <a:lnSpc>
                <a:spcPct val="80000"/>
              </a:lnSpc>
              <a:defRPr/>
            </a:pPr>
            <a:r>
              <a:rPr lang="en-US" dirty="0">
                <a:solidFill>
                  <a:schemeClr val="tx2"/>
                </a:solidFill>
              </a:rPr>
              <a:t>Cultural background must be considered</a:t>
            </a:r>
          </a:p>
          <a:p>
            <a:pPr>
              <a:lnSpc>
                <a:spcPct val="80000"/>
              </a:lnSpc>
              <a:defRPr/>
            </a:pPr>
            <a:r>
              <a:rPr lang="en-US" dirty="0">
                <a:solidFill>
                  <a:schemeClr val="tx2"/>
                </a:solidFill>
              </a:rPr>
              <a:t>First obtain baseline behavior</a:t>
            </a:r>
          </a:p>
          <a:p>
            <a:pPr>
              <a:lnSpc>
                <a:spcPct val="80000"/>
              </a:lnSpc>
              <a:defRPr/>
            </a:pPr>
            <a:r>
              <a:rPr lang="en-US" dirty="0">
                <a:solidFill>
                  <a:schemeClr val="tx2"/>
                </a:solidFill>
              </a:rPr>
              <a:t>Factors to consider:</a:t>
            </a:r>
          </a:p>
          <a:p>
            <a:pPr>
              <a:lnSpc>
                <a:spcPct val="80000"/>
              </a:lnSpc>
              <a:defRPr/>
            </a:pPr>
            <a:r>
              <a:rPr lang="en-US" dirty="0">
                <a:solidFill>
                  <a:schemeClr val="tx2"/>
                </a:solidFill>
              </a:rPr>
              <a:t>Status in society fashion subculture</a:t>
            </a:r>
          </a:p>
          <a:p>
            <a:pPr>
              <a:lnSpc>
                <a:spcPct val="80000"/>
              </a:lnSpc>
              <a:defRPr/>
            </a:pPr>
            <a:r>
              <a:rPr lang="en-US" dirty="0">
                <a:solidFill>
                  <a:schemeClr val="tx2"/>
                </a:solidFill>
              </a:rPr>
              <a:t>The gaze of  person- direction, length of gaze</a:t>
            </a:r>
          </a:p>
          <a:p>
            <a:pPr>
              <a:lnSpc>
                <a:spcPct val="80000"/>
              </a:lnSpc>
              <a:defRPr/>
            </a:pPr>
            <a:r>
              <a:rPr lang="en-US" dirty="0">
                <a:solidFill>
                  <a:schemeClr val="tx2"/>
                </a:solidFill>
              </a:rPr>
              <a:t>What eyebrows do</a:t>
            </a:r>
          </a:p>
          <a:p>
            <a:pPr>
              <a:lnSpc>
                <a:spcPct val="80000"/>
              </a:lnSpc>
              <a:defRPr/>
            </a:pPr>
            <a:r>
              <a:rPr lang="en-US" dirty="0">
                <a:solidFill>
                  <a:schemeClr val="tx2"/>
                </a:solidFill>
              </a:rPr>
              <a:t>Touch- spatial relations and how touch is used</a:t>
            </a:r>
          </a:p>
        </p:txBody>
      </p:sp>
    </p:spTree>
    <p:extLst>
      <p:ext uri="{BB962C8B-B14F-4D97-AF65-F5344CB8AC3E}">
        <p14:creationId xmlns:p14="http://schemas.microsoft.com/office/powerpoint/2010/main" val="3844812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Nonverbal Listening</a:t>
            </a:r>
            <a:endParaRPr lang="en-US" dirty="0"/>
          </a:p>
        </p:txBody>
      </p:sp>
      <p:sp>
        <p:nvSpPr>
          <p:cNvPr id="3" name="Content Placeholder 2"/>
          <p:cNvSpPr>
            <a:spLocks noGrp="1"/>
          </p:cNvSpPr>
          <p:nvPr>
            <p:ph idx="1"/>
          </p:nvPr>
        </p:nvSpPr>
        <p:spPr/>
        <p:txBody>
          <a:bodyPr>
            <a:noAutofit/>
          </a:bodyPr>
          <a:lstStyle/>
          <a:p>
            <a:pPr>
              <a:lnSpc>
                <a:spcPct val="90000"/>
              </a:lnSpc>
              <a:defRPr/>
            </a:pPr>
            <a:r>
              <a:rPr lang="en-US" sz="3200" dirty="0">
                <a:solidFill>
                  <a:schemeClr val="tx2"/>
                </a:solidFill>
              </a:rPr>
              <a:t>Direct look</a:t>
            </a:r>
          </a:p>
          <a:p>
            <a:pPr>
              <a:lnSpc>
                <a:spcPct val="90000"/>
              </a:lnSpc>
              <a:defRPr/>
            </a:pPr>
            <a:r>
              <a:rPr lang="en-US" sz="3200" dirty="0">
                <a:solidFill>
                  <a:schemeClr val="tx2"/>
                </a:solidFill>
              </a:rPr>
              <a:t>Lean slightly in</a:t>
            </a:r>
          </a:p>
          <a:p>
            <a:pPr>
              <a:lnSpc>
                <a:spcPct val="90000"/>
              </a:lnSpc>
              <a:defRPr/>
            </a:pPr>
            <a:r>
              <a:rPr lang="en-US" sz="3200" dirty="0">
                <a:solidFill>
                  <a:schemeClr val="tx2"/>
                </a:solidFill>
              </a:rPr>
              <a:t>Smile gently</a:t>
            </a:r>
          </a:p>
          <a:p>
            <a:pPr>
              <a:lnSpc>
                <a:spcPct val="90000"/>
              </a:lnSpc>
              <a:defRPr/>
            </a:pPr>
            <a:r>
              <a:rPr lang="en-US" sz="3200" dirty="0">
                <a:solidFill>
                  <a:schemeClr val="tx2"/>
                </a:solidFill>
              </a:rPr>
              <a:t>State the person’s name and shake hand</a:t>
            </a:r>
          </a:p>
          <a:p>
            <a:pPr>
              <a:lnSpc>
                <a:spcPct val="90000"/>
              </a:lnSpc>
              <a:defRPr/>
            </a:pPr>
            <a:r>
              <a:rPr lang="en-US" sz="3200" dirty="0">
                <a:solidFill>
                  <a:schemeClr val="tx2"/>
                </a:solidFill>
              </a:rPr>
              <a:t>Take turns communicating</a:t>
            </a:r>
          </a:p>
          <a:p>
            <a:pPr>
              <a:lnSpc>
                <a:spcPct val="90000"/>
              </a:lnSpc>
              <a:defRPr/>
            </a:pPr>
            <a:r>
              <a:rPr lang="en-US" sz="3200" dirty="0">
                <a:solidFill>
                  <a:schemeClr val="tx2"/>
                </a:solidFill>
              </a:rPr>
              <a:t>Angling your body toward the speaker</a:t>
            </a:r>
          </a:p>
          <a:p>
            <a:pPr>
              <a:lnSpc>
                <a:spcPct val="90000"/>
              </a:lnSpc>
              <a:defRPr/>
            </a:pPr>
            <a:r>
              <a:rPr lang="en-US" sz="3200" dirty="0">
                <a:solidFill>
                  <a:schemeClr val="tx2"/>
                </a:solidFill>
              </a:rPr>
              <a:t>Use regular head nods</a:t>
            </a:r>
          </a:p>
          <a:p>
            <a:pPr>
              <a:lnSpc>
                <a:spcPct val="90000"/>
              </a:lnSpc>
              <a:defRPr/>
            </a:pPr>
            <a:r>
              <a:rPr lang="en-US" sz="3200" dirty="0">
                <a:solidFill>
                  <a:schemeClr val="tx2"/>
                </a:solidFill>
              </a:rPr>
              <a:t>Reflect the speaker’s emotions </a:t>
            </a:r>
          </a:p>
        </p:txBody>
      </p:sp>
    </p:spTree>
    <p:extLst>
      <p:ext uri="{BB962C8B-B14F-4D97-AF65-F5344CB8AC3E}">
        <p14:creationId xmlns:p14="http://schemas.microsoft.com/office/powerpoint/2010/main" val="2853520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#2- Client’s Expectations</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solidFill>
                  <a:schemeClr val="tx2"/>
                </a:solidFill>
              </a:rPr>
              <a:t>Advertisements/Marketing of Your practice</a:t>
            </a:r>
          </a:p>
          <a:p>
            <a:r>
              <a:rPr lang="en-US" dirty="0" smtClean="0">
                <a:solidFill>
                  <a:schemeClr val="tx2"/>
                </a:solidFill>
              </a:rPr>
              <a:t>Insurance panels Bios.</a:t>
            </a:r>
          </a:p>
          <a:p>
            <a:r>
              <a:rPr lang="en-US" dirty="0" smtClean="0">
                <a:solidFill>
                  <a:schemeClr val="tx2"/>
                </a:solidFill>
              </a:rPr>
              <a:t>Your website</a:t>
            </a:r>
          </a:p>
          <a:p>
            <a:r>
              <a:rPr lang="en-US" dirty="0" smtClean="0">
                <a:solidFill>
                  <a:schemeClr val="tx2"/>
                </a:solidFill>
              </a:rPr>
              <a:t>What they thought they gave consent for</a:t>
            </a:r>
          </a:p>
          <a:p>
            <a:r>
              <a:rPr lang="en-US" dirty="0" smtClean="0">
                <a:solidFill>
                  <a:schemeClr val="tx2"/>
                </a:solidFill>
              </a:rPr>
              <a:t>Their understanding of what therapy is/is not</a:t>
            </a:r>
          </a:p>
          <a:p>
            <a:r>
              <a:rPr lang="en-US" dirty="0" smtClean="0">
                <a:solidFill>
                  <a:schemeClr val="tx2"/>
                </a:solidFill>
              </a:rPr>
              <a:t>What they think your title or credentials are or mean</a:t>
            </a:r>
          </a:p>
          <a:p>
            <a:r>
              <a:rPr lang="en-US" dirty="0" smtClean="0">
                <a:solidFill>
                  <a:schemeClr val="tx2"/>
                </a:solidFill>
              </a:rPr>
              <a:t>What they think your certifications, licenses or certificates are for</a:t>
            </a:r>
          </a:p>
          <a:p>
            <a:r>
              <a:rPr lang="en-US" dirty="0" smtClean="0">
                <a:solidFill>
                  <a:schemeClr val="tx2"/>
                </a:solidFill>
              </a:rPr>
              <a:t>How they perceive the environment physically</a:t>
            </a:r>
          </a:p>
          <a:p>
            <a:r>
              <a:rPr lang="en-US" dirty="0" smtClean="0">
                <a:solidFill>
                  <a:schemeClr val="tx2"/>
                </a:solidFill>
              </a:rPr>
              <a:t>How they perceive you, office staff, colleagues, other clients</a:t>
            </a:r>
            <a:endParaRPr lang="en-US" dirty="0">
              <a:solidFill>
                <a:schemeClr val="tx2"/>
              </a:solidFill>
            </a:endParaRPr>
          </a:p>
        </p:txBody>
      </p:sp>
    </p:spTree>
    <p:extLst>
      <p:ext uri="{BB962C8B-B14F-4D97-AF65-F5344CB8AC3E}">
        <p14:creationId xmlns:p14="http://schemas.microsoft.com/office/powerpoint/2010/main" val="375673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590799"/>
          </a:xfrm>
        </p:spPr>
        <p:txBody>
          <a:bodyPr/>
          <a:lstStyle/>
          <a:p>
            <a:r>
              <a:rPr lang="en-US" dirty="0" smtClean="0"/>
              <a:t>The Client’s Stress</a:t>
            </a:r>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5590" y="3505200"/>
            <a:ext cx="2398209" cy="28098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8242" y="3505199"/>
            <a:ext cx="2150558" cy="280987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57800" y="3510775"/>
            <a:ext cx="2514600" cy="2804299"/>
          </a:xfrm>
          <a:prstGeom prst="rect">
            <a:avLst/>
          </a:prstGeom>
        </p:spPr>
      </p:pic>
    </p:spTree>
    <p:extLst>
      <p:ext uri="{BB962C8B-B14F-4D97-AF65-F5344CB8AC3E}">
        <p14:creationId xmlns:p14="http://schemas.microsoft.com/office/powerpoint/2010/main" val="2547025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#3- Informed Consent</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lnSpc>
                <a:spcPct val="80000"/>
              </a:lnSpc>
              <a:defRPr/>
            </a:pPr>
            <a:r>
              <a:rPr lang="en-US" dirty="0">
                <a:solidFill>
                  <a:schemeClr val="tx2"/>
                </a:solidFill>
              </a:rPr>
              <a:t>Extent and nature of services</a:t>
            </a:r>
          </a:p>
          <a:p>
            <a:pPr>
              <a:lnSpc>
                <a:spcPct val="80000"/>
              </a:lnSpc>
              <a:defRPr/>
            </a:pPr>
            <a:r>
              <a:rPr lang="en-US" dirty="0">
                <a:solidFill>
                  <a:schemeClr val="tx2"/>
                </a:solidFill>
              </a:rPr>
              <a:t>Pros and cons (counseling in general, electronic counseling, phone counseling, techniques used, setting)</a:t>
            </a:r>
          </a:p>
          <a:p>
            <a:pPr>
              <a:lnSpc>
                <a:spcPct val="80000"/>
              </a:lnSpc>
              <a:defRPr/>
            </a:pPr>
            <a:r>
              <a:rPr lang="en-US" dirty="0">
                <a:solidFill>
                  <a:schemeClr val="tx2"/>
                </a:solidFill>
              </a:rPr>
              <a:t>Limitations</a:t>
            </a:r>
          </a:p>
          <a:p>
            <a:pPr>
              <a:lnSpc>
                <a:spcPct val="80000"/>
              </a:lnSpc>
              <a:defRPr/>
            </a:pPr>
            <a:r>
              <a:rPr lang="en-US" dirty="0">
                <a:solidFill>
                  <a:schemeClr val="tx2"/>
                </a:solidFill>
              </a:rPr>
              <a:t>In clear, understandable, non-technical language</a:t>
            </a:r>
          </a:p>
          <a:p>
            <a:pPr>
              <a:lnSpc>
                <a:spcPct val="80000"/>
              </a:lnSpc>
              <a:defRPr/>
            </a:pPr>
            <a:r>
              <a:rPr lang="en-US" dirty="0">
                <a:solidFill>
                  <a:schemeClr val="tx2"/>
                </a:solidFill>
              </a:rPr>
              <a:t>Specified provider name</a:t>
            </a:r>
          </a:p>
          <a:p>
            <a:pPr>
              <a:lnSpc>
                <a:spcPct val="80000"/>
              </a:lnSpc>
              <a:defRPr/>
            </a:pPr>
            <a:r>
              <a:rPr lang="en-US" dirty="0">
                <a:solidFill>
                  <a:schemeClr val="tx2"/>
                </a:solidFill>
              </a:rPr>
              <a:t>Therapist’s responsibility to make sure the client understands (e.g. if cannot read, blind, etc.)</a:t>
            </a:r>
          </a:p>
          <a:p>
            <a:pPr>
              <a:lnSpc>
                <a:spcPct val="80000"/>
              </a:lnSpc>
              <a:defRPr/>
            </a:pPr>
            <a:r>
              <a:rPr lang="en-US" dirty="0">
                <a:solidFill>
                  <a:schemeClr val="tx2"/>
                </a:solidFill>
              </a:rPr>
              <a:t>Defines role of counselor (versus mediator, court guardian, expert witness)</a:t>
            </a:r>
          </a:p>
          <a:p>
            <a:pPr>
              <a:lnSpc>
                <a:spcPct val="80000"/>
              </a:lnSpc>
              <a:defRPr/>
            </a:pPr>
            <a:r>
              <a:rPr lang="en-US" dirty="0">
                <a:solidFill>
                  <a:schemeClr val="tx2"/>
                </a:solidFill>
              </a:rPr>
              <a:t>Expectations of both therapist and client behaviors</a:t>
            </a:r>
          </a:p>
          <a:p>
            <a:pPr>
              <a:lnSpc>
                <a:spcPct val="80000"/>
              </a:lnSpc>
              <a:defRPr/>
            </a:pPr>
            <a:r>
              <a:rPr lang="en-US" dirty="0">
                <a:solidFill>
                  <a:schemeClr val="tx2"/>
                </a:solidFill>
              </a:rPr>
              <a:t>Risks/benefits of therapy</a:t>
            </a:r>
          </a:p>
          <a:p>
            <a:pPr>
              <a:lnSpc>
                <a:spcPct val="80000"/>
              </a:lnSpc>
              <a:defRPr/>
            </a:pPr>
            <a:r>
              <a:rPr lang="en-US" dirty="0">
                <a:solidFill>
                  <a:schemeClr val="tx2"/>
                </a:solidFill>
              </a:rPr>
              <a:t>Qualifications of the therapist</a:t>
            </a:r>
          </a:p>
          <a:p>
            <a:pPr>
              <a:lnSpc>
                <a:spcPct val="80000"/>
              </a:lnSpc>
              <a:defRPr/>
            </a:pPr>
            <a:r>
              <a:rPr lang="en-US" dirty="0">
                <a:solidFill>
                  <a:schemeClr val="tx2"/>
                </a:solidFill>
              </a:rPr>
              <a:t>Financial considerations and responsibilities</a:t>
            </a:r>
          </a:p>
        </p:txBody>
      </p:sp>
    </p:spTree>
    <p:extLst>
      <p:ext uri="{BB962C8B-B14F-4D97-AF65-F5344CB8AC3E}">
        <p14:creationId xmlns:p14="http://schemas.microsoft.com/office/powerpoint/2010/main" val="1034780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#4- Assessment/Diagnosis</a:t>
            </a:r>
            <a:endParaRPr lang="en-US" dirty="0"/>
          </a:p>
        </p:txBody>
      </p:sp>
      <p:sp>
        <p:nvSpPr>
          <p:cNvPr id="3" name="Content Placeholder 2"/>
          <p:cNvSpPr>
            <a:spLocks noGrp="1"/>
          </p:cNvSpPr>
          <p:nvPr>
            <p:ph idx="1"/>
          </p:nvPr>
        </p:nvSpPr>
        <p:spPr>
          <a:xfrm>
            <a:off x="0" y="1600200"/>
            <a:ext cx="9144000" cy="5257800"/>
          </a:xfrm>
        </p:spPr>
        <p:txBody>
          <a:bodyPr>
            <a:normAutofit/>
          </a:bodyPr>
          <a:lstStyle/>
          <a:p>
            <a:r>
              <a:rPr lang="en-US" dirty="0" smtClean="0">
                <a:solidFill>
                  <a:schemeClr val="tx2"/>
                </a:solidFill>
              </a:rPr>
              <a:t>Why we as the questions we do</a:t>
            </a:r>
          </a:p>
          <a:p>
            <a:r>
              <a:rPr lang="en-US" dirty="0" smtClean="0">
                <a:solidFill>
                  <a:schemeClr val="tx2"/>
                </a:solidFill>
              </a:rPr>
              <a:t>What the </a:t>
            </a:r>
            <a:r>
              <a:rPr lang="en-US" dirty="0" err="1" smtClean="0">
                <a:solidFill>
                  <a:schemeClr val="tx2"/>
                </a:solidFill>
              </a:rPr>
              <a:t>diagnossi</a:t>
            </a:r>
            <a:r>
              <a:rPr lang="en-US" dirty="0" smtClean="0">
                <a:solidFill>
                  <a:schemeClr val="tx2"/>
                </a:solidFill>
              </a:rPr>
              <a:t> </a:t>
            </a:r>
            <a:r>
              <a:rPr lang="en-US" dirty="0" err="1" smtClean="0">
                <a:solidFill>
                  <a:schemeClr val="tx2"/>
                </a:solidFill>
              </a:rPr>
              <a:t>menas</a:t>
            </a:r>
            <a:endParaRPr lang="en-US" dirty="0" smtClean="0">
              <a:solidFill>
                <a:schemeClr val="tx2"/>
              </a:solidFill>
            </a:endParaRPr>
          </a:p>
          <a:p>
            <a:r>
              <a:rPr lang="en-US" dirty="0" smtClean="0">
                <a:solidFill>
                  <a:schemeClr val="tx2"/>
                </a:solidFill>
              </a:rPr>
              <a:t>Who knows what</a:t>
            </a:r>
          </a:p>
          <a:p>
            <a:pPr>
              <a:lnSpc>
                <a:spcPct val="80000"/>
              </a:lnSpc>
              <a:defRPr/>
            </a:pPr>
            <a:r>
              <a:rPr lang="en-US" u="sng" dirty="0">
                <a:solidFill>
                  <a:schemeClr val="tx2"/>
                </a:solidFill>
              </a:rPr>
              <a:t>Unethical</a:t>
            </a:r>
            <a:r>
              <a:rPr lang="en-US" dirty="0">
                <a:solidFill>
                  <a:schemeClr val="tx2"/>
                </a:solidFill>
              </a:rPr>
              <a:t>- therapist as moral agent, client no longer autonomous person coming for help</a:t>
            </a:r>
            <a:endParaRPr lang="en-US" u="sng" dirty="0">
              <a:solidFill>
                <a:schemeClr val="tx2"/>
              </a:solidFill>
            </a:endParaRPr>
          </a:p>
          <a:p>
            <a:pPr>
              <a:lnSpc>
                <a:spcPct val="80000"/>
              </a:lnSpc>
              <a:defRPr/>
            </a:pPr>
            <a:r>
              <a:rPr lang="en-US" u="sng" dirty="0">
                <a:solidFill>
                  <a:schemeClr val="tx2"/>
                </a:solidFill>
              </a:rPr>
              <a:t>Ethical</a:t>
            </a:r>
            <a:r>
              <a:rPr lang="en-US" dirty="0">
                <a:solidFill>
                  <a:schemeClr val="tx2"/>
                </a:solidFill>
              </a:rPr>
              <a:t>- based on observation of concrete, observable or clients self reported behaviors compared to “norms” and researched and studies standards</a:t>
            </a:r>
          </a:p>
          <a:p>
            <a:pPr>
              <a:lnSpc>
                <a:spcPct val="80000"/>
              </a:lnSpc>
              <a:defRPr/>
            </a:pPr>
            <a:r>
              <a:rPr lang="en-US" dirty="0">
                <a:solidFill>
                  <a:schemeClr val="tx2"/>
                </a:solidFill>
              </a:rPr>
              <a:t>with respect to client perspectives and worldview</a:t>
            </a:r>
          </a:p>
          <a:p>
            <a:pPr>
              <a:lnSpc>
                <a:spcPct val="80000"/>
              </a:lnSpc>
              <a:defRPr/>
            </a:pPr>
            <a:r>
              <a:rPr lang="en-US" dirty="0">
                <a:solidFill>
                  <a:schemeClr val="tx2"/>
                </a:solidFill>
              </a:rPr>
              <a:t>with full information and informed consent</a:t>
            </a:r>
          </a:p>
          <a:p>
            <a:pPr>
              <a:lnSpc>
                <a:spcPct val="80000"/>
              </a:lnSpc>
              <a:defRPr/>
            </a:pPr>
            <a:r>
              <a:rPr lang="en-US" dirty="0">
                <a:solidFill>
                  <a:schemeClr val="tx2"/>
                </a:solidFill>
              </a:rPr>
              <a:t>under a specific “contract” outlining terms of the clinical relationship</a:t>
            </a:r>
            <a:br>
              <a:rPr lang="en-US" dirty="0">
                <a:solidFill>
                  <a:schemeClr val="tx2"/>
                </a:solidFill>
              </a:rPr>
            </a:br>
            <a:endParaRPr lang="en-US" dirty="0">
              <a:solidFill>
                <a:schemeClr val="tx2"/>
              </a:solidFill>
            </a:endParaRPr>
          </a:p>
          <a:p>
            <a:endParaRPr lang="en-US" dirty="0"/>
          </a:p>
        </p:txBody>
      </p:sp>
    </p:spTree>
    <p:extLst>
      <p:ext uri="{BB962C8B-B14F-4D97-AF65-F5344CB8AC3E}">
        <p14:creationId xmlns:p14="http://schemas.microsoft.com/office/powerpoint/2010/main" val="4247616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#5- Treatment </a:t>
            </a:r>
            <a:r>
              <a:rPr lang="en-US" dirty="0"/>
              <a:t>P</a:t>
            </a:r>
            <a:r>
              <a:rPr lang="en-US" dirty="0" smtClean="0"/>
              <a:t>lanning</a:t>
            </a:r>
            <a:endParaRPr lang="en-US" dirty="0"/>
          </a:p>
        </p:txBody>
      </p:sp>
      <p:sp>
        <p:nvSpPr>
          <p:cNvPr id="3" name="Content Placeholder 2"/>
          <p:cNvSpPr>
            <a:spLocks noGrp="1"/>
          </p:cNvSpPr>
          <p:nvPr>
            <p:ph idx="1"/>
          </p:nvPr>
        </p:nvSpPr>
        <p:spPr>
          <a:xfrm>
            <a:off x="152400" y="1600200"/>
            <a:ext cx="8991600" cy="5257800"/>
          </a:xfrm>
        </p:spPr>
        <p:txBody>
          <a:bodyPr>
            <a:normAutofit/>
          </a:bodyPr>
          <a:lstStyle/>
          <a:p>
            <a:r>
              <a:rPr lang="en-US" dirty="0" smtClean="0">
                <a:solidFill>
                  <a:schemeClr val="tx2"/>
                </a:solidFill>
              </a:rPr>
              <a:t>What goals the client will by into</a:t>
            </a:r>
          </a:p>
          <a:p>
            <a:r>
              <a:rPr lang="en-US" dirty="0" smtClean="0">
                <a:solidFill>
                  <a:schemeClr val="tx2"/>
                </a:solidFill>
              </a:rPr>
              <a:t>Client desires</a:t>
            </a:r>
          </a:p>
          <a:p>
            <a:r>
              <a:rPr lang="en-US" dirty="0" smtClean="0">
                <a:solidFill>
                  <a:schemeClr val="tx2"/>
                </a:solidFill>
              </a:rPr>
              <a:t>What client perceives to have worked/not worked so far</a:t>
            </a:r>
          </a:p>
          <a:p>
            <a:r>
              <a:rPr lang="en-US" dirty="0" smtClean="0">
                <a:solidFill>
                  <a:schemeClr val="tx2"/>
                </a:solidFill>
              </a:rPr>
              <a:t>How involved client wants to get in the therapeutic process</a:t>
            </a:r>
          </a:p>
          <a:p>
            <a:r>
              <a:rPr lang="en-US" dirty="0" smtClean="0">
                <a:solidFill>
                  <a:schemeClr val="tx2"/>
                </a:solidFill>
              </a:rPr>
              <a:t>How goals are measured</a:t>
            </a:r>
          </a:p>
          <a:p>
            <a:r>
              <a:rPr lang="en-US" dirty="0" smtClean="0">
                <a:solidFill>
                  <a:schemeClr val="tx2"/>
                </a:solidFill>
              </a:rPr>
              <a:t>Operational definitions of measurable goals</a:t>
            </a:r>
          </a:p>
          <a:p>
            <a:r>
              <a:rPr lang="en-US" dirty="0" smtClean="0">
                <a:solidFill>
                  <a:schemeClr val="tx2"/>
                </a:solidFill>
              </a:rPr>
              <a:t>How achievable goals are</a:t>
            </a:r>
          </a:p>
          <a:p>
            <a:r>
              <a:rPr lang="en-US" dirty="0" smtClean="0">
                <a:solidFill>
                  <a:schemeClr val="tx2"/>
                </a:solidFill>
              </a:rPr>
              <a:t>Competing demands therapist’s hopes, clients’ hopes. Referring agency, insurance company, family/friends, employers/schools/physicians</a:t>
            </a:r>
            <a:endParaRPr lang="en-US" dirty="0">
              <a:solidFill>
                <a:schemeClr val="tx2"/>
              </a:solidFill>
            </a:endParaRPr>
          </a:p>
        </p:txBody>
      </p:sp>
    </p:spTree>
    <p:extLst>
      <p:ext uri="{BB962C8B-B14F-4D97-AF65-F5344CB8AC3E}">
        <p14:creationId xmlns:p14="http://schemas.microsoft.com/office/powerpoint/2010/main" val="1635338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 #6- Client’s Perceptions of your Competency</a:t>
            </a:r>
            <a:endParaRPr lang="en-US" sz="4000" dirty="0"/>
          </a:p>
        </p:txBody>
      </p:sp>
      <p:sp>
        <p:nvSpPr>
          <p:cNvPr id="3" name="Content Placeholder 2"/>
          <p:cNvSpPr>
            <a:spLocks noGrp="1"/>
          </p:cNvSpPr>
          <p:nvPr>
            <p:ph idx="1"/>
          </p:nvPr>
        </p:nvSpPr>
        <p:spPr>
          <a:xfrm>
            <a:off x="0" y="1981200"/>
            <a:ext cx="9144000" cy="4876800"/>
          </a:xfrm>
        </p:spPr>
        <p:txBody>
          <a:bodyPr/>
          <a:lstStyle/>
          <a:p>
            <a:r>
              <a:rPr lang="en-US" sz="3200" dirty="0" smtClean="0">
                <a:solidFill>
                  <a:schemeClr val="tx2"/>
                </a:solidFill>
              </a:rPr>
              <a:t>How the client defines competency</a:t>
            </a:r>
          </a:p>
          <a:p>
            <a:r>
              <a:rPr lang="en-US" sz="3200" dirty="0" smtClean="0">
                <a:solidFill>
                  <a:schemeClr val="tx2"/>
                </a:solidFill>
              </a:rPr>
              <a:t>Board requirements regarding licensure, certifications, and disclosure statements in office</a:t>
            </a:r>
          </a:p>
          <a:p>
            <a:r>
              <a:rPr lang="en-US" sz="3200" dirty="0" smtClean="0">
                <a:solidFill>
                  <a:schemeClr val="tx2"/>
                </a:solidFill>
              </a:rPr>
              <a:t>Client’s assumptions about your title and ability to clarify or correct these</a:t>
            </a:r>
          </a:p>
          <a:p>
            <a:r>
              <a:rPr lang="en-US" sz="3200" dirty="0" smtClean="0">
                <a:solidFill>
                  <a:schemeClr val="tx2"/>
                </a:solidFill>
              </a:rPr>
              <a:t>Techniques used</a:t>
            </a:r>
          </a:p>
          <a:p>
            <a:endParaRPr lang="en-US" dirty="0" smtClean="0"/>
          </a:p>
        </p:txBody>
      </p:sp>
    </p:spTree>
    <p:extLst>
      <p:ext uri="{BB962C8B-B14F-4D97-AF65-F5344CB8AC3E}">
        <p14:creationId xmlns:p14="http://schemas.microsoft.com/office/powerpoint/2010/main" val="2546359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#7- Readiness or Resistance</a:t>
            </a:r>
            <a:endParaRPr lang="en-US" dirty="0"/>
          </a:p>
        </p:txBody>
      </p:sp>
      <p:sp>
        <p:nvSpPr>
          <p:cNvPr id="3" name="Content Placeholder 2"/>
          <p:cNvSpPr>
            <a:spLocks noGrp="1"/>
          </p:cNvSpPr>
          <p:nvPr>
            <p:ph idx="1"/>
          </p:nvPr>
        </p:nvSpPr>
        <p:spPr>
          <a:xfrm>
            <a:off x="457200" y="1600200"/>
            <a:ext cx="8229600" cy="5257800"/>
          </a:xfrm>
        </p:spPr>
        <p:txBody>
          <a:bodyPr>
            <a:noAutofit/>
          </a:bodyPr>
          <a:lstStyle/>
          <a:p>
            <a:pPr marL="2209800" lvl="4" indent="-381000">
              <a:buNone/>
              <a:defRPr/>
            </a:pPr>
            <a:r>
              <a:rPr lang="en-US" sz="2400" u="sng" dirty="0">
                <a:solidFill>
                  <a:schemeClr val="tx2"/>
                </a:solidFill>
              </a:rPr>
              <a:t>A) RESPONSE QUALITY RESISTANCE</a:t>
            </a:r>
            <a:endParaRPr lang="en-US" sz="2400" dirty="0">
              <a:solidFill>
                <a:schemeClr val="tx2"/>
              </a:solidFill>
            </a:endParaRPr>
          </a:p>
          <a:p>
            <a:pPr marL="2209800" lvl="4" indent="-381000">
              <a:defRPr/>
            </a:pPr>
            <a:r>
              <a:rPr lang="en-US" sz="2400" dirty="0">
                <a:solidFill>
                  <a:schemeClr val="tx2"/>
                </a:solidFill>
              </a:rPr>
              <a:t>Silence</a:t>
            </a:r>
          </a:p>
          <a:p>
            <a:pPr marL="2209800" lvl="4" indent="-381000">
              <a:defRPr/>
            </a:pPr>
            <a:r>
              <a:rPr lang="en-US" sz="2400" dirty="0">
                <a:solidFill>
                  <a:schemeClr val="tx2"/>
                </a:solidFill>
              </a:rPr>
              <a:t>Minimal talk</a:t>
            </a:r>
          </a:p>
          <a:p>
            <a:pPr marL="2209800" lvl="4" indent="-381000">
              <a:defRPr/>
            </a:pPr>
            <a:r>
              <a:rPr lang="en-US" sz="2400" dirty="0">
                <a:solidFill>
                  <a:schemeClr val="tx2"/>
                </a:solidFill>
              </a:rPr>
              <a:t>Incessant talk</a:t>
            </a:r>
            <a:endParaRPr lang="en-US" sz="2400" u="sng" dirty="0">
              <a:solidFill>
                <a:schemeClr val="tx2"/>
              </a:solidFill>
            </a:endParaRPr>
          </a:p>
          <a:p>
            <a:pPr marL="2209800" lvl="4" indent="-381000">
              <a:buNone/>
              <a:defRPr/>
            </a:pPr>
            <a:r>
              <a:rPr lang="en-US" sz="2400" u="sng" dirty="0">
                <a:solidFill>
                  <a:schemeClr val="tx2"/>
                </a:solidFill>
              </a:rPr>
              <a:t>B) RESPONSE CONTENT RESISTANCE</a:t>
            </a:r>
            <a:endParaRPr lang="en-US" sz="2400" dirty="0">
              <a:solidFill>
                <a:schemeClr val="tx2"/>
              </a:solidFill>
            </a:endParaRPr>
          </a:p>
          <a:p>
            <a:pPr marL="2209800" lvl="4" indent="-381000">
              <a:defRPr/>
            </a:pPr>
            <a:r>
              <a:rPr lang="en-US" sz="2400" dirty="0">
                <a:solidFill>
                  <a:schemeClr val="tx2"/>
                </a:solidFill>
              </a:rPr>
              <a:t>Intellectualizing everything to avoid discussion of emotions</a:t>
            </a:r>
          </a:p>
          <a:p>
            <a:pPr marL="2209800" lvl="4" indent="-381000">
              <a:defRPr/>
            </a:pPr>
            <a:r>
              <a:rPr lang="en-US" sz="2400" dirty="0">
                <a:solidFill>
                  <a:schemeClr val="tx2"/>
                </a:solidFill>
              </a:rPr>
              <a:t>Preoccupation with symptoms</a:t>
            </a:r>
          </a:p>
          <a:p>
            <a:pPr marL="2209800" lvl="4" indent="-381000">
              <a:defRPr/>
            </a:pPr>
            <a:r>
              <a:rPr lang="en-US" sz="2400" dirty="0">
                <a:solidFill>
                  <a:schemeClr val="tx2"/>
                </a:solidFill>
              </a:rPr>
              <a:t>Small talk</a:t>
            </a:r>
          </a:p>
          <a:p>
            <a:pPr marL="2209800" lvl="4" indent="-381000">
              <a:defRPr/>
            </a:pPr>
            <a:r>
              <a:rPr lang="en-US" sz="2400" dirty="0">
                <a:solidFill>
                  <a:schemeClr val="tx2"/>
                </a:solidFill>
              </a:rPr>
              <a:t>Rhetorical questions bout the counselors decisions on </a:t>
            </a:r>
            <a:r>
              <a:rPr lang="en-US" sz="2400" dirty="0" err="1">
                <a:solidFill>
                  <a:schemeClr val="tx2"/>
                </a:solidFill>
              </a:rPr>
              <a:t>hmwk</a:t>
            </a:r>
            <a:r>
              <a:rPr lang="en-US" sz="2400" dirty="0">
                <a:solidFill>
                  <a:schemeClr val="tx2"/>
                </a:solidFill>
              </a:rPr>
              <a:t>, assumptions of </a:t>
            </a:r>
            <a:r>
              <a:rPr lang="en-US" sz="2400" dirty="0" err="1">
                <a:solidFill>
                  <a:schemeClr val="tx2"/>
                </a:solidFill>
              </a:rPr>
              <a:t>Dx</a:t>
            </a:r>
            <a:r>
              <a:rPr lang="en-US" sz="2400" dirty="0">
                <a:solidFill>
                  <a:schemeClr val="tx2"/>
                </a:solidFill>
              </a:rPr>
              <a:t>, etc.</a:t>
            </a:r>
          </a:p>
          <a:p>
            <a:endParaRPr lang="en-US" dirty="0">
              <a:solidFill>
                <a:schemeClr val="tx2"/>
              </a:solidFill>
            </a:endParaRPr>
          </a:p>
        </p:txBody>
      </p:sp>
    </p:spTree>
    <p:extLst>
      <p:ext uri="{BB962C8B-B14F-4D97-AF65-F5344CB8AC3E}">
        <p14:creationId xmlns:p14="http://schemas.microsoft.com/office/powerpoint/2010/main" val="4051193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 #7- Readiness or Resistance</a:t>
            </a:r>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pPr>
              <a:lnSpc>
                <a:spcPct val="80000"/>
              </a:lnSpc>
              <a:buNone/>
              <a:defRPr/>
            </a:pPr>
            <a:r>
              <a:rPr lang="en-US" u="sng" dirty="0">
                <a:solidFill>
                  <a:schemeClr val="tx2"/>
                </a:solidFill>
              </a:rPr>
              <a:t>C) RESPONSE STYLE RESISTANCE</a:t>
            </a:r>
            <a:endParaRPr lang="en-US" dirty="0">
              <a:solidFill>
                <a:schemeClr val="tx2"/>
              </a:solidFill>
            </a:endParaRPr>
          </a:p>
          <a:p>
            <a:pPr>
              <a:lnSpc>
                <a:spcPct val="80000"/>
              </a:lnSpc>
              <a:defRPr/>
            </a:pPr>
            <a:r>
              <a:rPr lang="en-US" dirty="0">
                <a:solidFill>
                  <a:schemeClr val="tx2"/>
                </a:solidFill>
              </a:rPr>
              <a:t>Discounting (yes BUT ____)</a:t>
            </a:r>
          </a:p>
          <a:p>
            <a:pPr>
              <a:lnSpc>
                <a:spcPct val="80000"/>
              </a:lnSpc>
              <a:defRPr/>
            </a:pPr>
            <a:r>
              <a:rPr lang="en-US" dirty="0">
                <a:solidFill>
                  <a:schemeClr val="tx2"/>
                </a:solidFill>
              </a:rPr>
              <a:t>Limiting topics in session</a:t>
            </a:r>
          </a:p>
          <a:p>
            <a:pPr>
              <a:lnSpc>
                <a:spcPct val="80000"/>
              </a:lnSpc>
              <a:defRPr/>
            </a:pPr>
            <a:r>
              <a:rPr lang="en-US" dirty="0">
                <a:solidFill>
                  <a:schemeClr val="tx2"/>
                </a:solidFill>
              </a:rPr>
              <a:t>Blaming others</a:t>
            </a:r>
          </a:p>
          <a:p>
            <a:pPr>
              <a:lnSpc>
                <a:spcPct val="80000"/>
              </a:lnSpc>
              <a:defRPr/>
            </a:pPr>
            <a:r>
              <a:rPr lang="en-US" dirty="0">
                <a:solidFill>
                  <a:schemeClr val="tx2"/>
                </a:solidFill>
              </a:rPr>
              <a:t>Second guessing the counselor (“are you saying or meaning ___?”)</a:t>
            </a:r>
          </a:p>
          <a:p>
            <a:pPr>
              <a:lnSpc>
                <a:spcPct val="80000"/>
              </a:lnSpc>
              <a:defRPr/>
            </a:pPr>
            <a:r>
              <a:rPr lang="en-US" dirty="0">
                <a:solidFill>
                  <a:schemeClr val="tx2"/>
                </a:solidFill>
              </a:rPr>
              <a:t>Reporting only positives</a:t>
            </a:r>
          </a:p>
          <a:p>
            <a:pPr>
              <a:lnSpc>
                <a:spcPct val="80000"/>
              </a:lnSpc>
              <a:defRPr/>
            </a:pPr>
            <a:r>
              <a:rPr lang="en-US" dirty="0">
                <a:solidFill>
                  <a:schemeClr val="tx2"/>
                </a:solidFill>
              </a:rPr>
              <a:t>Seductiveness</a:t>
            </a:r>
          </a:p>
          <a:p>
            <a:pPr>
              <a:lnSpc>
                <a:spcPct val="80000"/>
              </a:lnSpc>
              <a:defRPr/>
            </a:pPr>
            <a:r>
              <a:rPr lang="en-US" dirty="0">
                <a:solidFill>
                  <a:schemeClr val="tx2"/>
                </a:solidFill>
              </a:rPr>
              <a:t>Forgetting supplies or materials</a:t>
            </a:r>
          </a:p>
          <a:p>
            <a:pPr>
              <a:lnSpc>
                <a:spcPct val="80000"/>
              </a:lnSpc>
              <a:defRPr/>
            </a:pPr>
            <a:r>
              <a:rPr lang="en-US" dirty="0">
                <a:solidFill>
                  <a:schemeClr val="tx2"/>
                </a:solidFill>
              </a:rPr>
              <a:t>Disclosure at last minute</a:t>
            </a:r>
          </a:p>
          <a:p>
            <a:pPr>
              <a:lnSpc>
                <a:spcPct val="80000"/>
              </a:lnSpc>
              <a:defRPr/>
            </a:pPr>
            <a:r>
              <a:rPr lang="en-US" dirty="0">
                <a:solidFill>
                  <a:schemeClr val="tx2"/>
                </a:solidFill>
              </a:rPr>
              <a:t>Habitually breaking promises</a:t>
            </a:r>
          </a:p>
          <a:p>
            <a:pPr>
              <a:lnSpc>
                <a:spcPct val="80000"/>
              </a:lnSpc>
              <a:defRPr/>
            </a:pPr>
            <a:endParaRPr lang="en-US" dirty="0">
              <a:solidFill>
                <a:schemeClr val="tx2"/>
              </a:solidFill>
            </a:endParaRPr>
          </a:p>
          <a:p>
            <a:pPr>
              <a:lnSpc>
                <a:spcPct val="80000"/>
              </a:lnSpc>
              <a:buNone/>
              <a:defRPr/>
            </a:pPr>
            <a:r>
              <a:rPr lang="en-US" dirty="0">
                <a:solidFill>
                  <a:schemeClr val="tx2"/>
                </a:solidFill>
              </a:rPr>
              <a:t>D) </a:t>
            </a:r>
            <a:r>
              <a:rPr lang="en-US" u="sng" dirty="0">
                <a:solidFill>
                  <a:schemeClr val="tx2"/>
                </a:solidFill>
              </a:rPr>
              <a:t>LOGISTIC MANAGEMENT RESISTANCE</a:t>
            </a:r>
            <a:endParaRPr lang="en-US" dirty="0">
              <a:solidFill>
                <a:schemeClr val="tx2"/>
              </a:solidFill>
            </a:endParaRPr>
          </a:p>
          <a:p>
            <a:pPr>
              <a:lnSpc>
                <a:spcPct val="80000"/>
              </a:lnSpc>
              <a:defRPr/>
            </a:pPr>
            <a:r>
              <a:rPr lang="en-US" dirty="0">
                <a:solidFill>
                  <a:schemeClr val="tx2"/>
                </a:solidFill>
              </a:rPr>
              <a:t>Poor appointment keeping</a:t>
            </a:r>
          </a:p>
          <a:p>
            <a:pPr>
              <a:lnSpc>
                <a:spcPct val="80000"/>
              </a:lnSpc>
              <a:defRPr/>
            </a:pPr>
            <a:r>
              <a:rPr lang="en-US" dirty="0">
                <a:solidFill>
                  <a:schemeClr val="tx2"/>
                </a:solidFill>
              </a:rPr>
              <a:t>Payment delay or refusal</a:t>
            </a:r>
          </a:p>
          <a:p>
            <a:pPr>
              <a:lnSpc>
                <a:spcPct val="80000"/>
              </a:lnSpc>
              <a:defRPr/>
            </a:pPr>
            <a:r>
              <a:rPr lang="en-US" dirty="0">
                <a:solidFill>
                  <a:schemeClr val="tx2"/>
                </a:solidFill>
              </a:rPr>
              <a:t>Personal favor asking</a:t>
            </a:r>
          </a:p>
        </p:txBody>
      </p:sp>
    </p:spTree>
    <p:extLst>
      <p:ext uri="{BB962C8B-B14F-4D97-AF65-F5344CB8AC3E}">
        <p14:creationId xmlns:p14="http://schemas.microsoft.com/office/powerpoint/2010/main" val="2216832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u="sng" dirty="0"/>
              <a:t>Common Defense Mechanisms</a:t>
            </a:r>
            <a:br>
              <a:rPr lang="en-US" sz="3600" u="sng" dirty="0"/>
            </a:br>
            <a:r>
              <a:rPr lang="en-US" sz="3600" u="sng" dirty="0"/>
              <a:t>(Clark, A.J., 1991)</a:t>
            </a:r>
            <a:endParaRPr lang="en-US" sz="3600"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pPr>
              <a:lnSpc>
                <a:spcPct val="80000"/>
              </a:lnSpc>
              <a:defRPr/>
            </a:pPr>
            <a:r>
              <a:rPr lang="en-US" dirty="0">
                <a:solidFill>
                  <a:schemeClr val="tx2"/>
                </a:solidFill>
              </a:rPr>
              <a:t>Outside awareness initially</a:t>
            </a:r>
          </a:p>
          <a:p>
            <a:pPr>
              <a:lnSpc>
                <a:spcPct val="80000"/>
              </a:lnSpc>
              <a:defRPr/>
            </a:pPr>
            <a:r>
              <a:rPr lang="en-US" dirty="0">
                <a:solidFill>
                  <a:schemeClr val="tx2"/>
                </a:solidFill>
              </a:rPr>
              <a:t>Habitual</a:t>
            </a:r>
          </a:p>
          <a:p>
            <a:pPr>
              <a:lnSpc>
                <a:spcPct val="80000"/>
              </a:lnSpc>
              <a:defRPr/>
            </a:pPr>
            <a:r>
              <a:rPr lang="en-US" dirty="0">
                <a:solidFill>
                  <a:schemeClr val="tx2"/>
                </a:solidFill>
              </a:rPr>
              <a:t>Useful (in client’s perception)</a:t>
            </a:r>
          </a:p>
          <a:p>
            <a:pPr>
              <a:lnSpc>
                <a:spcPct val="80000"/>
              </a:lnSpc>
              <a:defRPr/>
            </a:pPr>
            <a:endParaRPr lang="en-US" u="sng" dirty="0">
              <a:solidFill>
                <a:schemeClr val="tx2"/>
              </a:solidFill>
            </a:endParaRPr>
          </a:p>
          <a:p>
            <a:pPr>
              <a:lnSpc>
                <a:spcPct val="80000"/>
              </a:lnSpc>
              <a:buNone/>
              <a:defRPr/>
            </a:pPr>
            <a:r>
              <a:rPr lang="en-US" u="sng" dirty="0">
                <a:solidFill>
                  <a:schemeClr val="tx2"/>
                </a:solidFill>
              </a:rPr>
              <a:t>Denial</a:t>
            </a:r>
            <a:r>
              <a:rPr lang="en-US" dirty="0">
                <a:solidFill>
                  <a:schemeClr val="tx2"/>
                </a:solidFill>
              </a:rPr>
              <a:t>- rejecting responsibility</a:t>
            </a:r>
          </a:p>
          <a:p>
            <a:pPr>
              <a:lnSpc>
                <a:spcPct val="80000"/>
              </a:lnSpc>
              <a:defRPr/>
            </a:pPr>
            <a:r>
              <a:rPr lang="en-US" dirty="0">
                <a:solidFill>
                  <a:schemeClr val="tx2"/>
                </a:solidFill>
              </a:rPr>
              <a:t>“I don’t have a problem.”</a:t>
            </a:r>
          </a:p>
          <a:p>
            <a:pPr>
              <a:lnSpc>
                <a:spcPct val="80000"/>
              </a:lnSpc>
              <a:defRPr/>
            </a:pPr>
            <a:r>
              <a:rPr lang="en-US" dirty="0">
                <a:solidFill>
                  <a:schemeClr val="tx2"/>
                </a:solidFill>
              </a:rPr>
              <a:t>“Nobody ever told me.”</a:t>
            </a:r>
          </a:p>
          <a:p>
            <a:pPr>
              <a:lnSpc>
                <a:spcPct val="80000"/>
              </a:lnSpc>
              <a:defRPr/>
            </a:pPr>
            <a:r>
              <a:rPr lang="en-US" dirty="0">
                <a:solidFill>
                  <a:schemeClr val="tx2"/>
                </a:solidFill>
              </a:rPr>
              <a:t>“I didn’t know.”</a:t>
            </a:r>
          </a:p>
          <a:p>
            <a:pPr>
              <a:lnSpc>
                <a:spcPct val="80000"/>
              </a:lnSpc>
              <a:defRPr/>
            </a:pPr>
            <a:endParaRPr lang="en-US" u="sng" dirty="0">
              <a:solidFill>
                <a:schemeClr val="tx2"/>
              </a:solidFill>
            </a:endParaRPr>
          </a:p>
          <a:p>
            <a:pPr>
              <a:lnSpc>
                <a:spcPct val="80000"/>
              </a:lnSpc>
              <a:buNone/>
              <a:defRPr/>
            </a:pPr>
            <a:r>
              <a:rPr lang="en-US" u="sng" dirty="0">
                <a:solidFill>
                  <a:schemeClr val="tx2"/>
                </a:solidFill>
              </a:rPr>
              <a:t>Displacement</a:t>
            </a:r>
            <a:r>
              <a:rPr lang="en-US" dirty="0">
                <a:solidFill>
                  <a:schemeClr val="tx2"/>
                </a:solidFill>
              </a:rPr>
              <a:t>- shifting responsibility to a vulnerable substitute</a:t>
            </a:r>
          </a:p>
          <a:p>
            <a:pPr>
              <a:lnSpc>
                <a:spcPct val="80000"/>
              </a:lnSpc>
              <a:defRPr/>
            </a:pPr>
            <a:r>
              <a:rPr lang="en-US" dirty="0">
                <a:solidFill>
                  <a:schemeClr val="tx2"/>
                </a:solidFill>
              </a:rPr>
              <a:t>“I couldn’t control my behavior because of that stupid overbearing teacher.”</a:t>
            </a:r>
          </a:p>
          <a:p>
            <a:pPr>
              <a:lnSpc>
                <a:spcPct val="80000"/>
              </a:lnSpc>
              <a:defRPr/>
            </a:pPr>
            <a:r>
              <a:rPr lang="en-US" dirty="0">
                <a:solidFill>
                  <a:schemeClr val="tx2"/>
                </a:solidFill>
              </a:rPr>
              <a:t>“A few drinks just cause me to do things I don’t expect.”</a:t>
            </a:r>
          </a:p>
          <a:p>
            <a:pPr>
              <a:lnSpc>
                <a:spcPct val="80000"/>
              </a:lnSpc>
              <a:defRPr/>
            </a:pPr>
            <a:endParaRPr lang="en-US" u="sng" dirty="0">
              <a:solidFill>
                <a:schemeClr val="tx2"/>
              </a:solidFill>
            </a:endParaRPr>
          </a:p>
          <a:p>
            <a:pPr>
              <a:lnSpc>
                <a:spcPct val="80000"/>
              </a:lnSpc>
              <a:buNone/>
              <a:defRPr/>
            </a:pPr>
            <a:r>
              <a:rPr lang="en-US" u="sng" dirty="0">
                <a:solidFill>
                  <a:schemeClr val="tx2"/>
                </a:solidFill>
              </a:rPr>
              <a:t>Identification</a:t>
            </a:r>
            <a:r>
              <a:rPr lang="en-US" dirty="0">
                <a:solidFill>
                  <a:schemeClr val="tx2"/>
                </a:solidFill>
              </a:rPr>
              <a:t>- acting like someone he/she admires</a:t>
            </a:r>
          </a:p>
          <a:p>
            <a:pPr>
              <a:lnSpc>
                <a:spcPct val="80000"/>
              </a:lnSpc>
              <a:defRPr/>
            </a:pPr>
            <a:r>
              <a:rPr lang="en-US" dirty="0">
                <a:solidFill>
                  <a:schemeClr val="tx2"/>
                </a:solidFill>
              </a:rPr>
              <a:t>“I have a good heart just like my brother.”</a:t>
            </a:r>
          </a:p>
          <a:p>
            <a:pPr>
              <a:lnSpc>
                <a:spcPct val="80000"/>
              </a:lnSpc>
              <a:defRPr/>
            </a:pPr>
            <a:r>
              <a:rPr lang="en-US" dirty="0">
                <a:solidFill>
                  <a:schemeClr val="tx2"/>
                </a:solidFill>
              </a:rPr>
              <a:t>“My family may have it’s flaws but we all are hard working.”</a:t>
            </a:r>
          </a:p>
          <a:p>
            <a:pPr>
              <a:lnSpc>
                <a:spcPct val="80000"/>
              </a:lnSpc>
              <a:defRPr/>
            </a:pPr>
            <a:r>
              <a:rPr lang="en-US" dirty="0">
                <a:solidFill>
                  <a:schemeClr val="tx2"/>
                </a:solidFill>
              </a:rPr>
              <a:t>“I can be just as competitive as the next guy when things comes down to it.”</a:t>
            </a:r>
          </a:p>
          <a:p>
            <a:endParaRPr lang="en-US" dirty="0"/>
          </a:p>
        </p:txBody>
      </p:sp>
    </p:spTree>
    <p:extLst>
      <p:ext uri="{BB962C8B-B14F-4D97-AF65-F5344CB8AC3E}">
        <p14:creationId xmlns:p14="http://schemas.microsoft.com/office/powerpoint/2010/main" val="18254219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u="sng" dirty="0"/>
              <a:t>Common Defense Mechanisms</a:t>
            </a:r>
            <a:br>
              <a:rPr lang="en-US" sz="3200" u="sng" dirty="0"/>
            </a:br>
            <a:r>
              <a:rPr lang="en-US" sz="3200" u="sng" dirty="0"/>
              <a:t>(Clark, A.J., 1991)</a:t>
            </a:r>
            <a:endParaRPr lang="en-US" sz="3200" dirty="0"/>
          </a:p>
        </p:txBody>
      </p:sp>
      <p:sp>
        <p:nvSpPr>
          <p:cNvPr id="3" name="Content Placeholder 2"/>
          <p:cNvSpPr>
            <a:spLocks noGrp="1"/>
          </p:cNvSpPr>
          <p:nvPr>
            <p:ph idx="1"/>
          </p:nvPr>
        </p:nvSpPr>
        <p:spPr/>
        <p:txBody>
          <a:bodyPr/>
          <a:lstStyle/>
          <a:p>
            <a:pPr>
              <a:lnSpc>
                <a:spcPct val="90000"/>
              </a:lnSpc>
              <a:buNone/>
              <a:defRPr/>
            </a:pPr>
            <a:r>
              <a:rPr lang="en-US" u="sng" dirty="0">
                <a:solidFill>
                  <a:schemeClr val="tx2"/>
                </a:solidFill>
              </a:rPr>
              <a:t>Undoing</a:t>
            </a:r>
            <a:r>
              <a:rPr lang="en-US" dirty="0">
                <a:solidFill>
                  <a:schemeClr val="tx2"/>
                </a:solidFill>
              </a:rPr>
              <a:t>- Trying to reverse an unhealthy behavior by doing something opposite</a:t>
            </a:r>
          </a:p>
          <a:p>
            <a:pPr>
              <a:lnSpc>
                <a:spcPct val="90000"/>
              </a:lnSpc>
              <a:defRPr/>
            </a:pPr>
            <a:r>
              <a:rPr lang="en-US" dirty="0">
                <a:solidFill>
                  <a:schemeClr val="tx2"/>
                </a:solidFill>
              </a:rPr>
              <a:t>“I drank all weekend but when I came to my senses I realized this isn’t me so I threw all the liquor in the house down the drain.”</a:t>
            </a:r>
          </a:p>
          <a:p>
            <a:pPr>
              <a:lnSpc>
                <a:spcPct val="90000"/>
              </a:lnSpc>
              <a:defRPr/>
            </a:pPr>
            <a:r>
              <a:rPr lang="en-US" dirty="0">
                <a:solidFill>
                  <a:schemeClr val="tx2"/>
                </a:solidFill>
              </a:rPr>
              <a:t>“I know I mouth off and get out of control but I am the most gentle and apologetic person afterwards.”</a:t>
            </a:r>
          </a:p>
        </p:txBody>
      </p:sp>
    </p:spTree>
    <p:extLst>
      <p:ext uri="{BB962C8B-B14F-4D97-AF65-F5344CB8AC3E}">
        <p14:creationId xmlns:p14="http://schemas.microsoft.com/office/powerpoint/2010/main" val="939465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u="sng" dirty="0"/>
              <a:t>Common Defense Mechanisms</a:t>
            </a:r>
            <a:br>
              <a:rPr lang="en-US" sz="2800" u="sng" dirty="0"/>
            </a:br>
            <a:r>
              <a:rPr lang="en-US" sz="2800" u="sng" dirty="0"/>
              <a:t>(Clark, A.J., 1991)</a:t>
            </a:r>
            <a:endParaRPr lang="en-US" sz="2800" dirty="0"/>
          </a:p>
        </p:txBody>
      </p:sp>
      <p:sp>
        <p:nvSpPr>
          <p:cNvPr id="3" name="Content Placeholder 2"/>
          <p:cNvSpPr>
            <a:spLocks noGrp="1"/>
          </p:cNvSpPr>
          <p:nvPr>
            <p:ph idx="1"/>
          </p:nvPr>
        </p:nvSpPr>
        <p:spPr>
          <a:xfrm>
            <a:off x="0" y="1600200"/>
            <a:ext cx="9144000" cy="5257800"/>
          </a:xfrm>
        </p:spPr>
        <p:txBody>
          <a:bodyPr>
            <a:normAutofit/>
          </a:bodyPr>
          <a:lstStyle/>
          <a:p>
            <a:pPr>
              <a:lnSpc>
                <a:spcPct val="80000"/>
              </a:lnSpc>
              <a:buNone/>
              <a:defRPr/>
            </a:pPr>
            <a:r>
              <a:rPr lang="en-US" u="sng" dirty="0">
                <a:solidFill>
                  <a:schemeClr val="tx2"/>
                </a:solidFill>
              </a:rPr>
              <a:t>Intellectualization</a:t>
            </a:r>
            <a:r>
              <a:rPr lang="en-US" dirty="0">
                <a:solidFill>
                  <a:schemeClr val="tx2"/>
                </a:solidFill>
              </a:rPr>
              <a:t>- avoiding unpleasant feelings which are perceived as “negative” and make someone feel vulnerable</a:t>
            </a:r>
          </a:p>
          <a:p>
            <a:pPr>
              <a:lnSpc>
                <a:spcPct val="80000"/>
              </a:lnSpc>
              <a:defRPr/>
            </a:pPr>
            <a:r>
              <a:rPr lang="en-US" dirty="0">
                <a:solidFill>
                  <a:schemeClr val="tx2"/>
                </a:solidFill>
              </a:rPr>
              <a:t>“Drinking on occasions is not like getting drunk, you know.”</a:t>
            </a:r>
          </a:p>
          <a:p>
            <a:pPr>
              <a:lnSpc>
                <a:spcPct val="80000"/>
              </a:lnSpc>
              <a:defRPr/>
            </a:pPr>
            <a:r>
              <a:rPr lang="en-US" dirty="0">
                <a:solidFill>
                  <a:schemeClr val="tx2"/>
                </a:solidFill>
              </a:rPr>
              <a:t>“I just have a different way of getting things done than what my boss wants.”</a:t>
            </a:r>
          </a:p>
          <a:p>
            <a:pPr>
              <a:lnSpc>
                <a:spcPct val="80000"/>
              </a:lnSpc>
              <a:defRPr/>
            </a:pPr>
            <a:endParaRPr lang="en-US" u="sng" dirty="0">
              <a:solidFill>
                <a:schemeClr val="tx2"/>
              </a:solidFill>
            </a:endParaRPr>
          </a:p>
          <a:p>
            <a:pPr>
              <a:lnSpc>
                <a:spcPct val="80000"/>
              </a:lnSpc>
              <a:buNone/>
              <a:defRPr/>
            </a:pPr>
            <a:r>
              <a:rPr lang="en-US" u="sng" dirty="0">
                <a:solidFill>
                  <a:schemeClr val="tx2"/>
                </a:solidFill>
              </a:rPr>
              <a:t>Projection</a:t>
            </a:r>
            <a:r>
              <a:rPr lang="en-US" dirty="0">
                <a:solidFill>
                  <a:schemeClr val="tx2"/>
                </a:solidFill>
              </a:rPr>
              <a:t>-attributing unacceptable behaviors to others that are really characteristic of self</a:t>
            </a:r>
          </a:p>
          <a:p>
            <a:pPr>
              <a:lnSpc>
                <a:spcPct val="80000"/>
              </a:lnSpc>
              <a:defRPr/>
            </a:pPr>
            <a:r>
              <a:rPr lang="en-US" dirty="0">
                <a:solidFill>
                  <a:schemeClr val="tx2"/>
                </a:solidFill>
              </a:rPr>
              <a:t>“It seems like you don’t want this counseling to help me. You disagree with me.”</a:t>
            </a:r>
          </a:p>
          <a:p>
            <a:pPr>
              <a:lnSpc>
                <a:spcPct val="80000"/>
              </a:lnSpc>
              <a:defRPr/>
            </a:pPr>
            <a:r>
              <a:rPr lang="en-US" dirty="0">
                <a:solidFill>
                  <a:schemeClr val="tx2"/>
                </a:solidFill>
              </a:rPr>
              <a:t>“They said I didn’t perform on my job.”</a:t>
            </a:r>
          </a:p>
          <a:p>
            <a:pPr>
              <a:lnSpc>
                <a:spcPct val="80000"/>
              </a:lnSpc>
              <a:defRPr/>
            </a:pPr>
            <a:r>
              <a:rPr lang="en-US" dirty="0">
                <a:solidFill>
                  <a:schemeClr val="tx2"/>
                </a:solidFill>
              </a:rPr>
              <a:t>“If that fool would have gotten out of the way I wouldn’t have hit him in the drunk driving incident anyway</a:t>
            </a:r>
          </a:p>
          <a:p>
            <a:endParaRPr lang="en-US" dirty="0"/>
          </a:p>
        </p:txBody>
      </p:sp>
    </p:spTree>
    <p:extLst>
      <p:ext uri="{BB962C8B-B14F-4D97-AF65-F5344CB8AC3E}">
        <p14:creationId xmlns:p14="http://schemas.microsoft.com/office/powerpoint/2010/main" val="849817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u="sng" dirty="0"/>
              <a:t>Common Defense Mechanisms</a:t>
            </a:r>
            <a:br>
              <a:rPr lang="en-US" sz="2800" u="sng" dirty="0"/>
            </a:br>
            <a:r>
              <a:rPr lang="en-US" sz="2800" u="sng" dirty="0"/>
              <a:t>(Clark, A.J., 1991)</a:t>
            </a:r>
            <a:endParaRPr lang="en-US" sz="2800" dirty="0"/>
          </a:p>
        </p:txBody>
      </p:sp>
      <p:sp>
        <p:nvSpPr>
          <p:cNvPr id="3" name="Content Placeholder 2"/>
          <p:cNvSpPr>
            <a:spLocks noGrp="1"/>
          </p:cNvSpPr>
          <p:nvPr>
            <p:ph idx="1"/>
          </p:nvPr>
        </p:nvSpPr>
        <p:spPr>
          <a:xfrm>
            <a:off x="457200" y="1752600"/>
            <a:ext cx="8229600" cy="5105400"/>
          </a:xfrm>
        </p:spPr>
        <p:txBody>
          <a:bodyPr>
            <a:normAutofit/>
          </a:bodyPr>
          <a:lstStyle/>
          <a:p>
            <a:pPr>
              <a:lnSpc>
                <a:spcPct val="90000"/>
              </a:lnSpc>
              <a:buNone/>
              <a:defRPr/>
            </a:pPr>
            <a:r>
              <a:rPr lang="en-US" u="sng" dirty="0">
                <a:solidFill>
                  <a:schemeClr val="tx2"/>
                </a:solidFill>
              </a:rPr>
              <a:t>Rationalization</a:t>
            </a:r>
            <a:r>
              <a:rPr lang="en-US" dirty="0">
                <a:solidFill>
                  <a:schemeClr val="tx2"/>
                </a:solidFill>
              </a:rPr>
              <a:t>-Justifying one’s behaviors</a:t>
            </a:r>
          </a:p>
          <a:p>
            <a:pPr>
              <a:lnSpc>
                <a:spcPct val="90000"/>
              </a:lnSpc>
              <a:defRPr/>
            </a:pPr>
            <a:r>
              <a:rPr lang="en-US" dirty="0">
                <a:solidFill>
                  <a:schemeClr val="tx2"/>
                </a:solidFill>
              </a:rPr>
              <a:t>“Everyone lies to their parents.”</a:t>
            </a:r>
          </a:p>
          <a:p>
            <a:pPr>
              <a:lnSpc>
                <a:spcPct val="90000"/>
              </a:lnSpc>
              <a:defRPr/>
            </a:pPr>
            <a:r>
              <a:rPr lang="en-US" dirty="0">
                <a:solidFill>
                  <a:schemeClr val="tx2"/>
                </a:solidFill>
              </a:rPr>
              <a:t>“All people steal some of the extra supplies on the job that aren’t being used.”</a:t>
            </a:r>
          </a:p>
          <a:p>
            <a:pPr>
              <a:lnSpc>
                <a:spcPct val="90000"/>
              </a:lnSpc>
              <a:defRPr/>
            </a:pPr>
            <a:r>
              <a:rPr lang="en-US" dirty="0">
                <a:solidFill>
                  <a:schemeClr val="tx2"/>
                </a:solidFill>
              </a:rPr>
              <a:t>“Most parents get frustrated with their kids and lose control at times.”</a:t>
            </a:r>
          </a:p>
          <a:p>
            <a:pPr>
              <a:lnSpc>
                <a:spcPct val="90000"/>
              </a:lnSpc>
              <a:defRPr/>
            </a:pPr>
            <a:endParaRPr lang="en-US" u="sng" dirty="0">
              <a:solidFill>
                <a:schemeClr val="tx2"/>
              </a:solidFill>
            </a:endParaRPr>
          </a:p>
          <a:p>
            <a:pPr>
              <a:lnSpc>
                <a:spcPct val="90000"/>
              </a:lnSpc>
              <a:buNone/>
              <a:defRPr/>
            </a:pPr>
            <a:r>
              <a:rPr lang="en-US" u="sng" dirty="0">
                <a:solidFill>
                  <a:schemeClr val="tx2"/>
                </a:solidFill>
              </a:rPr>
              <a:t>Reaction formation</a:t>
            </a:r>
            <a:r>
              <a:rPr lang="en-US" dirty="0">
                <a:solidFill>
                  <a:schemeClr val="tx2"/>
                </a:solidFill>
              </a:rPr>
              <a:t>- Exaggerating claims of highly moral actions and attitudes</a:t>
            </a:r>
          </a:p>
          <a:p>
            <a:pPr>
              <a:lnSpc>
                <a:spcPct val="90000"/>
              </a:lnSpc>
              <a:defRPr/>
            </a:pPr>
            <a:r>
              <a:rPr lang="en-US" dirty="0">
                <a:solidFill>
                  <a:schemeClr val="tx2"/>
                </a:solidFill>
              </a:rPr>
              <a:t>“I would never get tempted to do anything like that.”</a:t>
            </a:r>
          </a:p>
          <a:p>
            <a:pPr>
              <a:lnSpc>
                <a:spcPct val="90000"/>
              </a:lnSpc>
              <a:defRPr/>
            </a:pPr>
            <a:r>
              <a:rPr lang="en-US" dirty="0">
                <a:solidFill>
                  <a:schemeClr val="tx2"/>
                </a:solidFill>
              </a:rPr>
              <a:t>“I organized the community fair against that kind of behavior.”</a:t>
            </a:r>
          </a:p>
          <a:p>
            <a:endParaRPr lang="en-US" dirty="0"/>
          </a:p>
        </p:txBody>
      </p:sp>
    </p:spTree>
    <p:extLst>
      <p:ext uri="{BB962C8B-B14F-4D97-AF65-F5344CB8AC3E}">
        <p14:creationId xmlns:p14="http://schemas.microsoft.com/office/powerpoint/2010/main" val="1602108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 #1- Not Feeling Listened To</a:t>
            </a:r>
            <a:endParaRPr lang="en-US" dirty="0"/>
          </a:p>
        </p:txBody>
      </p:sp>
      <p:sp>
        <p:nvSpPr>
          <p:cNvPr id="3" name="Content Placeholder 2"/>
          <p:cNvSpPr>
            <a:spLocks noGrp="1"/>
          </p:cNvSpPr>
          <p:nvPr>
            <p:ph idx="1"/>
          </p:nvPr>
        </p:nvSpPr>
        <p:spPr/>
        <p:txBody>
          <a:bodyPr/>
          <a:lstStyle/>
          <a:p>
            <a:pPr marL="0" indent="0" algn="ctr">
              <a:buNone/>
              <a:defRPr/>
            </a:pPr>
            <a:r>
              <a:rPr lang="en-US" u="sng" dirty="0">
                <a:solidFill>
                  <a:schemeClr val="accent1"/>
                </a:solidFill>
              </a:rPr>
              <a:t>Three Common Assumptions about Listening</a:t>
            </a:r>
            <a:br>
              <a:rPr lang="en-US" u="sng" dirty="0">
                <a:solidFill>
                  <a:schemeClr val="accent1"/>
                </a:solidFill>
              </a:rPr>
            </a:br>
            <a:r>
              <a:rPr lang="en-US" u="sng" dirty="0">
                <a:solidFill>
                  <a:schemeClr val="accent1"/>
                </a:solidFill>
              </a:rPr>
              <a:t>(Barker, L., &amp; Watson, K., 2000</a:t>
            </a:r>
            <a:r>
              <a:rPr lang="en-US" u="sng" dirty="0" smtClean="0">
                <a:solidFill>
                  <a:schemeClr val="accent1"/>
                </a:solidFill>
              </a:rPr>
              <a:t>)</a:t>
            </a:r>
          </a:p>
          <a:p>
            <a:pPr marL="609600" indent="-609600">
              <a:defRPr/>
            </a:pPr>
            <a:endParaRPr lang="en-US" u="sng" dirty="0">
              <a:solidFill>
                <a:schemeClr val="accent1"/>
              </a:solidFill>
            </a:endParaRPr>
          </a:p>
          <a:p>
            <a:pPr marL="609600" indent="-609600">
              <a:defRPr/>
            </a:pPr>
            <a:r>
              <a:rPr lang="en-US" dirty="0" smtClean="0">
                <a:solidFill>
                  <a:schemeClr val="accent1"/>
                </a:solidFill>
              </a:rPr>
              <a:t>Speakers </a:t>
            </a:r>
            <a:r>
              <a:rPr lang="en-US" dirty="0">
                <a:solidFill>
                  <a:schemeClr val="accent1"/>
                </a:solidFill>
              </a:rPr>
              <a:t>control communication more than listeners.</a:t>
            </a:r>
          </a:p>
          <a:p>
            <a:pPr marL="609600" indent="-609600">
              <a:defRPr/>
            </a:pPr>
            <a:r>
              <a:rPr lang="en-US" dirty="0">
                <a:solidFill>
                  <a:schemeClr val="accent1"/>
                </a:solidFill>
              </a:rPr>
              <a:t>We can wait to listen well when we really have to.</a:t>
            </a:r>
          </a:p>
          <a:p>
            <a:pPr marL="609600" indent="-609600">
              <a:defRPr/>
            </a:pPr>
            <a:r>
              <a:rPr lang="en-US" dirty="0">
                <a:solidFill>
                  <a:schemeClr val="accent1"/>
                </a:solidFill>
              </a:rPr>
              <a:t>When someone starts talking people automatically listen.</a:t>
            </a:r>
          </a:p>
          <a:p>
            <a:endParaRPr lang="en-US" dirty="0">
              <a:solidFill>
                <a:schemeClr val="accent1"/>
              </a:solidFill>
            </a:endParaRPr>
          </a:p>
        </p:txBody>
      </p:sp>
    </p:spTree>
    <p:extLst>
      <p:ext uri="{BB962C8B-B14F-4D97-AF65-F5344CB8AC3E}">
        <p14:creationId xmlns:p14="http://schemas.microsoft.com/office/powerpoint/2010/main" val="3680662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u="sng" dirty="0"/>
              <a:t>Common Defense Mechanisms</a:t>
            </a:r>
            <a:br>
              <a:rPr lang="en-US" sz="2800" u="sng" dirty="0"/>
            </a:br>
            <a:r>
              <a:rPr lang="en-US" sz="2800" u="sng" dirty="0"/>
              <a:t>(Clark, A.J., 1991)</a:t>
            </a:r>
            <a:endParaRPr lang="en-US" sz="2800" dirty="0"/>
          </a:p>
        </p:txBody>
      </p:sp>
      <p:sp>
        <p:nvSpPr>
          <p:cNvPr id="3" name="Content Placeholder 2"/>
          <p:cNvSpPr>
            <a:spLocks noGrp="1"/>
          </p:cNvSpPr>
          <p:nvPr>
            <p:ph idx="1"/>
          </p:nvPr>
        </p:nvSpPr>
        <p:spPr>
          <a:xfrm>
            <a:off x="457200" y="1828800"/>
            <a:ext cx="8229600" cy="4297363"/>
          </a:xfrm>
        </p:spPr>
        <p:txBody>
          <a:bodyPr/>
          <a:lstStyle/>
          <a:p>
            <a:pPr>
              <a:lnSpc>
                <a:spcPct val="90000"/>
              </a:lnSpc>
              <a:buNone/>
              <a:defRPr/>
            </a:pPr>
            <a:r>
              <a:rPr lang="en-US" u="sng" dirty="0">
                <a:solidFill>
                  <a:schemeClr val="tx2"/>
                </a:solidFill>
              </a:rPr>
              <a:t>Regression</a:t>
            </a:r>
            <a:r>
              <a:rPr lang="en-US" dirty="0">
                <a:solidFill>
                  <a:schemeClr val="tx2"/>
                </a:solidFill>
              </a:rPr>
              <a:t>-returning to an earlier stage of maturation and development</a:t>
            </a:r>
          </a:p>
          <a:p>
            <a:pPr>
              <a:lnSpc>
                <a:spcPct val="90000"/>
              </a:lnSpc>
              <a:defRPr/>
            </a:pPr>
            <a:r>
              <a:rPr lang="en-US" dirty="0">
                <a:solidFill>
                  <a:schemeClr val="tx2"/>
                </a:solidFill>
              </a:rPr>
              <a:t>“I had these kids young. It is my time to live .  What’s wrong with dressing in their clothes and going to clubs.  I missed out.”</a:t>
            </a:r>
            <a:endParaRPr lang="en-US" u="sng" dirty="0">
              <a:solidFill>
                <a:schemeClr val="tx2"/>
              </a:solidFill>
            </a:endParaRPr>
          </a:p>
          <a:p>
            <a:pPr>
              <a:lnSpc>
                <a:spcPct val="90000"/>
              </a:lnSpc>
              <a:buNone/>
              <a:defRPr/>
            </a:pPr>
            <a:r>
              <a:rPr lang="en-US" u="sng" dirty="0">
                <a:solidFill>
                  <a:schemeClr val="tx2"/>
                </a:solidFill>
              </a:rPr>
              <a:t>Repression</a:t>
            </a:r>
            <a:r>
              <a:rPr lang="en-US" dirty="0">
                <a:solidFill>
                  <a:schemeClr val="tx2"/>
                </a:solidFill>
              </a:rPr>
              <a:t>-Resisting discussing or approaching topics or barring self or others from certain topics</a:t>
            </a:r>
          </a:p>
          <a:p>
            <a:pPr>
              <a:lnSpc>
                <a:spcPct val="90000"/>
              </a:lnSpc>
              <a:defRPr/>
            </a:pPr>
            <a:r>
              <a:rPr lang="en-US" dirty="0">
                <a:solidFill>
                  <a:schemeClr val="tx2"/>
                </a:solidFill>
              </a:rPr>
              <a:t>“I don’t recall anything like that.”</a:t>
            </a:r>
          </a:p>
          <a:p>
            <a:pPr>
              <a:lnSpc>
                <a:spcPct val="90000"/>
              </a:lnSpc>
              <a:defRPr/>
            </a:pPr>
            <a:r>
              <a:rPr lang="en-US" dirty="0">
                <a:solidFill>
                  <a:schemeClr val="tx2"/>
                </a:solidFill>
              </a:rPr>
              <a:t>“I don’t ever remember disobeying my parents.”</a:t>
            </a:r>
          </a:p>
        </p:txBody>
      </p:sp>
    </p:spTree>
    <p:extLst>
      <p:ext uri="{BB962C8B-B14F-4D97-AF65-F5344CB8AC3E}">
        <p14:creationId xmlns:p14="http://schemas.microsoft.com/office/powerpoint/2010/main" val="35433395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Dealing With Defense Mechanisms</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pPr marL="609600" indent="-609600">
              <a:lnSpc>
                <a:spcPct val="80000"/>
              </a:lnSpc>
              <a:buNone/>
              <a:defRPr/>
            </a:pPr>
            <a:r>
              <a:rPr lang="en-US" u="sng" dirty="0">
                <a:solidFill>
                  <a:schemeClr val="tx2"/>
                </a:solidFill>
              </a:rPr>
              <a:t>Relationship stage</a:t>
            </a:r>
            <a:endParaRPr lang="en-US" dirty="0">
              <a:solidFill>
                <a:schemeClr val="tx2"/>
              </a:solidFill>
            </a:endParaRPr>
          </a:p>
          <a:p>
            <a:pPr marL="609600" indent="-609600">
              <a:lnSpc>
                <a:spcPct val="80000"/>
              </a:lnSpc>
              <a:defRPr/>
            </a:pPr>
            <a:r>
              <a:rPr lang="en-US" dirty="0">
                <a:solidFill>
                  <a:schemeClr val="tx2"/>
                </a:solidFill>
              </a:rPr>
              <a:t>Identify specific defenses for that client</a:t>
            </a:r>
          </a:p>
          <a:p>
            <a:pPr marL="609600" indent="-609600">
              <a:lnSpc>
                <a:spcPct val="80000"/>
              </a:lnSpc>
              <a:defRPr/>
            </a:pPr>
            <a:r>
              <a:rPr lang="en-US" dirty="0">
                <a:solidFill>
                  <a:schemeClr val="tx2"/>
                </a:solidFill>
              </a:rPr>
              <a:t>Generally will be the same ones they use with you</a:t>
            </a:r>
          </a:p>
          <a:p>
            <a:pPr marL="609600" indent="-609600">
              <a:lnSpc>
                <a:spcPct val="80000"/>
              </a:lnSpc>
              <a:defRPr/>
            </a:pPr>
            <a:r>
              <a:rPr lang="en-US" dirty="0">
                <a:solidFill>
                  <a:schemeClr val="tx2"/>
                </a:solidFill>
              </a:rPr>
              <a:t>Use advanced empathy to understand and help them understand why they habitually relied on them</a:t>
            </a:r>
          </a:p>
          <a:p>
            <a:pPr marL="609600" indent="-609600">
              <a:lnSpc>
                <a:spcPct val="80000"/>
              </a:lnSpc>
              <a:defRPr/>
            </a:pPr>
            <a:r>
              <a:rPr lang="en-US" dirty="0">
                <a:solidFill>
                  <a:schemeClr val="tx2"/>
                </a:solidFill>
              </a:rPr>
              <a:t>Sentence completion exercises help</a:t>
            </a:r>
          </a:p>
          <a:p>
            <a:pPr marL="609600" indent="-609600">
              <a:lnSpc>
                <a:spcPct val="80000"/>
              </a:lnSpc>
              <a:defRPr/>
            </a:pPr>
            <a:endParaRPr lang="en-US" u="sng" dirty="0">
              <a:solidFill>
                <a:schemeClr val="tx2"/>
              </a:solidFill>
            </a:endParaRPr>
          </a:p>
          <a:p>
            <a:pPr marL="609600" indent="-609600">
              <a:lnSpc>
                <a:spcPct val="80000"/>
              </a:lnSpc>
              <a:buNone/>
              <a:defRPr/>
            </a:pPr>
            <a:r>
              <a:rPr lang="en-US" u="sng" dirty="0">
                <a:solidFill>
                  <a:schemeClr val="tx2"/>
                </a:solidFill>
              </a:rPr>
              <a:t>Integration stage</a:t>
            </a:r>
            <a:endParaRPr lang="en-US" dirty="0">
              <a:solidFill>
                <a:schemeClr val="tx2"/>
              </a:solidFill>
            </a:endParaRPr>
          </a:p>
          <a:p>
            <a:pPr marL="609600" indent="-609600">
              <a:lnSpc>
                <a:spcPct val="80000"/>
              </a:lnSpc>
              <a:defRPr/>
            </a:pPr>
            <a:r>
              <a:rPr lang="en-US" dirty="0">
                <a:solidFill>
                  <a:schemeClr val="tx2"/>
                </a:solidFill>
              </a:rPr>
              <a:t>Distortions are confronted</a:t>
            </a:r>
          </a:p>
          <a:p>
            <a:pPr marL="609600" indent="-609600">
              <a:lnSpc>
                <a:spcPct val="80000"/>
              </a:lnSpc>
              <a:defRPr/>
            </a:pPr>
            <a:r>
              <a:rPr lang="en-US" dirty="0">
                <a:solidFill>
                  <a:schemeClr val="tx2"/>
                </a:solidFill>
              </a:rPr>
              <a:t>Lack of congruency is brought to the client’s attention</a:t>
            </a:r>
          </a:p>
          <a:p>
            <a:pPr marL="609600" indent="-609600">
              <a:lnSpc>
                <a:spcPct val="80000"/>
              </a:lnSpc>
              <a:defRPr/>
            </a:pPr>
            <a:endParaRPr lang="en-US" u="sng" dirty="0">
              <a:solidFill>
                <a:schemeClr val="tx2"/>
              </a:solidFill>
            </a:endParaRPr>
          </a:p>
          <a:p>
            <a:pPr marL="609600" indent="-609600">
              <a:lnSpc>
                <a:spcPct val="80000"/>
              </a:lnSpc>
              <a:buNone/>
              <a:defRPr/>
            </a:pPr>
            <a:r>
              <a:rPr lang="en-US" u="sng" dirty="0">
                <a:solidFill>
                  <a:schemeClr val="tx2"/>
                </a:solidFill>
              </a:rPr>
              <a:t>Accomplishment stage</a:t>
            </a:r>
            <a:endParaRPr lang="en-US" dirty="0">
              <a:solidFill>
                <a:schemeClr val="tx2"/>
              </a:solidFill>
            </a:endParaRPr>
          </a:p>
          <a:p>
            <a:pPr marL="609600" indent="-609600">
              <a:lnSpc>
                <a:spcPct val="80000"/>
              </a:lnSpc>
              <a:defRPr/>
            </a:pPr>
            <a:r>
              <a:rPr lang="en-US" dirty="0">
                <a:solidFill>
                  <a:schemeClr val="tx2"/>
                </a:solidFill>
              </a:rPr>
              <a:t>Productive actions and alternatives are highlighted</a:t>
            </a:r>
          </a:p>
          <a:p>
            <a:pPr marL="609600" indent="-609600">
              <a:lnSpc>
                <a:spcPct val="80000"/>
              </a:lnSpc>
              <a:defRPr/>
            </a:pPr>
            <a:r>
              <a:rPr lang="en-US" dirty="0">
                <a:solidFill>
                  <a:schemeClr val="tx2"/>
                </a:solidFill>
              </a:rPr>
              <a:t>Client is encouraged to act differently as he or she would like to be</a:t>
            </a:r>
          </a:p>
          <a:p>
            <a:pPr marL="609600" indent="-609600">
              <a:lnSpc>
                <a:spcPct val="80000"/>
              </a:lnSpc>
              <a:defRPr/>
            </a:pPr>
            <a:r>
              <a:rPr lang="en-US" dirty="0">
                <a:solidFill>
                  <a:schemeClr val="tx2"/>
                </a:solidFill>
              </a:rPr>
              <a:t>Alternative behaviors are maintained</a:t>
            </a:r>
          </a:p>
          <a:p>
            <a:pPr marL="609600" indent="-609600">
              <a:lnSpc>
                <a:spcPct val="80000"/>
              </a:lnSpc>
              <a:defRPr/>
            </a:pPr>
            <a:r>
              <a:rPr lang="en-US" dirty="0">
                <a:solidFill>
                  <a:schemeClr val="tx2"/>
                </a:solidFill>
              </a:rPr>
              <a:t>A strengths-based approach is used</a:t>
            </a:r>
          </a:p>
          <a:p>
            <a:endParaRPr lang="en-US" dirty="0"/>
          </a:p>
        </p:txBody>
      </p:sp>
    </p:spTree>
    <p:extLst>
      <p:ext uri="{BB962C8B-B14F-4D97-AF65-F5344CB8AC3E}">
        <p14:creationId xmlns:p14="http://schemas.microsoft.com/office/powerpoint/2010/main" val="2926264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#8- Perceptions of Process </a:t>
            </a:r>
            <a:r>
              <a:rPr lang="en-US" dirty="0"/>
              <a:t>V</a:t>
            </a:r>
            <a:r>
              <a:rPr lang="en-US" dirty="0" smtClean="0"/>
              <a:t>ariables</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lnSpc>
                <a:spcPct val="80000"/>
              </a:lnSpc>
              <a:defRPr/>
            </a:pPr>
            <a:r>
              <a:rPr lang="en-US" dirty="0">
                <a:solidFill>
                  <a:schemeClr val="tx2"/>
                </a:solidFill>
              </a:rPr>
              <a:t>Still critical foundations for success</a:t>
            </a:r>
          </a:p>
          <a:p>
            <a:pPr>
              <a:lnSpc>
                <a:spcPct val="80000"/>
              </a:lnSpc>
              <a:defRPr/>
            </a:pPr>
            <a:r>
              <a:rPr lang="en-US" dirty="0">
                <a:solidFill>
                  <a:schemeClr val="tx2"/>
                </a:solidFill>
              </a:rPr>
              <a:t>Empathy</a:t>
            </a:r>
          </a:p>
          <a:p>
            <a:pPr>
              <a:lnSpc>
                <a:spcPct val="80000"/>
              </a:lnSpc>
              <a:defRPr/>
            </a:pPr>
            <a:r>
              <a:rPr lang="en-US" dirty="0">
                <a:solidFill>
                  <a:schemeClr val="tx2"/>
                </a:solidFill>
              </a:rPr>
              <a:t>Non possessive warmth</a:t>
            </a:r>
          </a:p>
          <a:p>
            <a:pPr>
              <a:lnSpc>
                <a:spcPct val="80000"/>
              </a:lnSpc>
              <a:defRPr/>
            </a:pPr>
            <a:r>
              <a:rPr lang="en-US" dirty="0">
                <a:solidFill>
                  <a:schemeClr val="tx2"/>
                </a:solidFill>
              </a:rPr>
              <a:t>Genuineness</a:t>
            </a:r>
          </a:p>
          <a:p>
            <a:pPr>
              <a:lnSpc>
                <a:spcPct val="80000"/>
              </a:lnSpc>
              <a:defRPr/>
            </a:pPr>
            <a:r>
              <a:rPr lang="en-US" dirty="0">
                <a:solidFill>
                  <a:schemeClr val="tx2"/>
                </a:solidFill>
              </a:rPr>
              <a:t>Whose are these? (Counselor Versus Client?)</a:t>
            </a:r>
            <a:endParaRPr lang="en-US" u="sng" dirty="0">
              <a:solidFill>
                <a:schemeClr val="tx2"/>
              </a:solidFill>
            </a:endParaRPr>
          </a:p>
          <a:p>
            <a:pPr>
              <a:lnSpc>
                <a:spcPct val="80000"/>
              </a:lnSpc>
              <a:defRPr/>
            </a:pPr>
            <a:r>
              <a:rPr lang="en-US" u="sng" dirty="0">
                <a:solidFill>
                  <a:schemeClr val="tx2"/>
                </a:solidFill>
              </a:rPr>
              <a:t>Hypothesis #1</a:t>
            </a:r>
            <a:r>
              <a:rPr lang="en-US" dirty="0">
                <a:solidFill>
                  <a:schemeClr val="tx2"/>
                </a:solidFill>
              </a:rPr>
              <a:t>: Good counselors enhance treatment when they have high levels of these variables.</a:t>
            </a:r>
            <a:endParaRPr lang="en-US" u="sng" dirty="0">
              <a:solidFill>
                <a:schemeClr val="tx2"/>
              </a:solidFill>
            </a:endParaRPr>
          </a:p>
          <a:p>
            <a:pPr>
              <a:lnSpc>
                <a:spcPct val="80000"/>
              </a:lnSpc>
              <a:defRPr/>
            </a:pPr>
            <a:r>
              <a:rPr lang="en-US" u="sng" dirty="0">
                <a:solidFill>
                  <a:schemeClr val="tx2"/>
                </a:solidFill>
              </a:rPr>
              <a:t>Hypothesis #2</a:t>
            </a:r>
            <a:r>
              <a:rPr lang="en-US" dirty="0">
                <a:solidFill>
                  <a:schemeClr val="tx2"/>
                </a:solidFill>
              </a:rPr>
              <a:t>: Clients determine the levels of variables.  Good clients elicit high variables but poor clients elicit low variables.</a:t>
            </a:r>
          </a:p>
          <a:p>
            <a:pPr>
              <a:lnSpc>
                <a:spcPct val="80000"/>
              </a:lnSpc>
              <a:defRPr/>
            </a:pPr>
            <a:r>
              <a:rPr lang="en-US" dirty="0">
                <a:solidFill>
                  <a:schemeClr val="tx2"/>
                </a:solidFill>
              </a:rPr>
              <a:t>NON-POSESSIVE WARMTH- mutual function</a:t>
            </a:r>
          </a:p>
          <a:p>
            <a:pPr>
              <a:lnSpc>
                <a:spcPct val="80000"/>
              </a:lnSpc>
              <a:defRPr/>
            </a:pPr>
            <a:r>
              <a:rPr lang="en-US" dirty="0">
                <a:solidFill>
                  <a:schemeClr val="tx2"/>
                </a:solidFill>
              </a:rPr>
              <a:t>EMPATHY/GENUINENESS- under control of the therapist</a:t>
            </a:r>
          </a:p>
          <a:p>
            <a:endParaRPr lang="en-US" dirty="0"/>
          </a:p>
        </p:txBody>
      </p:sp>
    </p:spTree>
    <p:extLst>
      <p:ext uri="{BB962C8B-B14F-4D97-AF65-F5344CB8AC3E}">
        <p14:creationId xmlns:p14="http://schemas.microsoft.com/office/powerpoint/2010/main" val="21405680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effectLst/>
              </a:rPr>
              <a:t>Client’s Perceptions of What Predicts Therapeutic Alliance</a:t>
            </a:r>
            <a:br>
              <a:rPr lang="en-US" sz="2400" dirty="0">
                <a:effectLst/>
              </a:rPr>
            </a:br>
            <a:r>
              <a:rPr lang="en-US" sz="2400" dirty="0">
                <a:effectLst/>
              </a:rPr>
              <a:t> (Duff, C.T., &amp; </a:t>
            </a:r>
            <a:r>
              <a:rPr lang="en-US" sz="2400" dirty="0" err="1">
                <a:effectLst/>
              </a:rPr>
              <a:t>Bedi</a:t>
            </a:r>
            <a:r>
              <a:rPr lang="en-US" sz="2400" dirty="0">
                <a:effectLst/>
              </a:rPr>
              <a:t>, R.P., 2010)</a:t>
            </a:r>
            <a:endParaRPr lang="en-US" sz="2400"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a:solidFill>
                  <a:schemeClr val="tx2"/>
                </a:solidFill>
              </a:rPr>
              <a:t>Therapeutic alliance=most robust predictor of outcome than techniques</a:t>
            </a:r>
          </a:p>
          <a:p>
            <a:r>
              <a:rPr lang="en-US" u="sng" dirty="0">
                <a:solidFill>
                  <a:schemeClr val="tx2"/>
                </a:solidFill>
              </a:rPr>
              <a:t>Three critical factors</a:t>
            </a:r>
            <a:r>
              <a:rPr lang="en-US" dirty="0">
                <a:solidFill>
                  <a:schemeClr val="tx2"/>
                </a:solidFill>
              </a:rPr>
              <a:t>: making encouraging statements, making positive comments about the client, greeting the client with a smile</a:t>
            </a:r>
          </a:p>
          <a:p>
            <a:r>
              <a:rPr lang="en-US" u="sng" dirty="0">
                <a:solidFill>
                  <a:schemeClr val="tx2"/>
                </a:solidFill>
              </a:rPr>
              <a:t>Others listed</a:t>
            </a:r>
            <a:r>
              <a:rPr lang="en-US" dirty="0">
                <a:solidFill>
                  <a:schemeClr val="tx2"/>
                </a:solidFill>
              </a:rPr>
              <a:t>:</a:t>
            </a:r>
          </a:p>
          <a:p>
            <a:r>
              <a:rPr lang="en-US" dirty="0">
                <a:solidFill>
                  <a:schemeClr val="tx2"/>
                </a:solidFill>
              </a:rPr>
              <a:t>Asked me questions</a:t>
            </a:r>
          </a:p>
          <a:p>
            <a:r>
              <a:rPr lang="en-US" dirty="0">
                <a:solidFill>
                  <a:schemeClr val="tx2"/>
                </a:solidFill>
              </a:rPr>
              <a:t>Identified and reflected back feelings</a:t>
            </a:r>
          </a:p>
          <a:p>
            <a:r>
              <a:rPr lang="en-US" dirty="0">
                <a:solidFill>
                  <a:schemeClr val="tx2"/>
                </a:solidFill>
              </a:rPr>
              <a:t>Was honest</a:t>
            </a:r>
          </a:p>
          <a:p>
            <a:r>
              <a:rPr lang="en-US" dirty="0">
                <a:solidFill>
                  <a:schemeClr val="tx2"/>
                </a:solidFill>
              </a:rPr>
              <a:t>Validated my experience</a:t>
            </a:r>
          </a:p>
          <a:p>
            <a:r>
              <a:rPr lang="en-US" dirty="0">
                <a:solidFill>
                  <a:schemeClr val="tx2"/>
                </a:solidFill>
              </a:rPr>
              <a:t>Made eye contact with me</a:t>
            </a:r>
          </a:p>
          <a:p>
            <a:r>
              <a:rPr lang="en-US" dirty="0">
                <a:solidFill>
                  <a:schemeClr val="tx2"/>
                </a:solidFill>
              </a:rPr>
              <a:t>Referred to details discussed in previous sessions</a:t>
            </a:r>
          </a:p>
          <a:p>
            <a:r>
              <a:rPr lang="en-US" dirty="0">
                <a:solidFill>
                  <a:schemeClr val="tx2"/>
                </a:solidFill>
              </a:rPr>
              <a:t>Sat still and did not fidget</a:t>
            </a:r>
          </a:p>
          <a:p>
            <a:r>
              <a:rPr lang="en-US" dirty="0">
                <a:solidFill>
                  <a:schemeClr val="tx2"/>
                </a:solidFill>
              </a:rPr>
              <a:t>Sat facing me</a:t>
            </a:r>
          </a:p>
          <a:p>
            <a:r>
              <a:rPr lang="en-US" dirty="0">
                <a:solidFill>
                  <a:schemeClr val="tx2"/>
                </a:solidFill>
              </a:rPr>
              <a:t>Told me about similar experiences he/she had</a:t>
            </a:r>
          </a:p>
          <a:p>
            <a:r>
              <a:rPr lang="en-US" dirty="0">
                <a:solidFill>
                  <a:schemeClr val="tx2"/>
                </a:solidFill>
              </a:rPr>
              <a:t>Let me decide hat to talk about</a:t>
            </a:r>
          </a:p>
          <a:p>
            <a:r>
              <a:rPr lang="en-US" dirty="0">
                <a:solidFill>
                  <a:schemeClr val="tx2"/>
                </a:solidFill>
              </a:rPr>
              <a:t>Kept the administration outside of our sessions</a:t>
            </a:r>
          </a:p>
        </p:txBody>
      </p:sp>
    </p:spTree>
    <p:extLst>
      <p:ext uri="{BB962C8B-B14F-4D97-AF65-F5344CB8AC3E}">
        <p14:creationId xmlns:p14="http://schemas.microsoft.com/office/powerpoint/2010/main" val="9313408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3600" u="sng" dirty="0">
                <a:effectLst/>
              </a:rPr>
              <a:t>Mattering To Others (</a:t>
            </a:r>
            <a:r>
              <a:rPr lang="en-US" sz="3600" u="sng" dirty="0" err="1">
                <a:effectLst/>
              </a:rPr>
              <a:t>Rayle</a:t>
            </a:r>
            <a:r>
              <a:rPr lang="en-US" sz="3600" u="sng" dirty="0">
                <a:effectLst/>
              </a:rPr>
              <a:t>, A.D., 2006</a:t>
            </a:r>
            <a:endParaRPr lang="en-US" sz="3600"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a:t>Internal need to feel significant:</a:t>
            </a:r>
          </a:p>
          <a:p>
            <a:r>
              <a:rPr lang="en-US" dirty="0"/>
              <a:t>A) general mattering</a:t>
            </a:r>
          </a:p>
          <a:p>
            <a:r>
              <a:rPr lang="en-US" dirty="0"/>
              <a:t>B) interpersonal mattering</a:t>
            </a:r>
          </a:p>
          <a:p>
            <a:endParaRPr lang="en-US" dirty="0"/>
          </a:p>
          <a:p>
            <a:r>
              <a:rPr lang="en-US" dirty="0"/>
              <a:t>Why do I exist?  What difference do I make?</a:t>
            </a:r>
          </a:p>
          <a:p>
            <a:r>
              <a:rPr lang="en-US" dirty="0"/>
              <a:t>Do others notice me?</a:t>
            </a:r>
          </a:p>
          <a:p>
            <a:r>
              <a:rPr lang="en-US" dirty="0"/>
              <a:t>Are my interactions with others different because of me?</a:t>
            </a:r>
          </a:p>
          <a:p>
            <a:r>
              <a:rPr lang="en-US" dirty="0"/>
              <a:t>Do I have the social supports I desire?</a:t>
            </a:r>
          </a:p>
          <a:p>
            <a:endParaRPr lang="en-US" dirty="0"/>
          </a:p>
          <a:p>
            <a:r>
              <a:rPr lang="en-US" dirty="0"/>
              <a:t>*** Counselors can have a significant role in shaping mattering.***</a:t>
            </a:r>
          </a:p>
          <a:p>
            <a:endParaRPr lang="en-US" dirty="0"/>
          </a:p>
        </p:txBody>
      </p:sp>
    </p:spTree>
    <p:extLst>
      <p:ext uri="{BB962C8B-B14F-4D97-AF65-F5344CB8AC3E}">
        <p14:creationId xmlns:p14="http://schemas.microsoft.com/office/powerpoint/2010/main" val="1918456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#9- Successful Intervention</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pPr>
              <a:lnSpc>
                <a:spcPct val="80000"/>
              </a:lnSpc>
              <a:defRPr/>
            </a:pPr>
            <a:r>
              <a:rPr lang="en-US" u="sng" dirty="0">
                <a:solidFill>
                  <a:schemeClr val="tx2"/>
                </a:solidFill>
              </a:rPr>
              <a:t>Elements of Helpful Counseling Interventions</a:t>
            </a:r>
            <a:r>
              <a:rPr lang="en-US" dirty="0">
                <a:solidFill>
                  <a:schemeClr val="tx2"/>
                </a:solidFill>
              </a:rPr>
              <a:t/>
            </a:r>
            <a:br>
              <a:rPr lang="en-US" dirty="0">
                <a:solidFill>
                  <a:schemeClr val="tx2"/>
                </a:solidFill>
              </a:rPr>
            </a:br>
            <a:r>
              <a:rPr lang="en-US" dirty="0">
                <a:solidFill>
                  <a:schemeClr val="tx2"/>
                </a:solidFill>
              </a:rPr>
              <a:t>(Miller, G., 1997</a:t>
            </a:r>
            <a:r>
              <a:rPr lang="en-US" dirty="0" smtClean="0">
                <a:solidFill>
                  <a:schemeClr val="tx2"/>
                </a:solidFill>
              </a:rPr>
              <a:t>)</a:t>
            </a:r>
          </a:p>
          <a:p>
            <a:pPr>
              <a:lnSpc>
                <a:spcPct val="80000"/>
              </a:lnSpc>
              <a:defRPr/>
            </a:pPr>
            <a:r>
              <a:rPr lang="en-US" dirty="0" smtClean="0">
                <a:solidFill>
                  <a:schemeClr val="tx2"/>
                </a:solidFill>
              </a:rPr>
              <a:t>Promote </a:t>
            </a:r>
            <a:r>
              <a:rPr lang="en-US" dirty="0">
                <a:solidFill>
                  <a:schemeClr val="tx2"/>
                </a:solidFill>
              </a:rPr>
              <a:t>empathy, encouragement, and positive approach to addressing problems</a:t>
            </a:r>
          </a:p>
          <a:p>
            <a:pPr>
              <a:lnSpc>
                <a:spcPct val="80000"/>
              </a:lnSpc>
              <a:defRPr/>
            </a:pPr>
            <a:r>
              <a:rPr lang="en-US" dirty="0">
                <a:solidFill>
                  <a:schemeClr val="tx2"/>
                </a:solidFill>
              </a:rPr>
              <a:t>Assist clients in attending to previous unattended areas</a:t>
            </a:r>
          </a:p>
          <a:p>
            <a:pPr>
              <a:lnSpc>
                <a:spcPct val="80000"/>
              </a:lnSpc>
              <a:defRPr/>
            </a:pPr>
            <a:r>
              <a:rPr lang="en-US" dirty="0">
                <a:solidFill>
                  <a:schemeClr val="tx2"/>
                </a:solidFill>
              </a:rPr>
              <a:t>Shifts clients from a problem focus to a solution focus</a:t>
            </a:r>
          </a:p>
          <a:p>
            <a:pPr>
              <a:lnSpc>
                <a:spcPct val="80000"/>
              </a:lnSpc>
              <a:defRPr/>
            </a:pPr>
            <a:r>
              <a:rPr lang="en-US" dirty="0">
                <a:solidFill>
                  <a:schemeClr val="tx2"/>
                </a:solidFill>
              </a:rPr>
              <a:t>Plants the seed that there will be a time where the issue does not have to have a negative hold on the client (Getting the client to imagine not having the problem anymore)</a:t>
            </a:r>
          </a:p>
          <a:p>
            <a:pPr>
              <a:lnSpc>
                <a:spcPct val="80000"/>
              </a:lnSpc>
              <a:defRPr/>
            </a:pPr>
            <a:r>
              <a:rPr lang="en-US" dirty="0">
                <a:solidFill>
                  <a:schemeClr val="tx2"/>
                </a:solidFill>
              </a:rPr>
              <a:t>Shift from constructing problems/analysis to constructing solutions</a:t>
            </a:r>
          </a:p>
          <a:p>
            <a:pPr>
              <a:lnSpc>
                <a:spcPct val="80000"/>
              </a:lnSpc>
              <a:defRPr/>
            </a:pPr>
            <a:r>
              <a:rPr lang="en-US" dirty="0">
                <a:solidFill>
                  <a:schemeClr val="tx2"/>
                </a:solidFill>
              </a:rPr>
              <a:t>Reinforcing how the client manages to get by</a:t>
            </a:r>
          </a:p>
          <a:p>
            <a:pPr>
              <a:lnSpc>
                <a:spcPct val="80000"/>
              </a:lnSpc>
              <a:defRPr/>
            </a:pPr>
            <a:r>
              <a:rPr lang="en-US" dirty="0">
                <a:solidFill>
                  <a:schemeClr val="tx2"/>
                </a:solidFill>
              </a:rPr>
              <a:t>Emphasis on increasing the frequency of healthy behaviors</a:t>
            </a:r>
          </a:p>
          <a:p>
            <a:endParaRPr lang="en-US" dirty="0"/>
          </a:p>
        </p:txBody>
      </p:sp>
    </p:spTree>
    <p:extLst>
      <p:ext uri="{BB962C8B-B14F-4D97-AF65-F5344CB8AC3E}">
        <p14:creationId xmlns:p14="http://schemas.microsoft.com/office/powerpoint/2010/main" val="704255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#10- Confidentiality/Privacy</a:t>
            </a:r>
            <a:endParaRPr lang="en-US" dirty="0"/>
          </a:p>
        </p:txBody>
      </p:sp>
      <p:sp>
        <p:nvSpPr>
          <p:cNvPr id="3" name="Content Placeholder 2"/>
          <p:cNvSpPr>
            <a:spLocks noGrp="1"/>
          </p:cNvSpPr>
          <p:nvPr>
            <p:ph idx="1"/>
          </p:nvPr>
        </p:nvSpPr>
        <p:spPr>
          <a:xfrm>
            <a:off x="152400" y="1600200"/>
            <a:ext cx="8991600" cy="5257800"/>
          </a:xfrm>
        </p:spPr>
        <p:txBody>
          <a:bodyPr>
            <a:normAutofit/>
          </a:bodyPr>
          <a:lstStyle/>
          <a:p>
            <a:pPr>
              <a:lnSpc>
                <a:spcPct val="80000"/>
              </a:lnSpc>
              <a:defRPr/>
            </a:pPr>
            <a:r>
              <a:rPr lang="en-US" dirty="0">
                <a:solidFill>
                  <a:schemeClr val="tx2"/>
                </a:solidFill>
              </a:rPr>
              <a:t>Has to do with private information being protected through reasonable expectation that it will not be further disclosed except for the purpose for which it was provided</a:t>
            </a:r>
          </a:p>
          <a:p>
            <a:pPr>
              <a:lnSpc>
                <a:spcPct val="80000"/>
              </a:lnSpc>
              <a:defRPr/>
            </a:pPr>
            <a:endParaRPr lang="en-US" u="sng" dirty="0">
              <a:solidFill>
                <a:schemeClr val="tx2"/>
              </a:solidFill>
            </a:endParaRPr>
          </a:p>
          <a:p>
            <a:pPr>
              <a:lnSpc>
                <a:spcPct val="80000"/>
              </a:lnSpc>
              <a:buNone/>
              <a:defRPr/>
            </a:pPr>
            <a:r>
              <a:rPr lang="en-US" u="sng" dirty="0">
                <a:solidFill>
                  <a:schemeClr val="tx2"/>
                </a:solidFill>
              </a:rPr>
              <a:t>Areas Protected</a:t>
            </a:r>
            <a:r>
              <a:rPr lang="en-US" dirty="0">
                <a:solidFill>
                  <a:schemeClr val="tx2"/>
                </a:solidFill>
              </a:rPr>
              <a:t>:</a:t>
            </a:r>
          </a:p>
          <a:p>
            <a:pPr>
              <a:lnSpc>
                <a:spcPct val="80000"/>
              </a:lnSpc>
              <a:defRPr/>
            </a:pPr>
            <a:r>
              <a:rPr lang="en-US" dirty="0">
                <a:solidFill>
                  <a:schemeClr val="tx2"/>
                </a:solidFill>
              </a:rPr>
              <a:t>Whether or not a person has been a client</a:t>
            </a:r>
          </a:p>
          <a:p>
            <a:pPr>
              <a:lnSpc>
                <a:spcPct val="80000"/>
              </a:lnSpc>
              <a:defRPr/>
            </a:pPr>
            <a:r>
              <a:rPr lang="en-US" dirty="0">
                <a:solidFill>
                  <a:schemeClr val="tx2"/>
                </a:solidFill>
              </a:rPr>
              <a:t>The frequency and intervals of appointments</a:t>
            </a:r>
          </a:p>
          <a:p>
            <a:pPr>
              <a:lnSpc>
                <a:spcPct val="80000"/>
              </a:lnSpc>
              <a:defRPr/>
            </a:pPr>
            <a:r>
              <a:rPr lang="en-US" dirty="0">
                <a:solidFill>
                  <a:schemeClr val="tx2"/>
                </a:solidFill>
              </a:rPr>
              <a:t>Types of treatment or services received</a:t>
            </a:r>
          </a:p>
          <a:p>
            <a:pPr>
              <a:lnSpc>
                <a:spcPct val="80000"/>
              </a:lnSpc>
              <a:defRPr/>
            </a:pPr>
            <a:r>
              <a:rPr lang="en-US" dirty="0">
                <a:solidFill>
                  <a:schemeClr val="tx2"/>
                </a:solidFill>
              </a:rPr>
              <a:t>Reasons for treatment</a:t>
            </a:r>
          </a:p>
          <a:p>
            <a:pPr>
              <a:lnSpc>
                <a:spcPct val="80000"/>
              </a:lnSpc>
              <a:defRPr/>
            </a:pPr>
            <a:r>
              <a:rPr lang="en-US" dirty="0">
                <a:solidFill>
                  <a:schemeClr val="tx2"/>
                </a:solidFill>
              </a:rPr>
              <a:t>Specific words, behaviors or observations during treatment</a:t>
            </a:r>
          </a:p>
          <a:p>
            <a:pPr>
              <a:lnSpc>
                <a:spcPct val="80000"/>
              </a:lnSpc>
              <a:defRPr/>
            </a:pPr>
            <a:r>
              <a:rPr lang="en-US" dirty="0">
                <a:solidFill>
                  <a:schemeClr val="tx2"/>
                </a:solidFill>
              </a:rPr>
              <a:t>Client diagnosis</a:t>
            </a:r>
          </a:p>
          <a:p>
            <a:pPr>
              <a:lnSpc>
                <a:spcPct val="80000"/>
              </a:lnSpc>
              <a:defRPr/>
            </a:pPr>
            <a:r>
              <a:rPr lang="en-US" dirty="0">
                <a:solidFill>
                  <a:schemeClr val="tx2"/>
                </a:solidFill>
              </a:rPr>
              <a:t>Course and prognosis of treatment</a:t>
            </a:r>
          </a:p>
          <a:p>
            <a:pPr>
              <a:lnSpc>
                <a:spcPct val="80000"/>
              </a:lnSpc>
              <a:defRPr/>
            </a:pPr>
            <a:r>
              <a:rPr lang="en-US" dirty="0">
                <a:solidFill>
                  <a:schemeClr val="tx2"/>
                </a:solidFill>
              </a:rPr>
              <a:t>Summaries and recommendations</a:t>
            </a:r>
          </a:p>
          <a:p>
            <a:endParaRPr lang="en-US" dirty="0"/>
          </a:p>
        </p:txBody>
      </p:sp>
    </p:spTree>
    <p:extLst>
      <p:ext uri="{BB962C8B-B14F-4D97-AF65-F5344CB8AC3E}">
        <p14:creationId xmlns:p14="http://schemas.microsoft.com/office/powerpoint/2010/main" val="22291174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Confidentiality/Privacy</a:t>
            </a:r>
          </a:p>
        </p:txBody>
      </p:sp>
      <p:sp>
        <p:nvSpPr>
          <p:cNvPr id="3" name="Content Placeholder 2"/>
          <p:cNvSpPr>
            <a:spLocks noGrp="1"/>
          </p:cNvSpPr>
          <p:nvPr>
            <p:ph idx="1"/>
          </p:nvPr>
        </p:nvSpPr>
        <p:spPr>
          <a:xfrm>
            <a:off x="457200" y="1905000"/>
            <a:ext cx="8229600" cy="4953000"/>
          </a:xfrm>
        </p:spPr>
        <p:txBody>
          <a:bodyPr/>
          <a:lstStyle/>
          <a:p>
            <a:pPr>
              <a:defRPr/>
            </a:pPr>
            <a:r>
              <a:rPr lang="en-US" dirty="0">
                <a:solidFill>
                  <a:schemeClr val="tx2"/>
                </a:solidFill>
              </a:rPr>
              <a:t>Requires informed consent- specifying what consenting to, with discussion to client about advantages and disadvantages and potential limitations of disclosure</a:t>
            </a:r>
          </a:p>
          <a:p>
            <a:pPr>
              <a:defRPr/>
            </a:pPr>
            <a:r>
              <a:rPr lang="en-US" dirty="0">
                <a:solidFill>
                  <a:schemeClr val="tx2"/>
                </a:solidFill>
              </a:rPr>
              <a:t>Should be in your policies and procedures about confidentiality,  possible breaks of confidentiality and how this is should be handled</a:t>
            </a:r>
          </a:p>
          <a:p>
            <a:pPr>
              <a:defRPr/>
            </a:pPr>
            <a:r>
              <a:rPr lang="en-US" dirty="0">
                <a:solidFill>
                  <a:schemeClr val="tx2"/>
                </a:solidFill>
              </a:rPr>
              <a:t>Should be in writing and signed by all parties</a:t>
            </a:r>
          </a:p>
        </p:txBody>
      </p:sp>
    </p:spTree>
    <p:extLst>
      <p:ext uri="{BB962C8B-B14F-4D97-AF65-F5344CB8AC3E}">
        <p14:creationId xmlns:p14="http://schemas.microsoft.com/office/powerpoint/2010/main" val="2743155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Confidentiality/Privacy</a:t>
            </a:r>
          </a:p>
        </p:txBody>
      </p:sp>
      <p:sp>
        <p:nvSpPr>
          <p:cNvPr id="3" name="Content Placeholder 2"/>
          <p:cNvSpPr>
            <a:spLocks noGrp="1"/>
          </p:cNvSpPr>
          <p:nvPr>
            <p:ph idx="1"/>
          </p:nvPr>
        </p:nvSpPr>
        <p:spPr>
          <a:xfrm>
            <a:off x="457200" y="1752600"/>
            <a:ext cx="8229600" cy="5105400"/>
          </a:xfrm>
        </p:spPr>
        <p:txBody>
          <a:bodyPr/>
          <a:lstStyle/>
          <a:p>
            <a:pPr>
              <a:lnSpc>
                <a:spcPct val="90000"/>
              </a:lnSpc>
              <a:defRPr/>
            </a:pPr>
            <a:r>
              <a:rPr lang="en-US" dirty="0">
                <a:solidFill>
                  <a:schemeClr val="tx2"/>
                </a:solidFill>
              </a:rPr>
              <a:t>Information cannot be disclosed in court proceedings unless both: 1) a </a:t>
            </a:r>
            <a:r>
              <a:rPr lang="en-US" dirty="0" err="1">
                <a:solidFill>
                  <a:schemeClr val="tx2"/>
                </a:solidFill>
              </a:rPr>
              <a:t>subpeona</a:t>
            </a:r>
            <a:r>
              <a:rPr lang="en-US" dirty="0">
                <a:solidFill>
                  <a:schemeClr val="tx2"/>
                </a:solidFill>
              </a:rPr>
              <a:t> has been issued 2) a court order has disclosure.  Then court must find that the need for information outweighs the public policy for confidentiality (42 CFR 2.61-2.65 and 45 CFR 164,512 (e) (1) (ii)</a:t>
            </a:r>
          </a:p>
          <a:p>
            <a:pPr>
              <a:lnSpc>
                <a:spcPct val="90000"/>
              </a:lnSpc>
              <a:defRPr/>
            </a:pPr>
            <a:r>
              <a:rPr lang="en-US" dirty="0">
                <a:solidFill>
                  <a:schemeClr val="tx2"/>
                </a:solidFill>
              </a:rPr>
              <a:t>By law confidentiality continues even after the death of the patient, death of the therapist or sale of the practice to others</a:t>
            </a:r>
          </a:p>
          <a:p>
            <a:pPr>
              <a:lnSpc>
                <a:spcPct val="90000"/>
              </a:lnSpc>
              <a:defRPr/>
            </a:pPr>
            <a:r>
              <a:rPr lang="en-US" dirty="0">
                <a:solidFill>
                  <a:schemeClr val="tx2"/>
                </a:solidFill>
              </a:rPr>
              <a:t>“When in doubt don’t give it out.”</a:t>
            </a:r>
          </a:p>
          <a:p>
            <a:endParaRPr lang="en-US" dirty="0"/>
          </a:p>
        </p:txBody>
      </p:sp>
    </p:spTree>
    <p:extLst>
      <p:ext uri="{BB962C8B-B14F-4D97-AF65-F5344CB8AC3E}">
        <p14:creationId xmlns:p14="http://schemas.microsoft.com/office/powerpoint/2010/main" val="24441847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#11- Therapist Openness/Disclosure</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lnSpc>
                <a:spcPct val="80000"/>
              </a:lnSpc>
              <a:buNone/>
              <a:defRPr/>
            </a:pPr>
            <a:r>
              <a:rPr lang="en-US" u="sng" dirty="0">
                <a:solidFill>
                  <a:schemeClr val="tx2"/>
                </a:solidFill>
              </a:rPr>
              <a:t>Reasons to Disclose</a:t>
            </a:r>
            <a:endParaRPr lang="en-US" dirty="0">
              <a:solidFill>
                <a:schemeClr val="tx2"/>
              </a:solidFill>
            </a:endParaRPr>
          </a:p>
          <a:p>
            <a:pPr>
              <a:lnSpc>
                <a:spcPct val="80000"/>
              </a:lnSpc>
              <a:defRPr/>
            </a:pPr>
            <a:r>
              <a:rPr lang="en-US" dirty="0">
                <a:solidFill>
                  <a:schemeClr val="tx2"/>
                </a:solidFill>
              </a:rPr>
              <a:t>Fostering therapeutic alliance</a:t>
            </a:r>
          </a:p>
          <a:p>
            <a:pPr>
              <a:lnSpc>
                <a:spcPct val="80000"/>
              </a:lnSpc>
              <a:defRPr/>
            </a:pPr>
            <a:r>
              <a:rPr lang="en-US" dirty="0">
                <a:solidFill>
                  <a:schemeClr val="tx2"/>
                </a:solidFill>
              </a:rPr>
              <a:t>Modeling freedom for clients to disclose</a:t>
            </a:r>
          </a:p>
          <a:p>
            <a:pPr>
              <a:lnSpc>
                <a:spcPct val="80000"/>
              </a:lnSpc>
              <a:defRPr/>
            </a:pPr>
            <a:r>
              <a:rPr lang="en-US" dirty="0">
                <a:solidFill>
                  <a:schemeClr val="tx2"/>
                </a:solidFill>
              </a:rPr>
              <a:t>Reducing client’s sense of being alone in his/her problems</a:t>
            </a:r>
          </a:p>
          <a:p>
            <a:pPr>
              <a:lnSpc>
                <a:spcPct val="80000"/>
              </a:lnSpc>
              <a:defRPr/>
            </a:pPr>
            <a:r>
              <a:rPr lang="en-US" dirty="0">
                <a:solidFill>
                  <a:schemeClr val="tx2"/>
                </a:solidFill>
              </a:rPr>
              <a:t>Increasing sense of realness in the counselor</a:t>
            </a:r>
          </a:p>
          <a:p>
            <a:pPr>
              <a:lnSpc>
                <a:spcPct val="80000"/>
              </a:lnSpc>
              <a:defRPr/>
            </a:pPr>
            <a:r>
              <a:rPr lang="en-US" dirty="0">
                <a:solidFill>
                  <a:schemeClr val="tx2"/>
                </a:solidFill>
              </a:rPr>
              <a:t>Sidney </a:t>
            </a:r>
            <a:r>
              <a:rPr lang="en-US" dirty="0" err="1">
                <a:solidFill>
                  <a:schemeClr val="tx2"/>
                </a:solidFill>
              </a:rPr>
              <a:t>Jourard’s</a:t>
            </a:r>
            <a:r>
              <a:rPr lang="en-US" dirty="0">
                <a:solidFill>
                  <a:schemeClr val="tx2"/>
                </a:solidFill>
              </a:rPr>
              <a:t> idea of “dyadic effect”: “disclosure begets disclosure”- people are more likely to be open with interviewers who themselves are open than with interviewers who express little or nothing of themselves”</a:t>
            </a:r>
          </a:p>
          <a:p>
            <a:pPr>
              <a:lnSpc>
                <a:spcPct val="80000"/>
              </a:lnSpc>
              <a:defRPr/>
            </a:pPr>
            <a:endParaRPr lang="en-US" u="sng" dirty="0">
              <a:solidFill>
                <a:schemeClr val="tx2"/>
              </a:solidFill>
            </a:endParaRPr>
          </a:p>
          <a:p>
            <a:pPr>
              <a:lnSpc>
                <a:spcPct val="80000"/>
              </a:lnSpc>
              <a:buNone/>
              <a:defRPr/>
            </a:pPr>
            <a:r>
              <a:rPr lang="en-US" u="sng" dirty="0">
                <a:solidFill>
                  <a:schemeClr val="tx2"/>
                </a:solidFill>
              </a:rPr>
              <a:t>Reasons against Disclosure</a:t>
            </a:r>
            <a:endParaRPr lang="en-US" dirty="0">
              <a:solidFill>
                <a:schemeClr val="tx2"/>
              </a:solidFill>
            </a:endParaRPr>
          </a:p>
          <a:p>
            <a:pPr>
              <a:lnSpc>
                <a:spcPct val="80000"/>
              </a:lnSpc>
              <a:defRPr/>
            </a:pPr>
            <a:r>
              <a:rPr lang="en-US" dirty="0">
                <a:solidFill>
                  <a:schemeClr val="tx2"/>
                </a:solidFill>
              </a:rPr>
              <a:t>Shifting focus off the client</a:t>
            </a:r>
          </a:p>
          <a:p>
            <a:pPr>
              <a:lnSpc>
                <a:spcPct val="80000"/>
              </a:lnSpc>
              <a:defRPr/>
            </a:pPr>
            <a:r>
              <a:rPr lang="en-US" dirty="0">
                <a:solidFill>
                  <a:schemeClr val="tx2"/>
                </a:solidFill>
              </a:rPr>
              <a:t>Using counseling time</a:t>
            </a:r>
          </a:p>
          <a:p>
            <a:pPr>
              <a:lnSpc>
                <a:spcPct val="80000"/>
              </a:lnSpc>
              <a:defRPr/>
            </a:pPr>
            <a:r>
              <a:rPr lang="en-US" dirty="0">
                <a:solidFill>
                  <a:schemeClr val="tx2"/>
                </a:solidFill>
              </a:rPr>
              <a:t>Role confusion</a:t>
            </a:r>
          </a:p>
        </p:txBody>
      </p:sp>
    </p:spTree>
    <p:extLst>
      <p:ext uri="{BB962C8B-B14F-4D97-AF65-F5344CB8AC3E}">
        <p14:creationId xmlns:p14="http://schemas.microsoft.com/office/powerpoint/2010/main" val="1708994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kern="0" dirty="0">
                <a:effectLst>
                  <a:outerShdw blurRad="38100" dist="38100" dir="2700000" algn="tl">
                    <a:srgbClr val="000000"/>
                  </a:outerShdw>
                </a:effectLst>
                <a:latin typeface="Tahoma"/>
                <a:cs typeface="Arial"/>
              </a:rPr>
              <a:t>Realities of Listening</a:t>
            </a:r>
            <a:endParaRPr lang="en-US" dirty="0"/>
          </a:p>
        </p:txBody>
      </p:sp>
      <p:sp>
        <p:nvSpPr>
          <p:cNvPr id="3" name="Content Placeholder 2"/>
          <p:cNvSpPr>
            <a:spLocks noGrp="1"/>
          </p:cNvSpPr>
          <p:nvPr>
            <p:ph idx="1"/>
          </p:nvPr>
        </p:nvSpPr>
        <p:spPr/>
        <p:txBody>
          <a:bodyPr>
            <a:normAutofit lnSpcReduction="10000"/>
          </a:bodyPr>
          <a:lstStyle/>
          <a:p>
            <a:pPr lvl="0" fontAlgn="base">
              <a:lnSpc>
                <a:spcPct val="80000"/>
              </a:lnSpc>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Listeners control communication because they can open up communication by engaging or shut it down by tuning out.</a:t>
            </a:r>
          </a:p>
          <a:p>
            <a:pPr lvl="0" fontAlgn="base">
              <a:lnSpc>
                <a:spcPct val="80000"/>
              </a:lnSpc>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Listeners use their will to tune in or out to a person.</a:t>
            </a:r>
          </a:p>
          <a:p>
            <a:pPr lvl="0" fontAlgn="base">
              <a:lnSpc>
                <a:spcPct val="80000"/>
              </a:lnSpc>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The listener often is the one who puts his/her interpretation into things.</a:t>
            </a:r>
          </a:p>
          <a:p>
            <a:pPr lvl="0" fontAlgn="base">
              <a:lnSpc>
                <a:spcPct val="80000"/>
              </a:lnSpc>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Listeners evaluate whether messages are important and valuable or not.</a:t>
            </a:r>
          </a:p>
          <a:p>
            <a:pPr lvl="0" fontAlgn="base">
              <a:lnSpc>
                <a:spcPct val="80000"/>
              </a:lnSpc>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Listeners decide to follow through on what the speaker says or to not to that.</a:t>
            </a:r>
          </a:p>
          <a:p>
            <a:pPr lvl="0" fontAlgn="base">
              <a:lnSpc>
                <a:spcPct val="80000"/>
              </a:lnSpc>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Listening is not automatic.  Rarely can listeners answer more than 4 details of a conversation correctly. </a:t>
            </a:r>
          </a:p>
          <a:p>
            <a:pPr lvl="0" fontAlgn="base">
              <a:lnSpc>
                <a:spcPct val="80000"/>
              </a:lnSpc>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Listening takes time and practice.</a:t>
            </a:r>
          </a:p>
          <a:p>
            <a:pPr lvl="0" fontAlgn="base">
              <a:lnSpc>
                <a:spcPct val="80000"/>
              </a:lnSpc>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Listeners only remember a small portion of what has been said- 50% immediately after talk, 10% after 1 day.</a:t>
            </a:r>
          </a:p>
          <a:p>
            <a:endParaRPr lang="en-US" dirty="0">
              <a:solidFill>
                <a:schemeClr val="tx2"/>
              </a:solidFill>
            </a:endParaRPr>
          </a:p>
        </p:txBody>
      </p:sp>
    </p:spTree>
    <p:extLst>
      <p:ext uri="{BB962C8B-B14F-4D97-AF65-F5344CB8AC3E}">
        <p14:creationId xmlns:p14="http://schemas.microsoft.com/office/powerpoint/2010/main" val="36146026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Therapist Openness/Disclosure</a:t>
            </a:r>
          </a:p>
        </p:txBody>
      </p:sp>
      <p:sp>
        <p:nvSpPr>
          <p:cNvPr id="3" name="Content Placeholder 2"/>
          <p:cNvSpPr>
            <a:spLocks noGrp="1"/>
          </p:cNvSpPr>
          <p:nvPr>
            <p:ph idx="1"/>
          </p:nvPr>
        </p:nvSpPr>
        <p:spPr>
          <a:xfrm>
            <a:off x="457200" y="1600200"/>
            <a:ext cx="8229600" cy="5257800"/>
          </a:xfrm>
        </p:spPr>
        <p:txBody>
          <a:bodyPr>
            <a:normAutofit/>
          </a:bodyPr>
          <a:lstStyle/>
          <a:p>
            <a:pPr>
              <a:lnSpc>
                <a:spcPct val="80000"/>
              </a:lnSpc>
              <a:buNone/>
              <a:defRPr/>
            </a:pPr>
            <a:r>
              <a:rPr lang="en-US" b="1" u="sng" dirty="0">
                <a:solidFill>
                  <a:schemeClr val="tx2"/>
                </a:solidFill>
              </a:rPr>
              <a:t>What May Be Disclosed</a:t>
            </a:r>
            <a:r>
              <a:rPr lang="en-US" dirty="0">
                <a:solidFill>
                  <a:schemeClr val="tx2"/>
                </a:solidFill>
              </a:rPr>
              <a:t>:</a:t>
            </a:r>
          </a:p>
          <a:p>
            <a:pPr>
              <a:lnSpc>
                <a:spcPct val="80000"/>
              </a:lnSpc>
              <a:defRPr/>
            </a:pPr>
            <a:r>
              <a:rPr lang="en-US" dirty="0">
                <a:solidFill>
                  <a:schemeClr val="tx2"/>
                </a:solidFill>
              </a:rPr>
              <a:t>Professional identity/credentials</a:t>
            </a:r>
          </a:p>
          <a:p>
            <a:pPr>
              <a:lnSpc>
                <a:spcPct val="80000"/>
              </a:lnSpc>
              <a:defRPr/>
            </a:pPr>
            <a:r>
              <a:rPr lang="en-US" dirty="0">
                <a:solidFill>
                  <a:schemeClr val="tx2"/>
                </a:solidFill>
              </a:rPr>
              <a:t>Educational background</a:t>
            </a:r>
          </a:p>
          <a:p>
            <a:pPr>
              <a:lnSpc>
                <a:spcPct val="80000"/>
              </a:lnSpc>
              <a:defRPr/>
            </a:pPr>
            <a:r>
              <a:rPr lang="en-US" dirty="0">
                <a:solidFill>
                  <a:schemeClr val="tx2"/>
                </a:solidFill>
              </a:rPr>
              <a:t>Professional experiences</a:t>
            </a:r>
          </a:p>
          <a:p>
            <a:pPr>
              <a:lnSpc>
                <a:spcPct val="80000"/>
              </a:lnSpc>
              <a:defRPr/>
            </a:pPr>
            <a:r>
              <a:rPr lang="en-US" dirty="0">
                <a:solidFill>
                  <a:schemeClr val="tx2"/>
                </a:solidFill>
              </a:rPr>
              <a:t>Professional Successes or failures</a:t>
            </a:r>
          </a:p>
          <a:p>
            <a:pPr>
              <a:lnSpc>
                <a:spcPct val="80000"/>
              </a:lnSpc>
              <a:defRPr/>
            </a:pPr>
            <a:r>
              <a:rPr lang="en-US" dirty="0">
                <a:solidFill>
                  <a:schemeClr val="tx2"/>
                </a:solidFill>
              </a:rPr>
              <a:t>Counselor Cognitions and emotions related to the client life Experiences</a:t>
            </a:r>
          </a:p>
          <a:p>
            <a:pPr>
              <a:lnSpc>
                <a:spcPct val="80000"/>
              </a:lnSpc>
              <a:defRPr/>
            </a:pPr>
            <a:r>
              <a:rPr lang="en-US" dirty="0">
                <a:solidFill>
                  <a:schemeClr val="tx2"/>
                </a:solidFill>
              </a:rPr>
              <a:t>Personal Feelings</a:t>
            </a:r>
          </a:p>
          <a:p>
            <a:pPr>
              <a:lnSpc>
                <a:spcPct val="80000"/>
              </a:lnSpc>
              <a:defRPr/>
            </a:pPr>
            <a:r>
              <a:rPr lang="en-US" dirty="0">
                <a:solidFill>
                  <a:schemeClr val="tx2"/>
                </a:solidFill>
              </a:rPr>
              <a:t>Personal Life Successes or Failures</a:t>
            </a:r>
          </a:p>
          <a:p>
            <a:pPr>
              <a:lnSpc>
                <a:spcPct val="80000"/>
              </a:lnSpc>
              <a:defRPr/>
            </a:pPr>
            <a:r>
              <a:rPr lang="en-US" dirty="0">
                <a:solidFill>
                  <a:schemeClr val="tx2"/>
                </a:solidFill>
              </a:rPr>
              <a:t>Personal Values</a:t>
            </a:r>
          </a:p>
          <a:p>
            <a:pPr>
              <a:lnSpc>
                <a:spcPct val="80000"/>
              </a:lnSpc>
              <a:defRPr/>
            </a:pPr>
            <a:r>
              <a:rPr lang="en-US" dirty="0">
                <a:solidFill>
                  <a:schemeClr val="tx2"/>
                </a:solidFill>
              </a:rPr>
              <a:t>Personal Beliefs</a:t>
            </a:r>
          </a:p>
          <a:p>
            <a:pPr>
              <a:lnSpc>
                <a:spcPct val="80000"/>
              </a:lnSpc>
              <a:defRPr/>
            </a:pPr>
            <a:r>
              <a:rPr lang="en-US" dirty="0">
                <a:solidFill>
                  <a:schemeClr val="tx2"/>
                </a:solidFill>
              </a:rPr>
              <a:t>Personal Attitudes on Topics</a:t>
            </a:r>
          </a:p>
          <a:p>
            <a:pPr>
              <a:lnSpc>
                <a:spcPct val="80000"/>
              </a:lnSpc>
              <a:defRPr/>
            </a:pPr>
            <a:r>
              <a:rPr lang="en-US" dirty="0">
                <a:solidFill>
                  <a:schemeClr val="tx2"/>
                </a:solidFill>
              </a:rPr>
              <a:t>To Be individualized to each client</a:t>
            </a:r>
          </a:p>
        </p:txBody>
      </p:sp>
    </p:spTree>
    <p:extLst>
      <p:ext uri="{BB962C8B-B14F-4D97-AF65-F5344CB8AC3E}">
        <p14:creationId xmlns:p14="http://schemas.microsoft.com/office/powerpoint/2010/main" val="35440973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u="sng" dirty="0">
                <a:effectLst/>
              </a:rPr>
              <a:t>Three Dimensions of Self Disclosure</a:t>
            </a:r>
            <a:r>
              <a:rPr lang="en-US" sz="3200" dirty="0">
                <a:effectLst/>
              </a:rPr>
              <a:t/>
            </a:r>
            <a:br>
              <a:rPr lang="en-US" sz="3200" dirty="0">
                <a:effectLst/>
              </a:rPr>
            </a:br>
            <a:r>
              <a:rPr lang="en-US" sz="3200" dirty="0">
                <a:effectLst/>
              </a:rPr>
              <a:t>(Jeffrey, A., &amp; Austin, T., 2007)</a:t>
            </a:r>
            <a:endParaRPr lang="en-US" sz="3200" dirty="0"/>
          </a:p>
        </p:txBody>
      </p:sp>
      <p:sp>
        <p:nvSpPr>
          <p:cNvPr id="3" name="Content Placeholder 2"/>
          <p:cNvSpPr>
            <a:spLocks noGrp="1"/>
          </p:cNvSpPr>
          <p:nvPr>
            <p:ph idx="1"/>
          </p:nvPr>
        </p:nvSpPr>
        <p:spPr>
          <a:xfrm>
            <a:off x="457200" y="1981200"/>
            <a:ext cx="8229600" cy="4144963"/>
          </a:xfrm>
        </p:spPr>
        <p:txBody>
          <a:bodyPr>
            <a:normAutofit/>
          </a:bodyPr>
          <a:lstStyle/>
          <a:p>
            <a:pPr marL="609600" indent="-609600">
              <a:defRPr/>
            </a:pPr>
            <a:r>
              <a:rPr lang="en-US" sz="3200" dirty="0">
                <a:solidFill>
                  <a:schemeClr val="tx2"/>
                </a:solidFill>
              </a:rPr>
              <a:t>The amount of disclosure</a:t>
            </a:r>
          </a:p>
          <a:p>
            <a:pPr marL="609600" indent="-609600">
              <a:defRPr/>
            </a:pPr>
            <a:r>
              <a:rPr lang="en-US" sz="3200" dirty="0">
                <a:solidFill>
                  <a:schemeClr val="tx2"/>
                </a:solidFill>
              </a:rPr>
              <a:t>The intimacy of information shared</a:t>
            </a:r>
          </a:p>
          <a:p>
            <a:pPr marL="609600" indent="-609600">
              <a:defRPr/>
            </a:pPr>
            <a:r>
              <a:rPr lang="en-US" sz="3200" dirty="0">
                <a:solidFill>
                  <a:schemeClr val="tx2"/>
                </a:solidFill>
              </a:rPr>
              <a:t>The duration of disclosure</a:t>
            </a:r>
          </a:p>
          <a:p>
            <a:pPr marL="609600" indent="-609600">
              <a:defRPr/>
            </a:pPr>
            <a:r>
              <a:rPr lang="en-US" sz="3200" dirty="0">
                <a:solidFill>
                  <a:schemeClr val="tx2"/>
                </a:solidFill>
              </a:rPr>
              <a:t>Within each there are the issues of where the disclosure is positive or negative, personal or demographic, similar or dissimilar, past or present. </a:t>
            </a:r>
          </a:p>
          <a:p>
            <a:endParaRPr lang="en-US" sz="3200" dirty="0">
              <a:solidFill>
                <a:schemeClr val="tx2"/>
              </a:solidFill>
            </a:endParaRPr>
          </a:p>
        </p:txBody>
      </p:sp>
    </p:spTree>
    <p:extLst>
      <p:ext uri="{BB962C8B-B14F-4D97-AF65-F5344CB8AC3E}">
        <p14:creationId xmlns:p14="http://schemas.microsoft.com/office/powerpoint/2010/main" val="53980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sz="3200" u="sng" dirty="0">
                <a:effectLst/>
              </a:rPr>
              <a:t>What Clients Said Was Helpful Disclosure</a:t>
            </a:r>
            <a:endParaRPr lang="en-US" sz="3200" dirty="0"/>
          </a:p>
        </p:txBody>
      </p:sp>
      <p:sp>
        <p:nvSpPr>
          <p:cNvPr id="3" name="Content Placeholder 2"/>
          <p:cNvSpPr>
            <a:spLocks noGrp="1"/>
          </p:cNvSpPr>
          <p:nvPr>
            <p:ph idx="1"/>
          </p:nvPr>
        </p:nvSpPr>
        <p:spPr>
          <a:xfrm>
            <a:off x="457200" y="1600200"/>
            <a:ext cx="8229600" cy="5257800"/>
          </a:xfrm>
        </p:spPr>
        <p:txBody>
          <a:bodyPr/>
          <a:lstStyle/>
          <a:p>
            <a:pPr>
              <a:lnSpc>
                <a:spcPct val="80000"/>
              </a:lnSpc>
              <a:defRPr/>
            </a:pPr>
            <a:r>
              <a:rPr lang="en-US" dirty="0">
                <a:solidFill>
                  <a:schemeClr val="tx2"/>
                </a:solidFill>
              </a:rPr>
              <a:t>Acceptance and Encouraging</a:t>
            </a:r>
          </a:p>
          <a:p>
            <a:pPr>
              <a:lnSpc>
                <a:spcPct val="80000"/>
              </a:lnSpc>
              <a:defRPr/>
            </a:pPr>
            <a:r>
              <a:rPr lang="en-US" dirty="0">
                <a:solidFill>
                  <a:schemeClr val="tx2"/>
                </a:solidFill>
              </a:rPr>
              <a:t>Ensuring Attention</a:t>
            </a:r>
          </a:p>
          <a:p>
            <a:pPr>
              <a:lnSpc>
                <a:spcPct val="80000"/>
              </a:lnSpc>
              <a:defRPr/>
            </a:pPr>
            <a:r>
              <a:rPr lang="en-US" dirty="0">
                <a:solidFill>
                  <a:schemeClr val="tx2"/>
                </a:solidFill>
              </a:rPr>
              <a:t>Body Language</a:t>
            </a:r>
          </a:p>
          <a:p>
            <a:pPr>
              <a:lnSpc>
                <a:spcPct val="80000"/>
              </a:lnSpc>
              <a:defRPr/>
            </a:pPr>
            <a:r>
              <a:rPr lang="en-US" dirty="0">
                <a:solidFill>
                  <a:schemeClr val="tx2"/>
                </a:solidFill>
              </a:rPr>
              <a:t>Silence (Listening)</a:t>
            </a:r>
          </a:p>
          <a:p>
            <a:pPr>
              <a:lnSpc>
                <a:spcPct val="80000"/>
              </a:lnSpc>
              <a:defRPr/>
            </a:pPr>
            <a:r>
              <a:rPr lang="en-US" dirty="0">
                <a:solidFill>
                  <a:schemeClr val="tx2"/>
                </a:solidFill>
              </a:rPr>
              <a:t>Open and Closed Ended Questions</a:t>
            </a:r>
          </a:p>
          <a:p>
            <a:pPr>
              <a:lnSpc>
                <a:spcPct val="80000"/>
              </a:lnSpc>
              <a:defRPr/>
            </a:pPr>
            <a:r>
              <a:rPr lang="en-US" dirty="0">
                <a:solidFill>
                  <a:schemeClr val="tx2"/>
                </a:solidFill>
              </a:rPr>
              <a:t>Reflection of the Content of Sessions</a:t>
            </a:r>
          </a:p>
          <a:p>
            <a:pPr>
              <a:lnSpc>
                <a:spcPct val="80000"/>
              </a:lnSpc>
              <a:defRPr/>
            </a:pPr>
            <a:r>
              <a:rPr lang="en-US" dirty="0">
                <a:solidFill>
                  <a:schemeClr val="tx2"/>
                </a:solidFill>
              </a:rPr>
              <a:t>Disclosure of Feelings</a:t>
            </a:r>
          </a:p>
          <a:p>
            <a:pPr>
              <a:lnSpc>
                <a:spcPct val="80000"/>
              </a:lnSpc>
              <a:defRPr/>
            </a:pPr>
            <a:r>
              <a:rPr lang="en-US" dirty="0">
                <a:solidFill>
                  <a:schemeClr val="tx2"/>
                </a:solidFill>
              </a:rPr>
              <a:t>Reflection of Feelings</a:t>
            </a:r>
          </a:p>
          <a:p>
            <a:pPr>
              <a:lnSpc>
                <a:spcPct val="80000"/>
              </a:lnSpc>
              <a:defRPr/>
            </a:pPr>
            <a:r>
              <a:rPr lang="en-US" dirty="0">
                <a:solidFill>
                  <a:schemeClr val="tx2"/>
                </a:solidFill>
              </a:rPr>
              <a:t>Self Disclosure</a:t>
            </a:r>
          </a:p>
          <a:p>
            <a:pPr>
              <a:lnSpc>
                <a:spcPct val="80000"/>
              </a:lnSpc>
              <a:defRPr/>
            </a:pPr>
            <a:r>
              <a:rPr lang="en-US" dirty="0">
                <a:solidFill>
                  <a:schemeClr val="tx2"/>
                </a:solidFill>
              </a:rPr>
              <a:t>Confrontation</a:t>
            </a:r>
          </a:p>
          <a:p>
            <a:pPr>
              <a:lnSpc>
                <a:spcPct val="80000"/>
              </a:lnSpc>
              <a:defRPr/>
            </a:pPr>
            <a:r>
              <a:rPr lang="en-US" dirty="0">
                <a:solidFill>
                  <a:schemeClr val="tx2"/>
                </a:solidFill>
              </a:rPr>
              <a:t>Key- developing an understanding of what each operationally means to a given client</a:t>
            </a:r>
          </a:p>
          <a:p>
            <a:endParaRPr lang="en-US" dirty="0"/>
          </a:p>
        </p:txBody>
      </p:sp>
    </p:spTree>
    <p:extLst>
      <p:ext uri="{BB962C8B-B14F-4D97-AF65-F5344CB8AC3E}">
        <p14:creationId xmlns:p14="http://schemas.microsoft.com/office/powerpoint/2010/main" val="1786475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371600"/>
          </a:xfrm>
        </p:spPr>
        <p:txBody>
          <a:bodyPr/>
          <a:lstStyle/>
          <a:p>
            <a:r>
              <a:rPr lang="en-US" sz="2800" u="sng" dirty="0">
                <a:effectLst/>
              </a:rPr>
              <a:t>How Clients Judged if Disclosure Was Helpful</a:t>
            </a:r>
            <a:r>
              <a:rPr lang="en-US" dirty="0">
                <a:effectLst/>
              </a:rPr>
              <a:t/>
            </a:r>
            <a:br>
              <a:rPr lang="en-US" dirty="0">
                <a:effectLst/>
              </a:rPr>
            </a:br>
            <a:endParaRPr lang="en-US" dirty="0"/>
          </a:p>
        </p:txBody>
      </p:sp>
      <p:sp>
        <p:nvSpPr>
          <p:cNvPr id="3" name="Content Placeholder 2"/>
          <p:cNvSpPr>
            <a:spLocks noGrp="1"/>
          </p:cNvSpPr>
          <p:nvPr>
            <p:ph idx="1"/>
          </p:nvPr>
        </p:nvSpPr>
        <p:spPr>
          <a:xfrm>
            <a:off x="457200" y="2057400"/>
            <a:ext cx="8229600" cy="4068763"/>
          </a:xfrm>
        </p:spPr>
        <p:txBody>
          <a:bodyPr>
            <a:normAutofit/>
          </a:bodyPr>
          <a:lstStyle/>
          <a:p>
            <a:pPr>
              <a:defRPr/>
            </a:pPr>
            <a:r>
              <a:rPr lang="en-US" sz="3600" dirty="0">
                <a:solidFill>
                  <a:schemeClr val="tx2"/>
                </a:solidFill>
              </a:rPr>
              <a:t>It built my confidence.</a:t>
            </a:r>
          </a:p>
          <a:p>
            <a:pPr>
              <a:defRPr/>
            </a:pPr>
            <a:r>
              <a:rPr lang="en-US" sz="3600" dirty="0">
                <a:solidFill>
                  <a:schemeClr val="tx2"/>
                </a:solidFill>
              </a:rPr>
              <a:t>It helped me share more.</a:t>
            </a:r>
          </a:p>
          <a:p>
            <a:pPr>
              <a:defRPr/>
            </a:pPr>
            <a:r>
              <a:rPr lang="en-US" sz="3600" dirty="0">
                <a:solidFill>
                  <a:schemeClr val="tx2"/>
                </a:solidFill>
              </a:rPr>
              <a:t>I felt relieved afterward.</a:t>
            </a:r>
          </a:p>
          <a:p>
            <a:pPr>
              <a:defRPr/>
            </a:pPr>
            <a:r>
              <a:rPr lang="en-US" sz="3600" dirty="0">
                <a:solidFill>
                  <a:schemeClr val="tx2"/>
                </a:solidFill>
              </a:rPr>
              <a:t>I had more respect for the therapist and/or the clinical relationship.</a:t>
            </a:r>
          </a:p>
        </p:txBody>
      </p:sp>
    </p:spTree>
    <p:extLst>
      <p:ext uri="{BB962C8B-B14F-4D97-AF65-F5344CB8AC3E}">
        <p14:creationId xmlns:p14="http://schemas.microsoft.com/office/powerpoint/2010/main" val="7137833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sz="2400" u="sng" dirty="0">
                <a:effectLst/>
              </a:rPr>
              <a:t>Frequency of Reasons to Self Disclose</a:t>
            </a:r>
            <a:r>
              <a:rPr lang="en-US" sz="2400" dirty="0">
                <a:effectLst/>
              </a:rPr>
              <a:t/>
            </a:r>
            <a:br>
              <a:rPr lang="en-US" sz="2400" dirty="0">
                <a:effectLst/>
              </a:rPr>
            </a:br>
            <a:r>
              <a:rPr lang="en-US" sz="2400" dirty="0">
                <a:effectLst/>
              </a:rPr>
              <a:t>(Simone, D.H., McCarthy, P., &amp; </a:t>
            </a:r>
            <a:r>
              <a:rPr lang="en-US" sz="2400" dirty="0" err="1">
                <a:effectLst/>
              </a:rPr>
              <a:t>Skay</a:t>
            </a:r>
            <a:r>
              <a:rPr lang="en-US" sz="2400" dirty="0">
                <a:effectLst/>
              </a:rPr>
              <a:t>, C.L., 1998, p.179)</a:t>
            </a:r>
            <a:endParaRPr lang="en-US" sz="2400"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algn="ctr">
              <a:lnSpc>
                <a:spcPct val="80000"/>
              </a:lnSpc>
              <a:defRPr/>
            </a:pPr>
            <a:r>
              <a:rPr lang="en-US" dirty="0">
                <a:solidFill>
                  <a:schemeClr val="tx2"/>
                </a:solidFill>
              </a:rPr>
              <a:t>Promote feelings of universality-85</a:t>
            </a:r>
          </a:p>
          <a:p>
            <a:pPr algn="ctr">
              <a:lnSpc>
                <a:spcPct val="80000"/>
              </a:lnSpc>
              <a:defRPr/>
            </a:pPr>
            <a:r>
              <a:rPr lang="en-US" dirty="0">
                <a:solidFill>
                  <a:schemeClr val="tx2"/>
                </a:solidFill>
              </a:rPr>
              <a:t>Encourage client and instill hope- 81</a:t>
            </a:r>
          </a:p>
          <a:p>
            <a:pPr algn="ctr">
              <a:lnSpc>
                <a:spcPct val="80000"/>
              </a:lnSpc>
              <a:defRPr/>
            </a:pPr>
            <a:r>
              <a:rPr lang="en-US" dirty="0">
                <a:solidFill>
                  <a:schemeClr val="tx2"/>
                </a:solidFill>
              </a:rPr>
              <a:t>Model coping strategies- 71</a:t>
            </a:r>
          </a:p>
          <a:p>
            <a:pPr algn="ctr">
              <a:lnSpc>
                <a:spcPct val="80000"/>
              </a:lnSpc>
              <a:defRPr/>
            </a:pPr>
            <a:r>
              <a:rPr lang="en-US" dirty="0">
                <a:solidFill>
                  <a:schemeClr val="tx2"/>
                </a:solidFill>
              </a:rPr>
              <a:t>Build rapport and foster alliance-68</a:t>
            </a:r>
          </a:p>
          <a:p>
            <a:pPr algn="ctr">
              <a:lnSpc>
                <a:spcPct val="80000"/>
              </a:lnSpc>
              <a:defRPr/>
            </a:pPr>
            <a:r>
              <a:rPr lang="en-US" dirty="0">
                <a:solidFill>
                  <a:schemeClr val="tx2"/>
                </a:solidFill>
              </a:rPr>
              <a:t>Increase awareness of alternative views- 67</a:t>
            </a:r>
          </a:p>
          <a:p>
            <a:pPr algn="ctr">
              <a:lnSpc>
                <a:spcPct val="80000"/>
              </a:lnSpc>
              <a:defRPr/>
            </a:pPr>
            <a:r>
              <a:rPr lang="en-US" dirty="0">
                <a:solidFill>
                  <a:schemeClr val="tx2"/>
                </a:solidFill>
              </a:rPr>
              <a:t>Provide reality testing-38</a:t>
            </a:r>
          </a:p>
          <a:p>
            <a:pPr algn="ctr">
              <a:lnSpc>
                <a:spcPct val="80000"/>
              </a:lnSpc>
              <a:defRPr/>
            </a:pPr>
            <a:r>
              <a:rPr lang="en-US" dirty="0">
                <a:solidFill>
                  <a:schemeClr val="tx2"/>
                </a:solidFill>
              </a:rPr>
              <a:t>Decrease client anxiety-37</a:t>
            </a:r>
          </a:p>
          <a:p>
            <a:pPr algn="ctr">
              <a:lnSpc>
                <a:spcPct val="80000"/>
              </a:lnSpc>
              <a:defRPr/>
            </a:pPr>
            <a:r>
              <a:rPr lang="en-US" dirty="0">
                <a:solidFill>
                  <a:schemeClr val="tx2"/>
                </a:solidFill>
              </a:rPr>
              <a:t>Prevent client idealization of counselor-36</a:t>
            </a:r>
          </a:p>
          <a:p>
            <a:pPr algn="ctr">
              <a:lnSpc>
                <a:spcPct val="80000"/>
              </a:lnSpc>
              <a:defRPr/>
            </a:pPr>
            <a:r>
              <a:rPr lang="en-US" dirty="0">
                <a:solidFill>
                  <a:schemeClr val="tx2"/>
                </a:solidFill>
              </a:rPr>
              <a:t>Increase self disclosure through modeling/reinforcement-31</a:t>
            </a:r>
          </a:p>
          <a:p>
            <a:pPr algn="ctr">
              <a:lnSpc>
                <a:spcPct val="80000"/>
              </a:lnSpc>
              <a:defRPr/>
            </a:pPr>
            <a:r>
              <a:rPr lang="en-US" dirty="0">
                <a:solidFill>
                  <a:schemeClr val="tx2"/>
                </a:solidFill>
              </a:rPr>
              <a:t>Increase counselor authenticity-29</a:t>
            </a:r>
          </a:p>
          <a:p>
            <a:pPr algn="ctr">
              <a:lnSpc>
                <a:spcPct val="80000"/>
              </a:lnSpc>
              <a:defRPr/>
            </a:pPr>
            <a:r>
              <a:rPr lang="en-US" dirty="0">
                <a:solidFill>
                  <a:schemeClr val="tx2"/>
                </a:solidFill>
              </a:rPr>
              <a:t>Decrease client resistance-8</a:t>
            </a:r>
          </a:p>
          <a:p>
            <a:pPr algn="ctr">
              <a:lnSpc>
                <a:spcPct val="80000"/>
              </a:lnSpc>
              <a:defRPr/>
            </a:pPr>
            <a:r>
              <a:rPr lang="en-US" dirty="0">
                <a:solidFill>
                  <a:schemeClr val="tx2"/>
                </a:solidFill>
              </a:rPr>
              <a:t>Dilute transference near termination-7</a:t>
            </a:r>
          </a:p>
          <a:p>
            <a:pPr algn="ctr">
              <a:lnSpc>
                <a:spcPct val="80000"/>
              </a:lnSpc>
              <a:defRPr/>
            </a:pPr>
            <a:r>
              <a:rPr lang="en-US" dirty="0">
                <a:solidFill>
                  <a:schemeClr val="tx2"/>
                </a:solidFill>
              </a:rPr>
              <a:t>Challenge the client-4</a:t>
            </a:r>
          </a:p>
          <a:p>
            <a:pPr algn="ctr">
              <a:lnSpc>
                <a:spcPct val="80000"/>
              </a:lnSpc>
              <a:defRPr/>
            </a:pPr>
            <a:r>
              <a:rPr lang="en-US" dirty="0">
                <a:solidFill>
                  <a:schemeClr val="tx2"/>
                </a:solidFill>
              </a:rPr>
              <a:t>Decrease general transference-3</a:t>
            </a:r>
          </a:p>
          <a:p>
            <a:pPr algn="ctr">
              <a:lnSpc>
                <a:spcPct val="80000"/>
              </a:lnSpc>
              <a:defRPr/>
            </a:pPr>
            <a:r>
              <a:rPr lang="en-US" dirty="0">
                <a:solidFill>
                  <a:schemeClr val="tx2"/>
                </a:solidFill>
              </a:rPr>
              <a:t>Prevent transference with clients who have poor reality testing-3</a:t>
            </a:r>
          </a:p>
          <a:p>
            <a:pPr algn="ctr">
              <a:lnSpc>
                <a:spcPct val="80000"/>
              </a:lnSpc>
              <a:defRPr/>
            </a:pPr>
            <a:r>
              <a:rPr lang="en-US" dirty="0">
                <a:solidFill>
                  <a:schemeClr val="tx2"/>
                </a:solidFill>
              </a:rPr>
              <a:t>Provide counselor satisfaction-1</a:t>
            </a:r>
          </a:p>
          <a:p>
            <a:pPr algn="ctr">
              <a:lnSpc>
                <a:spcPct val="80000"/>
              </a:lnSpc>
              <a:defRPr/>
            </a:pPr>
            <a:r>
              <a:rPr lang="en-US" dirty="0">
                <a:solidFill>
                  <a:schemeClr val="tx2"/>
                </a:solidFill>
              </a:rPr>
              <a:t>Decrease counselor anxiety-0</a:t>
            </a:r>
          </a:p>
          <a:p>
            <a:endParaRPr lang="en-US" dirty="0"/>
          </a:p>
        </p:txBody>
      </p:sp>
    </p:spTree>
    <p:extLst>
      <p:ext uri="{BB962C8B-B14F-4D97-AF65-F5344CB8AC3E}">
        <p14:creationId xmlns:p14="http://schemas.microsoft.com/office/powerpoint/2010/main" val="30300974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u="sng" dirty="0">
                <a:effectLst/>
              </a:rPr>
              <a:t>Frequency of Reasons Not to Self Disclose</a:t>
            </a:r>
            <a:r>
              <a:rPr lang="en-US" sz="2800" dirty="0">
                <a:effectLst/>
              </a:rPr>
              <a:t/>
            </a:r>
            <a:br>
              <a:rPr lang="en-US" sz="2800" dirty="0">
                <a:effectLst/>
              </a:rPr>
            </a:br>
            <a:r>
              <a:rPr lang="en-US" sz="1800" dirty="0">
                <a:effectLst/>
              </a:rPr>
              <a:t>(Simone, D.H., McCarthy, ., &amp; </a:t>
            </a:r>
            <a:r>
              <a:rPr lang="en-US" sz="1800" dirty="0" err="1">
                <a:effectLst/>
              </a:rPr>
              <a:t>Skay</a:t>
            </a:r>
            <a:r>
              <a:rPr lang="en-US" sz="1800" dirty="0">
                <a:effectLst/>
              </a:rPr>
              <a:t>, C.L., 1998, p.179)</a:t>
            </a:r>
            <a:endParaRPr lang="en-US" sz="1800" dirty="0"/>
          </a:p>
        </p:txBody>
      </p:sp>
      <p:sp>
        <p:nvSpPr>
          <p:cNvPr id="3" name="Content Placeholder 2"/>
          <p:cNvSpPr>
            <a:spLocks noGrp="1"/>
          </p:cNvSpPr>
          <p:nvPr>
            <p:ph idx="1"/>
          </p:nvPr>
        </p:nvSpPr>
        <p:spPr>
          <a:xfrm>
            <a:off x="0" y="1600200"/>
            <a:ext cx="9144000" cy="5257800"/>
          </a:xfrm>
        </p:spPr>
        <p:txBody>
          <a:bodyPr>
            <a:normAutofit fontScale="92500"/>
          </a:bodyPr>
          <a:lstStyle/>
          <a:p>
            <a:pPr>
              <a:lnSpc>
                <a:spcPct val="80000"/>
              </a:lnSpc>
              <a:defRPr/>
            </a:pPr>
            <a:r>
              <a:rPr lang="en-US" dirty="0">
                <a:solidFill>
                  <a:schemeClr val="tx2"/>
                </a:solidFill>
              </a:rPr>
              <a:t>Avoid blurring boundaries- 107</a:t>
            </a:r>
          </a:p>
          <a:p>
            <a:pPr>
              <a:lnSpc>
                <a:spcPct val="80000"/>
              </a:lnSpc>
              <a:defRPr/>
            </a:pPr>
            <a:r>
              <a:rPr lang="en-US" dirty="0">
                <a:solidFill>
                  <a:schemeClr val="tx2"/>
                </a:solidFill>
              </a:rPr>
              <a:t>Stay focused on the client-99</a:t>
            </a:r>
          </a:p>
          <a:p>
            <a:pPr>
              <a:lnSpc>
                <a:spcPct val="80000"/>
              </a:lnSpc>
              <a:defRPr/>
            </a:pPr>
            <a:r>
              <a:rPr lang="en-US" dirty="0">
                <a:solidFill>
                  <a:schemeClr val="tx2"/>
                </a:solidFill>
              </a:rPr>
              <a:t>Prevent concern about counselor welfare-67</a:t>
            </a:r>
          </a:p>
          <a:p>
            <a:pPr>
              <a:lnSpc>
                <a:spcPct val="80000"/>
              </a:lnSpc>
              <a:defRPr/>
            </a:pPr>
            <a:r>
              <a:rPr lang="en-US" dirty="0">
                <a:solidFill>
                  <a:schemeClr val="tx2"/>
                </a:solidFill>
              </a:rPr>
              <a:t>Prevent merging-54</a:t>
            </a:r>
          </a:p>
          <a:p>
            <a:pPr>
              <a:lnSpc>
                <a:spcPct val="80000"/>
              </a:lnSpc>
              <a:defRPr/>
            </a:pPr>
            <a:r>
              <a:rPr lang="en-US" dirty="0">
                <a:solidFill>
                  <a:schemeClr val="tx2"/>
                </a:solidFill>
              </a:rPr>
              <a:t>Prevent premature closure-45</a:t>
            </a:r>
          </a:p>
          <a:p>
            <a:pPr>
              <a:lnSpc>
                <a:spcPct val="80000"/>
              </a:lnSpc>
              <a:defRPr/>
            </a:pPr>
            <a:r>
              <a:rPr lang="en-US" dirty="0">
                <a:solidFill>
                  <a:schemeClr val="tx2"/>
                </a:solidFill>
              </a:rPr>
              <a:t>Avoid information overload and confusion-40</a:t>
            </a:r>
          </a:p>
          <a:p>
            <a:pPr>
              <a:lnSpc>
                <a:spcPct val="80000"/>
              </a:lnSpc>
              <a:defRPr/>
            </a:pPr>
            <a:r>
              <a:rPr lang="en-US" dirty="0">
                <a:solidFill>
                  <a:schemeClr val="tx2"/>
                </a:solidFill>
              </a:rPr>
              <a:t>Prevent client feeling burdened by counselor problems-39</a:t>
            </a:r>
          </a:p>
          <a:p>
            <a:pPr>
              <a:lnSpc>
                <a:spcPct val="80000"/>
              </a:lnSpc>
              <a:defRPr/>
            </a:pPr>
            <a:r>
              <a:rPr lang="en-US" dirty="0">
                <a:solidFill>
                  <a:schemeClr val="tx2"/>
                </a:solidFill>
              </a:rPr>
              <a:t>Avoid interfering with transference-28</a:t>
            </a:r>
          </a:p>
          <a:p>
            <a:pPr>
              <a:lnSpc>
                <a:spcPct val="80000"/>
              </a:lnSpc>
              <a:defRPr/>
            </a:pPr>
            <a:r>
              <a:rPr lang="en-US" dirty="0">
                <a:solidFill>
                  <a:schemeClr val="tx2"/>
                </a:solidFill>
              </a:rPr>
              <a:t>Prevent client demoralization by counselor success/failure-25</a:t>
            </a:r>
          </a:p>
          <a:p>
            <a:pPr>
              <a:lnSpc>
                <a:spcPct val="80000"/>
              </a:lnSpc>
              <a:defRPr/>
            </a:pPr>
            <a:r>
              <a:rPr lang="en-US" dirty="0">
                <a:solidFill>
                  <a:schemeClr val="tx2"/>
                </a:solidFill>
              </a:rPr>
              <a:t>Avoid giving client information to manipulate counselor-20</a:t>
            </a:r>
          </a:p>
          <a:p>
            <a:pPr>
              <a:lnSpc>
                <a:spcPct val="80000"/>
              </a:lnSpc>
              <a:defRPr/>
            </a:pPr>
            <a:r>
              <a:rPr lang="en-US" dirty="0">
                <a:solidFill>
                  <a:schemeClr val="tx2"/>
                </a:solidFill>
              </a:rPr>
              <a:t>Avoid counselor discomfort-14</a:t>
            </a:r>
          </a:p>
          <a:p>
            <a:pPr>
              <a:lnSpc>
                <a:spcPct val="80000"/>
              </a:lnSpc>
              <a:defRPr/>
            </a:pPr>
            <a:r>
              <a:rPr lang="en-US" dirty="0">
                <a:solidFill>
                  <a:schemeClr val="tx2"/>
                </a:solidFill>
              </a:rPr>
              <a:t>Prevent client questioning counselor’s ability to help-11</a:t>
            </a:r>
          </a:p>
          <a:p>
            <a:pPr>
              <a:lnSpc>
                <a:spcPct val="80000"/>
              </a:lnSpc>
              <a:defRPr/>
            </a:pPr>
            <a:r>
              <a:rPr lang="en-US" dirty="0">
                <a:solidFill>
                  <a:schemeClr val="tx2"/>
                </a:solidFill>
              </a:rPr>
              <a:t>Avoid questions about counselor’s mental helath-9</a:t>
            </a:r>
          </a:p>
          <a:p>
            <a:pPr>
              <a:lnSpc>
                <a:spcPct val="80000"/>
              </a:lnSpc>
              <a:defRPr/>
            </a:pPr>
            <a:r>
              <a:rPr lang="en-US" dirty="0">
                <a:solidFill>
                  <a:schemeClr val="tx2"/>
                </a:solidFill>
              </a:rPr>
              <a:t>Prevent client communicating information about counselor-4</a:t>
            </a:r>
          </a:p>
          <a:p>
            <a:pPr>
              <a:lnSpc>
                <a:spcPct val="80000"/>
              </a:lnSpc>
              <a:defRPr/>
            </a:pPr>
            <a:r>
              <a:rPr lang="en-US" dirty="0">
                <a:solidFill>
                  <a:schemeClr val="tx2"/>
                </a:solidFill>
              </a:rPr>
              <a:t>Avoid losing credibility as an expert-3</a:t>
            </a:r>
          </a:p>
        </p:txBody>
      </p:sp>
    </p:spTree>
    <p:extLst>
      <p:ext uri="{BB962C8B-B14F-4D97-AF65-F5344CB8AC3E}">
        <p14:creationId xmlns:p14="http://schemas.microsoft.com/office/powerpoint/2010/main" val="9356840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effectLst/>
              </a:rPr>
              <a:t>Questions to Consider Regarding Disclosure</a:t>
            </a:r>
            <a:endParaRPr lang="en-US" dirty="0"/>
          </a:p>
        </p:txBody>
      </p:sp>
      <p:sp>
        <p:nvSpPr>
          <p:cNvPr id="3" name="Content Placeholder 2"/>
          <p:cNvSpPr>
            <a:spLocks noGrp="1"/>
          </p:cNvSpPr>
          <p:nvPr>
            <p:ph idx="1"/>
          </p:nvPr>
        </p:nvSpPr>
        <p:spPr>
          <a:xfrm>
            <a:off x="0" y="1752600"/>
            <a:ext cx="9144000" cy="5105400"/>
          </a:xfrm>
        </p:spPr>
        <p:txBody>
          <a:bodyPr>
            <a:normAutofit fontScale="92500" lnSpcReduction="10000"/>
          </a:bodyPr>
          <a:lstStyle/>
          <a:p>
            <a:pPr>
              <a:lnSpc>
                <a:spcPct val="80000"/>
              </a:lnSpc>
              <a:defRPr/>
            </a:pPr>
            <a:r>
              <a:rPr lang="en-US" dirty="0">
                <a:solidFill>
                  <a:schemeClr val="tx2"/>
                </a:solidFill>
              </a:rPr>
              <a:t>Have I paused to evaluate this potential disclose beforehand?</a:t>
            </a:r>
          </a:p>
          <a:p>
            <a:pPr>
              <a:lnSpc>
                <a:spcPct val="80000"/>
              </a:lnSpc>
              <a:defRPr/>
            </a:pPr>
            <a:r>
              <a:rPr lang="en-US" dirty="0">
                <a:solidFill>
                  <a:schemeClr val="tx2"/>
                </a:solidFill>
              </a:rPr>
              <a:t>Why am I disclosing?</a:t>
            </a:r>
          </a:p>
          <a:p>
            <a:pPr>
              <a:lnSpc>
                <a:spcPct val="80000"/>
              </a:lnSpc>
              <a:defRPr/>
            </a:pPr>
            <a:r>
              <a:rPr lang="en-US" dirty="0">
                <a:solidFill>
                  <a:schemeClr val="tx2"/>
                </a:solidFill>
              </a:rPr>
              <a:t>How will this help the client’s goals in counseling?</a:t>
            </a:r>
          </a:p>
          <a:p>
            <a:pPr>
              <a:lnSpc>
                <a:spcPct val="80000"/>
              </a:lnSpc>
              <a:defRPr/>
            </a:pPr>
            <a:r>
              <a:rPr lang="en-US" dirty="0">
                <a:solidFill>
                  <a:schemeClr val="tx2"/>
                </a:solidFill>
              </a:rPr>
              <a:t>Are there conditions which necessitate this disclosure? If so, what?</a:t>
            </a:r>
          </a:p>
          <a:p>
            <a:pPr>
              <a:lnSpc>
                <a:spcPct val="80000"/>
              </a:lnSpc>
              <a:defRPr/>
            </a:pPr>
            <a:r>
              <a:rPr lang="en-US" dirty="0">
                <a:solidFill>
                  <a:schemeClr val="tx2"/>
                </a:solidFill>
              </a:rPr>
              <a:t>Are there other ways of approaching the client’s issue that may be as effective as disclosure?</a:t>
            </a:r>
          </a:p>
          <a:p>
            <a:pPr>
              <a:lnSpc>
                <a:spcPct val="80000"/>
              </a:lnSpc>
              <a:defRPr/>
            </a:pPr>
            <a:r>
              <a:rPr lang="en-US" dirty="0">
                <a:solidFill>
                  <a:schemeClr val="tx2"/>
                </a:solidFill>
              </a:rPr>
              <a:t>Is there any potential harm or danger to the client from this potential disclosure?</a:t>
            </a:r>
          </a:p>
          <a:p>
            <a:pPr>
              <a:lnSpc>
                <a:spcPct val="80000"/>
              </a:lnSpc>
              <a:defRPr/>
            </a:pPr>
            <a:r>
              <a:rPr lang="en-US" dirty="0">
                <a:solidFill>
                  <a:schemeClr val="tx2"/>
                </a:solidFill>
              </a:rPr>
              <a:t>Does the client have the ego strength for this disclosure?</a:t>
            </a:r>
          </a:p>
          <a:p>
            <a:pPr>
              <a:lnSpc>
                <a:spcPct val="80000"/>
              </a:lnSpc>
              <a:defRPr/>
            </a:pPr>
            <a:r>
              <a:rPr lang="en-US" dirty="0">
                <a:solidFill>
                  <a:schemeClr val="tx2"/>
                </a:solidFill>
              </a:rPr>
              <a:t>Will this disclosure blur professional boundaries?</a:t>
            </a:r>
          </a:p>
          <a:p>
            <a:pPr>
              <a:lnSpc>
                <a:spcPct val="80000"/>
              </a:lnSpc>
              <a:defRPr/>
            </a:pPr>
            <a:r>
              <a:rPr lang="en-US" dirty="0">
                <a:solidFill>
                  <a:schemeClr val="tx2"/>
                </a:solidFill>
              </a:rPr>
              <a:t>How will this disclosure help the client emotionally (instilling hope, moving toward counseling goals, feeling less alone)?</a:t>
            </a:r>
          </a:p>
          <a:p>
            <a:pPr>
              <a:lnSpc>
                <a:spcPct val="80000"/>
              </a:lnSpc>
              <a:defRPr/>
            </a:pPr>
            <a:r>
              <a:rPr lang="en-US" dirty="0">
                <a:solidFill>
                  <a:schemeClr val="tx2"/>
                </a:solidFill>
              </a:rPr>
              <a:t>Could the client end up feeling demoralized by my disclosure?</a:t>
            </a:r>
          </a:p>
          <a:p>
            <a:pPr>
              <a:lnSpc>
                <a:spcPct val="80000"/>
              </a:lnSpc>
              <a:defRPr/>
            </a:pPr>
            <a:r>
              <a:rPr lang="en-US" dirty="0">
                <a:solidFill>
                  <a:schemeClr val="tx2"/>
                </a:solidFill>
              </a:rPr>
              <a:t>Will this disclosure help with reality check?</a:t>
            </a:r>
          </a:p>
          <a:p>
            <a:pPr>
              <a:lnSpc>
                <a:spcPct val="80000"/>
              </a:lnSpc>
              <a:defRPr/>
            </a:pPr>
            <a:r>
              <a:rPr lang="en-US" dirty="0">
                <a:solidFill>
                  <a:schemeClr val="tx2"/>
                </a:solidFill>
              </a:rPr>
              <a:t>Possibly test out a lower level disclosure first (e.. an obvious topic the client may be wondering about) versus a more detailed deliberate disclosure</a:t>
            </a:r>
          </a:p>
        </p:txBody>
      </p:sp>
    </p:spTree>
    <p:extLst>
      <p:ext uri="{BB962C8B-B14F-4D97-AF65-F5344CB8AC3E}">
        <p14:creationId xmlns:p14="http://schemas.microsoft.com/office/powerpoint/2010/main" val="9122320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u="sng" dirty="0">
                <a:effectLst/>
              </a:rPr>
              <a:t>Self Disclosure With Children/Teens</a:t>
            </a:r>
            <a:r>
              <a:rPr lang="en-US" sz="2800" dirty="0">
                <a:effectLst/>
              </a:rPr>
              <a:t/>
            </a:r>
            <a:br>
              <a:rPr lang="en-US" sz="2800" dirty="0">
                <a:effectLst/>
              </a:rPr>
            </a:br>
            <a:r>
              <a:rPr lang="en-US" sz="1800" dirty="0">
                <a:effectLst/>
              </a:rPr>
              <a:t>(</a:t>
            </a:r>
            <a:r>
              <a:rPr lang="en-US" sz="1800" dirty="0" err="1">
                <a:effectLst/>
              </a:rPr>
              <a:t>Capobianco</a:t>
            </a:r>
            <a:r>
              <a:rPr lang="en-US" sz="1800" dirty="0">
                <a:effectLst/>
              </a:rPr>
              <a:t>, J., &amp; Farber, B.A., 2005 </a:t>
            </a:r>
            <a:r>
              <a:rPr lang="en-US" sz="1800" dirty="0" smtClean="0">
                <a:effectLst/>
              </a:rPr>
              <a:t>&amp; Gaines</a:t>
            </a:r>
            <a:r>
              <a:rPr lang="en-US" sz="1800" dirty="0">
                <a:effectLst/>
              </a:rPr>
              <a:t>, R., </a:t>
            </a:r>
            <a:r>
              <a:rPr lang="en-US" sz="1800" dirty="0" smtClean="0">
                <a:effectLst/>
              </a:rPr>
              <a:t>2003)</a:t>
            </a:r>
            <a:endParaRPr lang="en-US" sz="1800" dirty="0"/>
          </a:p>
        </p:txBody>
      </p:sp>
      <p:sp>
        <p:nvSpPr>
          <p:cNvPr id="3" name="Content Placeholder 2"/>
          <p:cNvSpPr>
            <a:spLocks noGrp="1"/>
          </p:cNvSpPr>
          <p:nvPr>
            <p:ph idx="1"/>
          </p:nvPr>
        </p:nvSpPr>
        <p:spPr>
          <a:xfrm>
            <a:off x="457200" y="1600200"/>
            <a:ext cx="8229600" cy="5257800"/>
          </a:xfrm>
        </p:spPr>
        <p:txBody>
          <a:bodyPr>
            <a:normAutofit/>
          </a:bodyPr>
          <a:lstStyle/>
          <a:p>
            <a:pPr>
              <a:lnSpc>
                <a:spcPct val="80000"/>
              </a:lnSpc>
              <a:defRPr/>
            </a:pPr>
            <a:r>
              <a:rPr lang="en-US" dirty="0">
                <a:solidFill>
                  <a:schemeClr val="tx2"/>
                </a:solidFill>
              </a:rPr>
              <a:t>Children/teens require a higher degree of self disclosure.</a:t>
            </a:r>
          </a:p>
          <a:p>
            <a:pPr>
              <a:lnSpc>
                <a:spcPct val="80000"/>
              </a:lnSpc>
              <a:defRPr/>
            </a:pPr>
            <a:r>
              <a:rPr lang="en-US" dirty="0">
                <a:solidFill>
                  <a:schemeClr val="tx2"/>
                </a:solidFill>
              </a:rPr>
              <a:t>Children may elicit and require a higher level of therapist disclosure</a:t>
            </a:r>
          </a:p>
          <a:p>
            <a:pPr>
              <a:lnSpc>
                <a:spcPct val="80000"/>
              </a:lnSpc>
              <a:defRPr/>
            </a:pPr>
            <a:r>
              <a:rPr lang="en-US" dirty="0">
                <a:solidFill>
                  <a:schemeClr val="tx2"/>
                </a:solidFill>
              </a:rPr>
              <a:t>All information on you is a type of disclosure for a child/adolescent (mannerisms, dress, décor, word you use/don’t allow, etc.)</a:t>
            </a:r>
          </a:p>
          <a:p>
            <a:pPr>
              <a:lnSpc>
                <a:spcPct val="80000"/>
              </a:lnSpc>
              <a:defRPr/>
            </a:pPr>
            <a:r>
              <a:rPr lang="en-US" dirty="0">
                <a:solidFill>
                  <a:schemeClr val="tx2"/>
                </a:solidFill>
              </a:rPr>
              <a:t>Children/teens generally less rigid than adults.</a:t>
            </a:r>
          </a:p>
          <a:p>
            <a:pPr>
              <a:lnSpc>
                <a:spcPct val="80000"/>
              </a:lnSpc>
              <a:defRPr/>
            </a:pPr>
            <a:r>
              <a:rPr lang="en-US" dirty="0">
                <a:solidFill>
                  <a:schemeClr val="tx2"/>
                </a:solidFill>
              </a:rPr>
              <a:t>Find the meaning for the child (what is the symbolism behind it?)</a:t>
            </a:r>
          </a:p>
          <a:p>
            <a:pPr>
              <a:lnSpc>
                <a:spcPct val="80000"/>
              </a:lnSpc>
              <a:defRPr/>
            </a:pPr>
            <a:r>
              <a:rPr lang="en-US" dirty="0">
                <a:solidFill>
                  <a:schemeClr val="tx2"/>
                </a:solidFill>
              </a:rPr>
              <a:t>Keep in mind age, maturity level, culture, an individual variables unique to this child/teen.</a:t>
            </a:r>
          </a:p>
          <a:p>
            <a:pPr>
              <a:lnSpc>
                <a:spcPct val="80000"/>
              </a:lnSpc>
              <a:defRPr/>
            </a:pPr>
            <a:r>
              <a:rPr lang="en-US" dirty="0">
                <a:solidFill>
                  <a:schemeClr val="tx2"/>
                </a:solidFill>
              </a:rPr>
              <a:t>Our reactions to the child’s behaviors disclose something to (e.g. how we handle misbehaviors, how to set boundaries, how we handle parent/child interactions, play allowed</a:t>
            </a:r>
          </a:p>
        </p:txBody>
      </p:sp>
    </p:spTree>
    <p:extLst>
      <p:ext uri="{BB962C8B-B14F-4D97-AF65-F5344CB8AC3E}">
        <p14:creationId xmlns:p14="http://schemas.microsoft.com/office/powerpoint/2010/main" val="42704619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#11: Cultural Sensitivity</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a:solidFill>
                  <a:schemeClr val="tx2"/>
                </a:solidFill>
              </a:rPr>
              <a:t>Counseling is culture infused so the working alliance must be culture infused when necessary</a:t>
            </a:r>
          </a:p>
          <a:p>
            <a:r>
              <a:rPr lang="en-US" dirty="0">
                <a:solidFill>
                  <a:schemeClr val="tx2"/>
                </a:solidFill>
              </a:rPr>
              <a:t>The worldview, orientation, race, ethnicity, identity factors, abilities, religion, socioeconomic status, language, music, hobbies, traditions, beliefs, etc.</a:t>
            </a:r>
          </a:p>
          <a:p>
            <a:r>
              <a:rPr lang="en-US" u="sng" dirty="0">
                <a:solidFill>
                  <a:schemeClr val="tx2"/>
                </a:solidFill>
              </a:rPr>
              <a:t>Three areas of competency</a:t>
            </a:r>
            <a:r>
              <a:rPr lang="en-US" dirty="0">
                <a:solidFill>
                  <a:schemeClr val="tx2"/>
                </a:solidFill>
              </a:rPr>
              <a:t>:</a:t>
            </a:r>
          </a:p>
          <a:p>
            <a:r>
              <a:rPr lang="en-US" u="sng" dirty="0">
                <a:solidFill>
                  <a:schemeClr val="tx2"/>
                </a:solidFill>
              </a:rPr>
              <a:t>Domain I: Self</a:t>
            </a:r>
            <a:r>
              <a:rPr lang="en-US" dirty="0">
                <a:solidFill>
                  <a:schemeClr val="tx2"/>
                </a:solidFill>
              </a:rPr>
              <a:t>: active awareness of personal assumptions, values, and biases</a:t>
            </a:r>
          </a:p>
          <a:p>
            <a:r>
              <a:rPr lang="en-US" u="sng" dirty="0">
                <a:solidFill>
                  <a:schemeClr val="tx2"/>
                </a:solidFill>
              </a:rPr>
              <a:t>Domain II: Cultural awareness</a:t>
            </a:r>
            <a:r>
              <a:rPr lang="en-US" dirty="0">
                <a:solidFill>
                  <a:schemeClr val="tx2"/>
                </a:solidFill>
              </a:rPr>
              <a:t>: Other- Understanding the worldview of the client</a:t>
            </a:r>
          </a:p>
          <a:p>
            <a:r>
              <a:rPr lang="en-US" u="sng" dirty="0">
                <a:solidFill>
                  <a:schemeClr val="tx2"/>
                </a:solidFill>
              </a:rPr>
              <a:t>Domain III: Culturally Sensitive Working Alliance: </a:t>
            </a:r>
            <a:r>
              <a:rPr lang="en-US" dirty="0">
                <a:solidFill>
                  <a:schemeClr val="tx2"/>
                </a:solidFill>
              </a:rPr>
              <a:t>(respect, goal formation, collaboration throughout)</a:t>
            </a:r>
          </a:p>
          <a:p>
            <a:endParaRPr lang="en-US" dirty="0">
              <a:solidFill>
                <a:schemeClr val="tx2"/>
              </a:solidFill>
            </a:endParaRPr>
          </a:p>
        </p:txBody>
      </p:sp>
    </p:spTree>
    <p:extLst>
      <p:ext uri="{BB962C8B-B14F-4D97-AF65-F5344CB8AC3E}">
        <p14:creationId xmlns:p14="http://schemas.microsoft.com/office/powerpoint/2010/main" val="733263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effectLst/>
              </a:rPr>
              <a:t>Discursive Empathy</a:t>
            </a:r>
            <a:br>
              <a:rPr lang="en-US" sz="2800" dirty="0">
                <a:effectLst/>
              </a:rPr>
            </a:br>
            <a:r>
              <a:rPr lang="en-US" sz="2800" dirty="0">
                <a:effectLst/>
              </a:rPr>
              <a:t> </a:t>
            </a:r>
            <a:r>
              <a:rPr lang="en-US" sz="2000" dirty="0">
                <a:effectLst/>
              </a:rPr>
              <a:t>(Sinclair, S.L. &amp; Monk, G., 2005)</a:t>
            </a:r>
            <a:endParaRPr lang="en-US" sz="2000"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a:solidFill>
                  <a:schemeClr val="tx2"/>
                </a:solidFill>
              </a:rPr>
              <a:t>Also called “discursive” empathy</a:t>
            </a:r>
          </a:p>
          <a:p>
            <a:endParaRPr lang="en-US" dirty="0">
              <a:solidFill>
                <a:schemeClr val="tx2"/>
              </a:solidFill>
            </a:endParaRPr>
          </a:p>
          <a:p>
            <a:pPr marL="109728" indent="0">
              <a:buNone/>
            </a:pPr>
            <a:r>
              <a:rPr lang="en-US" dirty="0">
                <a:solidFill>
                  <a:schemeClr val="tx2"/>
                </a:solidFill>
              </a:rPr>
              <a:t>Not only 1) perceiving the client’s view</a:t>
            </a:r>
          </a:p>
          <a:p>
            <a:r>
              <a:rPr lang="en-US" dirty="0">
                <a:solidFill>
                  <a:schemeClr val="tx2"/>
                </a:solidFill>
              </a:rPr>
              <a:t>Or 2) communicating this to the client</a:t>
            </a:r>
          </a:p>
          <a:p>
            <a:r>
              <a:rPr lang="en-US" dirty="0">
                <a:solidFill>
                  <a:schemeClr val="tx2"/>
                </a:solidFill>
              </a:rPr>
              <a:t>But also … 3). incorporating the culture framework and backdrop</a:t>
            </a:r>
          </a:p>
          <a:p>
            <a:r>
              <a:rPr lang="en-US" dirty="0">
                <a:solidFill>
                  <a:schemeClr val="tx2"/>
                </a:solidFill>
              </a:rPr>
              <a:t>4). while keeping our separateness</a:t>
            </a:r>
          </a:p>
          <a:p>
            <a:r>
              <a:rPr lang="en-US" dirty="0">
                <a:solidFill>
                  <a:schemeClr val="tx2"/>
                </a:solidFill>
              </a:rPr>
              <a:t>Involves “deconstruction”- exploring assumptions and what they are made up of to reinforce or challenge them</a:t>
            </a:r>
          </a:p>
          <a:p>
            <a:endParaRPr lang="en-US" dirty="0">
              <a:solidFill>
                <a:schemeClr val="tx2"/>
              </a:solidFill>
            </a:endParaRPr>
          </a:p>
          <a:p>
            <a:pPr marL="109728" indent="0">
              <a:buNone/>
            </a:pPr>
            <a:r>
              <a:rPr lang="en-US" u="sng" dirty="0">
                <a:solidFill>
                  <a:schemeClr val="tx2"/>
                </a:solidFill>
              </a:rPr>
              <a:t>What this achieves</a:t>
            </a:r>
            <a:r>
              <a:rPr lang="en-US" dirty="0">
                <a:solidFill>
                  <a:schemeClr val="tx2"/>
                </a:solidFill>
              </a:rPr>
              <a:t>:</a:t>
            </a:r>
          </a:p>
          <a:p>
            <a:r>
              <a:rPr lang="en-US" dirty="0">
                <a:solidFill>
                  <a:schemeClr val="tx2"/>
                </a:solidFill>
              </a:rPr>
              <a:t>1. clarifies the client’s position and values</a:t>
            </a:r>
          </a:p>
          <a:p>
            <a:r>
              <a:rPr lang="en-US" dirty="0">
                <a:solidFill>
                  <a:schemeClr val="tx2"/>
                </a:solidFill>
              </a:rPr>
              <a:t>2. helps the clients become more reflexive</a:t>
            </a:r>
          </a:p>
          <a:p>
            <a:r>
              <a:rPr lang="en-US" dirty="0">
                <a:solidFill>
                  <a:schemeClr val="tx2"/>
                </a:solidFill>
              </a:rPr>
              <a:t>Increases client’s ability for choice, freedom and self-development</a:t>
            </a:r>
          </a:p>
          <a:p>
            <a:endParaRPr lang="en-US" dirty="0">
              <a:solidFill>
                <a:schemeClr val="tx2"/>
              </a:solidFill>
            </a:endParaRPr>
          </a:p>
          <a:p>
            <a:r>
              <a:rPr lang="en-US" dirty="0">
                <a:solidFill>
                  <a:schemeClr val="tx2"/>
                </a:solidFill>
              </a:rPr>
              <a:t>“no study found that showed that empathy is harmful”</a:t>
            </a:r>
          </a:p>
          <a:p>
            <a:endParaRPr lang="en-US" dirty="0">
              <a:solidFill>
                <a:schemeClr val="tx2"/>
              </a:solidFill>
            </a:endParaRPr>
          </a:p>
        </p:txBody>
      </p:sp>
    </p:spTree>
    <p:extLst>
      <p:ext uri="{BB962C8B-B14F-4D97-AF65-F5344CB8AC3E}">
        <p14:creationId xmlns:p14="http://schemas.microsoft.com/office/powerpoint/2010/main" val="1778321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Listening Pitfalls</a:t>
            </a:r>
            <a:endParaRPr lang="en-US" dirty="0"/>
          </a:p>
        </p:txBody>
      </p:sp>
      <p:sp>
        <p:nvSpPr>
          <p:cNvPr id="3" name="Content Placeholder 2"/>
          <p:cNvSpPr>
            <a:spLocks noGrp="1"/>
          </p:cNvSpPr>
          <p:nvPr>
            <p:ph idx="1"/>
          </p:nvPr>
        </p:nvSpPr>
        <p:spPr/>
        <p:txBody>
          <a:bodyPr/>
          <a:lstStyle/>
          <a:p>
            <a:pPr lvl="0" fontAlgn="base">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Tuning Out or Halfheartedly Listening</a:t>
            </a:r>
          </a:p>
          <a:p>
            <a:pPr lvl="0" fontAlgn="base">
              <a:spcAft>
                <a:spcPct val="0"/>
              </a:spcAft>
              <a:buClr>
                <a:srgbClr val="FFCC66"/>
              </a:buClr>
              <a:buSzPct val="80000"/>
              <a:buFont typeface="Wingdings" pitchFamily="2" charset="2"/>
              <a:buChar char="n"/>
              <a:defRPr/>
            </a:pPr>
            <a:endParaRPr lang="en-US" kern="0" dirty="0">
              <a:solidFill>
                <a:schemeClr val="tx2"/>
              </a:solidFill>
              <a:effectLst>
                <a:outerShdw blurRad="38100" dist="38100" dir="2700000" algn="tl">
                  <a:srgbClr val="000000"/>
                </a:outerShdw>
              </a:effectLst>
              <a:latin typeface="Tahoma"/>
              <a:cs typeface="Arial"/>
            </a:endParaRPr>
          </a:p>
          <a:p>
            <a:pPr lvl="0" fontAlgn="base">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Rehearsing Our Responses</a:t>
            </a:r>
          </a:p>
          <a:p>
            <a:pPr lvl="0" fontAlgn="base">
              <a:spcAft>
                <a:spcPct val="0"/>
              </a:spcAft>
              <a:buClr>
                <a:srgbClr val="FFCC66"/>
              </a:buClr>
              <a:buSzPct val="80000"/>
              <a:buFont typeface="Wingdings" pitchFamily="2" charset="2"/>
              <a:buChar char="n"/>
              <a:defRPr/>
            </a:pPr>
            <a:endParaRPr lang="en-US" kern="0" dirty="0">
              <a:solidFill>
                <a:schemeClr val="tx2"/>
              </a:solidFill>
              <a:effectLst>
                <a:outerShdw blurRad="38100" dist="38100" dir="2700000" algn="tl">
                  <a:srgbClr val="000000"/>
                </a:outerShdw>
              </a:effectLst>
              <a:latin typeface="Tahoma"/>
              <a:cs typeface="Arial"/>
            </a:endParaRPr>
          </a:p>
          <a:p>
            <a:pPr lvl="0" fontAlgn="base">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Assuming Meanings From What the Speaker Says</a:t>
            </a:r>
          </a:p>
          <a:p>
            <a:pPr lvl="0" fontAlgn="base">
              <a:spcAft>
                <a:spcPct val="0"/>
              </a:spcAft>
              <a:buClr>
                <a:srgbClr val="FFCC66"/>
              </a:buClr>
              <a:buSzPct val="80000"/>
              <a:buFont typeface="Wingdings" pitchFamily="2" charset="2"/>
              <a:buChar char="n"/>
              <a:defRPr/>
            </a:pPr>
            <a:endParaRPr lang="en-US" kern="0" dirty="0">
              <a:solidFill>
                <a:schemeClr val="tx2"/>
              </a:solidFill>
              <a:effectLst>
                <a:outerShdw blurRad="38100" dist="38100" dir="2700000" algn="tl">
                  <a:srgbClr val="000000"/>
                </a:outerShdw>
              </a:effectLst>
              <a:latin typeface="Tahoma"/>
              <a:cs typeface="Arial"/>
            </a:endParaRPr>
          </a:p>
          <a:p>
            <a:pPr lvl="0" fontAlgn="base">
              <a:spcAft>
                <a:spcPct val="0"/>
              </a:spcAft>
              <a:buClr>
                <a:srgbClr val="FFCC66"/>
              </a:buClr>
              <a:buSzPct val="80000"/>
              <a:buFont typeface="Wingdings" pitchFamily="2" charset="2"/>
              <a:buChar char="n"/>
              <a:defRPr/>
            </a:pPr>
            <a:r>
              <a:rPr lang="en-US" kern="0" dirty="0">
                <a:solidFill>
                  <a:schemeClr val="tx2"/>
                </a:solidFill>
                <a:effectLst>
                  <a:outerShdw blurRad="38100" dist="38100" dir="2700000" algn="tl">
                    <a:srgbClr val="000000"/>
                  </a:outerShdw>
                </a:effectLst>
                <a:latin typeface="Tahoma"/>
                <a:cs typeface="Arial"/>
              </a:rPr>
              <a:t>Jumping to Conclusions</a:t>
            </a:r>
          </a:p>
        </p:txBody>
      </p:sp>
    </p:spTree>
    <p:extLst>
      <p:ext uri="{BB962C8B-B14F-4D97-AF65-F5344CB8AC3E}">
        <p14:creationId xmlns:p14="http://schemas.microsoft.com/office/powerpoint/2010/main" val="1220186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#12: Doing Confrontation</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lnSpc>
                <a:spcPct val="90000"/>
              </a:lnSpc>
              <a:defRPr/>
            </a:pPr>
            <a:r>
              <a:rPr lang="en-US" dirty="0">
                <a:solidFill>
                  <a:schemeClr val="tx2"/>
                </a:solidFill>
              </a:rPr>
              <a:t>Open, Honest identification of self defeating thoughts or behaviors</a:t>
            </a:r>
          </a:p>
          <a:p>
            <a:pPr lvl="3">
              <a:lnSpc>
                <a:spcPct val="90000"/>
              </a:lnSpc>
              <a:defRPr/>
            </a:pPr>
            <a:r>
              <a:rPr lang="en-US" dirty="0">
                <a:solidFill>
                  <a:schemeClr val="tx2"/>
                </a:solidFill>
              </a:rPr>
              <a:t>identify the cycle</a:t>
            </a:r>
          </a:p>
          <a:p>
            <a:pPr lvl="3">
              <a:lnSpc>
                <a:spcPct val="90000"/>
              </a:lnSpc>
              <a:defRPr/>
            </a:pPr>
            <a:r>
              <a:rPr lang="en-US" dirty="0">
                <a:solidFill>
                  <a:schemeClr val="tx2"/>
                </a:solidFill>
              </a:rPr>
              <a:t>help client increase awareness of thoughts and behaviors which keep the unhealthy cycle going</a:t>
            </a:r>
            <a:endParaRPr lang="en-US" u="sng" dirty="0">
              <a:solidFill>
                <a:schemeClr val="tx2"/>
              </a:solidFill>
            </a:endParaRPr>
          </a:p>
          <a:p>
            <a:pPr>
              <a:lnSpc>
                <a:spcPct val="90000"/>
              </a:lnSpc>
              <a:buNone/>
              <a:defRPr/>
            </a:pPr>
            <a:r>
              <a:rPr lang="en-US" u="sng" dirty="0">
                <a:solidFill>
                  <a:schemeClr val="tx2"/>
                </a:solidFill>
              </a:rPr>
              <a:t>Functions</a:t>
            </a:r>
            <a:endParaRPr lang="en-US" dirty="0">
              <a:solidFill>
                <a:schemeClr val="tx2"/>
              </a:solidFill>
            </a:endParaRPr>
          </a:p>
          <a:p>
            <a:pPr>
              <a:lnSpc>
                <a:spcPct val="90000"/>
              </a:lnSpc>
              <a:defRPr/>
            </a:pPr>
            <a:r>
              <a:rPr lang="en-US" dirty="0">
                <a:solidFill>
                  <a:schemeClr val="tx2"/>
                </a:solidFill>
              </a:rPr>
              <a:t>bringing contradictions to light</a:t>
            </a:r>
          </a:p>
          <a:p>
            <a:pPr>
              <a:lnSpc>
                <a:spcPct val="90000"/>
              </a:lnSpc>
              <a:defRPr/>
            </a:pPr>
            <a:r>
              <a:rPr lang="en-US" dirty="0">
                <a:solidFill>
                  <a:schemeClr val="tx2"/>
                </a:solidFill>
              </a:rPr>
              <a:t>helping develop congruency</a:t>
            </a:r>
          </a:p>
          <a:p>
            <a:pPr>
              <a:lnSpc>
                <a:spcPct val="90000"/>
              </a:lnSpc>
              <a:defRPr/>
            </a:pPr>
            <a:r>
              <a:rPr lang="en-US" dirty="0">
                <a:solidFill>
                  <a:schemeClr val="tx2"/>
                </a:solidFill>
              </a:rPr>
              <a:t>admit personal needs</a:t>
            </a:r>
          </a:p>
          <a:p>
            <a:pPr>
              <a:lnSpc>
                <a:spcPct val="90000"/>
              </a:lnSpc>
              <a:defRPr/>
            </a:pPr>
            <a:r>
              <a:rPr lang="en-US" dirty="0">
                <a:solidFill>
                  <a:schemeClr val="tx2"/>
                </a:solidFill>
              </a:rPr>
              <a:t>keys:</a:t>
            </a:r>
          </a:p>
          <a:p>
            <a:pPr>
              <a:lnSpc>
                <a:spcPct val="90000"/>
              </a:lnSpc>
              <a:defRPr/>
            </a:pPr>
            <a:r>
              <a:rPr lang="en-US" dirty="0">
                <a:solidFill>
                  <a:schemeClr val="tx2"/>
                </a:solidFill>
              </a:rPr>
              <a:t>timing</a:t>
            </a:r>
          </a:p>
          <a:p>
            <a:pPr>
              <a:lnSpc>
                <a:spcPct val="90000"/>
              </a:lnSpc>
              <a:defRPr/>
            </a:pPr>
            <a:r>
              <a:rPr lang="en-US" dirty="0">
                <a:solidFill>
                  <a:schemeClr val="tx2"/>
                </a:solidFill>
              </a:rPr>
              <a:t>genuineness and empathy of counselor</a:t>
            </a:r>
          </a:p>
          <a:p>
            <a:pPr>
              <a:lnSpc>
                <a:spcPct val="90000"/>
              </a:lnSpc>
              <a:defRPr/>
            </a:pPr>
            <a:r>
              <a:rPr lang="en-US" dirty="0">
                <a:solidFill>
                  <a:schemeClr val="tx2"/>
                </a:solidFill>
              </a:rPr>
              <a:t>foundations of rapport and trust built</a:t>
            </a:r>
          </a:p>
          <a:p>
            <a:endParaRPr lang="en-US" dirty="0"/>
          </a:p>
        </p:txBody>
      </p:sp>
    </p:spTree>
    <p:extLst>
      <p:ext uri="{BB962C8B-B14F-4D97-AF65-F5344CB8AC3E}">
        <p14:creationId xmlns:p14="http://schemas.microsoft.com/office/powerpoint/2010/main" val="15513224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 #12: Doing Confrontation</a:t>
            </a:r>
          </a:p>
        </p:txBody>
      </p:sp>
      <p:sp>
        <p:nvSpPr>
          <p:cNvPr id="3" name="Content Placeholder 2"/>
          <p:cNvSpPr>
            <a:spLocks noGrp="1"/>
          </p:cNvSpPr>
          <p:nvPr>
            <p:ph idx="1"/>
          </p:nvPr>
        </p:nvSpPr>
        <p:spPr/>
        <p:txBody>
          <a:bodyPr>
            <a:normAutofit lnSpcReduction="10000"/>
          </a:bodyPr>
          <a:lstStyle/>
          <a:p>
            <a:pPr>
              <a:buNone/>
              <a:defRPr/>
            </a:pPr>
            <a:r>
              <a:rPr lang="en-US" sz="3200" u="sng" dirty="0">
                <a:solidFill>
                  <a:schemeClr val="tx2"/>
                </a:solidFill>
              </a:rPr>
              <a:t>Types of Confrontation</a:t>
            </a:r>
            <a:endParaRPr lang="en-US" sz="3200" dirty="0">
              <a:solidFill>
                <a:schemeClr val="tx2"/>
              </a:solidFill>
            </a:endParaRPr>
          </a:p>
          <a:p>
            <a:pPr>
              <a:defRPr/>
            </a:pPr>
            <a:r>
              <a:rPr lang="en-US" sz="3200" dirty="0">
                <a:solidFill>
                  <a:schemeClr val="tx2"/>
                </a:solidFill>
              </a:rPr>
              <a:t>body language and words do not match up</a:t>
            </a:r>
          </a:p>
          <a:p>
            <a:pPr>
              <a:defRPr/>
            </a:pPr>
            <a:r>
              <a:rPr lang="en-US" sz="3200" dirty="0">
                <a:solidFill>
                  <a:schemeClr val="tx2"/>
                </a:solidFill>
              </a:rPr>
              <a:t>two verbal comments do not match up</a:t>
            </a:r>
          </a:p>
          <a:p>
            <a:pPr>
              <a:defRPr/>
            </a:pPr>
            <a:r>
              <a:rPr lang="en-US" sz="3200" dirty="0">
                <a:solidFill>
                  <a:schemeClr val="tx2"/>
                </a:solidFill>
              </a:rPr>
              <a:t>words and long term behaviors are incongruent</a:t>
            </a:r>
          </a:p>
          <a:p>
            <a:pPr>
              <a:defRPr/>
            </a:pPr>
            <a:r>
              <a:rPr lang="en-US" sz="3200" dirty="0">
                <a:solidFill>
                  <a:schemeClr val="tx2"/>
                </a:solidFill>
              </a:rPr>
              <a:t>one person’s behaviors influence the system negatively</a:t>
            </a:r>
          </a:p>
          <a:p>
            <a:endParaRPr lang="en-US" dirty="0"/>
          </a:p>
        </p:txBody>
      </p:sp>
    </p:spTree>
    <p:extLst>
      <p:ext uri="{BB962C8B-B14F-4D97-AF65-F5344CB8AC3E}">
        <p14:creationId xmlns:p14="http://schemas.microsoft.com/office/powerpoint/2010/main" val="2898616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209799"/>
          </a:xfrm>
        </p:spPr>
        <p:txBody>
          <a:bodyPr/>
          <a:lstStyle/>
          <a:p>
            <a:r>
              <a:rPr lang="en-US" dirty="0" smtClean="0"/>
              <a:t>The Therapist’s Stress</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352800"/>
            <a:ext cx="6248400" cy="3200400"/>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375417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#1: Therapist Expectations</a:t>
            </a:r>
            <a:endParaRPr lang="en-US" dirty="0"/>
          </a:p>
        </p:txBody>
      </p:sp>
      <p:sp>
        <p:nvSpPr>
          <p:cNvPr id="3" name="Content Placeholder 2"/>
          <p:cNvSpPr>
            <a:spLocks noGrp="1"/>
          </p:cNvSpPr>
          <p:nvPr>
            <p:ph idx="1"/>
          </p:nvPr>
        </p:nvSpPr>
        <p:spPr/>
        <p:txBody>
          <a:bodyPr/>
          <a:lstStyle/>
          <a:p>
            <a:pPr algn="ctr">
              <a:buNone/>
              <a:defRPr/>
            </a:pPr>
            <a:r>
              <a:rPr lang="en-US" b="1" u="sng" dirty="0">
                <a:solidFill>
                  <a:schemeClr val="tx2"/>
                </a:solidFill>
              </a:rPr>
              <a:t>What I Expect of The Mental Health Field</a:t>
            </a:r>
          </a:p>
          <a:p>
            <a:pPr>
              <a:defRPr/>
            </a:pPr>
            <a:endParaRPr lang="en-US" b="1" u="sng" dirty="0">
              <a:solidFill>
                <a:schemeClr val="tx2"/>
              </a:solidFill>
            </a:endParaRPr>
          </a:p>
          <a:p>
            <a:pPr>
              <a:defRPr/>
            </a:pPr>
            <a:endParaRPr lang="en-US" b="1" u="sng" dirty="0">
              <a:solidFill>
                <a:schemeClr val="tx2"/>
              </a:solidFill>
            </a:endParaRPr>
          </a:p>
          <a:p>
            <a:pPr>
              <a:defRPr/>
            </a:pPr>
            <a:endParaRPr lang="en-US" b="1" u="sng" dirty="0">
              <a:solidFill>
                <a:schemeClr val="tx2"/>
              </a:solidFill>
            </a:endParaRPr>
          </a:p>
          <a:p>
            <a:pPr algn="ctr">
              <a:buNone/>
              <a:defRPr/>
            </a:pPr>
            <a:r>
              <a:rPr lang="en-US" b="1" u="sng" dirty="0">
                <a:solidFill>
                  <a:schemeClr val="tx2"/>
                </a:solidFill>
              </a:rPr>
              <a:t>What I Believe Is Expected of Me In My Job Setting</a:t>
            </a:r>
          </a:p>
          <a:p>
            <a:pPr algn="ctr">
              <a:buNone/>
              <a:defRPr/>
            </a:pPr>
            <a:endParaRPr lang="en-US" b="1" u="sng" dirty="0">
              <a:solidFill>
                <a:schemeClr val="tx2"/>
              </a:solidFill>
            </a:endParaRPr>
          </a:p>
          <a:p>
            <a:pPr algn="ctr">
              <a:buNone/>
              <a:defRPr/>
            </a:pPr>
            <a:endParaRPr lang="en-US" b="1" u="sng" dirty="0">
              <a:solidFill>
                <a:schemeClr val="tx2"/>
              </a:solidFill>
            </a:endParaRPr>
          </a:p>
          <a:p>
            <a:pPr algn="ctr">
              <a:buNone/>
              <a:defRPr/>
            </a:pPr>
            <a:endParaRPr lang="en-US" b="1" u="sng" dirty="0">
              <a:solidFill>
                <a:schemeClr val="tx2"/>
              </a:solidFill>
            </a:endParaRPr>
          </a:p>
          <a:p>
            <a:pPr algn="ctr">
              <a:buNone/>
              <a:defRPr/>
            </a:pPr>
            <a:endParaRPr lang="en-US" b="1" u="sng" dirty="0">
              <a:solidFill>
                <a:schemeClr val="tx2"/>
              </a:solidFill>
            </a:endParaRPr>
          </a:p>
          <a:p>
            <a:pPr>
              <a:buNone/>
              <a:defRPr/>
            </a:pPr>
            <a:r>
              <a:rPr lang="en-US" sz="1800" b="1" u="sng" dirty="0">
                <a:solidFill>
                  <a:schemeClr val="tx2"/>
                </a:solidFill>
              </a:rPr>
              <a:t>My Company Should</a:t>
            </a:r>
            <a:r>
              <a:rPr lang="en-US" sz="1800" b="1" dirty="0">
                <a:solidFill>
                  <a:schemeClr val="tx2"/>
                </a:solidFill>
              </a:rPr>
              <a:t>			</a:t>
            </a:r>
            <a:r>
              <a:rPr lang="en-US" sz="1800" b="1" u="sng" dirty="0">
                <a:solidFill>
                  <a:schemeClr val="tx2"/>
                </a:solidFill>
              </a:rPr>
              <a:t>My Company Actually</a:t>
            </a:r>
          </a:p>
          <a:p>
            <a:endParaRPr lang="en-US" dirty="0">
              <a:solidFill>
                <a:schemeClr val="tx2"/>
              </a:solidFill>
            </a:endParaRPr>
          </a:p>
        </p:txBody>
      </p:sp>
    </p:spTree>
    <p:extLst>
      <p:ext uri="{BB962C8B-B14F-4D97-AF65-F5344CB8AC3E}">
        <p14:creationId xmlns:p14="http://schemas.microsoft.com/office/powerpoint/2010/main" val="36771178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u="sng" dirty="0"/>
              <a:t>The Interpersonal Cycle of Burnout</a:t>
            </a:r>
            <a:r>
              <a:rPr lang="en-US" sz="2800" u="sng" dirty="0"/>
              <a:t/>
            </a:r>
            <a:br>
              <a:rPr lang="en-US" sz="2800" u="sng" dirty="0"/>
            </a:br>
            <a:r>
              <a:rPr lang="en-US" sz="2800" u="sng" dirty="0"/>
              <a:t>( </a:t>
            </a:r>
            <a:r>
              <a:rPr lang="en-US" sz="2800" u="sng" dirty="0" err="1"/>
              <a:t>Geurts</a:t>
            </a:r>
            <a:r>
              <a:rPr lang="en-US" sz="2800" u="sng" dirty="0"/>
              <a:t>, S.,</a:t>
            </a:r>
            <a:r>
              <a:rPr lang="en-US" sz="2800" u="sng" dirty="0" err="1"/>
              <a:t>Schaufeli</a:t>
            </a:r>
            <a:r>
              <a:rPr lang="en-US" sz="2800" u="sng" dirty="0"/>
              <a:t>, W., &amp; </a:t>
            </a:r>
            <a:r>
              <a:rPr lang="en-US" sz="2800" u="sng" dirty="0" err="1"/>
              <a:t>DeJonge</a:t>
            </a:r>
            <a:r>
              <a:rPr lang="en-US" sz="2800" u="sng" dirty="0"/>
              <a:t>, J., 1998)</a:t>
            </a:r>
            <a:endParaRPr lang="en-US" sz="2800" dirty="0"/>
          </a:p>
        </p:txBody>
      </p:sp>
      <p:sp>
        <p:nvSpPr>
          <p:cNvPr id="3" name="Content Placeholder 2"/>
          <p:cNvSpPr>
            <a:spLocks noGrp="1"/>
          </p:cNvSpPr>
          <p:nvPr>
            <p:ph idx="1"/>
          </p:nvPr>
        </p:nvSpPr>
        <p:spPr/>
        <p:txBody>
          <a:bodyPr>
            <a:normAutofit fontScale="92500" lnSpcReduction="10000"/>
          </a:bodyPr>
          <a:lstStyle/>
          <a:p>
            <a:pPr>
              <a:lnSpc>
                <a:spcPct val="80000"/>
              </a:lnSpc>
              <a:defRPr/>
            </a:pPr>
            <a:r>
              <a:rPr lang="en-US" dirty="0">
                <a:solidFill>
                  <a:schemeClr val="tx2"/>
                </a:solidFill>
              </a:rPr>
              <a:t>Cognitive thoughts regarding injustice</a:t>
            </a:r>
          </a:p>
          <a:p>
            <a:pPr>
              <a:lnSpc>
                <a:spcPct val="80000"/>
              </a:lnSpc>
              <a:defRPr/>
            </a:pPr>
            <a:endParaRPr lang="en-US" sz="1050" dirty="0">
              <a:solidFill>
                <a:schemeClr val="tx2"/>
              </a:solidFill>
            </a:endParaRPr>
          </a:p>
          <a:p>
            <a:pPr>
              <a:lnSpc>
                <a:spcPct val="80000"/>
              </a:lnSpc>
              <a:defRPr/>
            </a:pPr>
            <a:r>
              <a:rPr lang="en-US" dirty="0">
                <a:solidFill>
                  <a:schemeClr val="tx2"/>
                </a:solidFill>
              </a:rPr>
              <a:t>Social comparison</a:t>
            </a:r>
          </a:p>
          <a:p>
            <a:pPr>
              <a:lnSpc>
                <a:spcPct val="80000"/>
              </a:lnSpc>
              <a:defRPr/>
            </a:pPr>
            <a:endParaRPr lang="en-US" sz="1050" dirty="0">
              <a:solidFill>
                <a:schemeClr val="tx2"/>
              </a:solidFill>
            </a:endParaRPr>
          </a:p>
          <a:p>
            <a:pPr>
              <a:lnSpc>
                <a:spcPct val="80000"/>
              </a:lnSpc>
              <a:defRPr/>
            </a:pPr>
            <a:r>
              <a:rPr lang="en-US" dirty="0">
                <a:solidFill>
                  <a:schemeClr val="tx2"/>
                </a:solidFill>
              </a:rPr>
              <a:t>Communication with colleagues</a:t>
            </a:r>
          </a:p>
          <a:p>
            <a:pPr>
              <a:lnSpc>
                <a:spcPct val="80000"/>
              </a:lnSpc>
              <a:defRPr/>
            </a:pPr>
            <a:endParaRPr lang="en-US" sz="1050" dirty="0">
              <a:solidFill>
                <a:schemeClr val="tx2"/>
              </a:solidFill>
            </a:endParaRPr>
          </a:p>
          <a:p>
            <a:pPr>
              <a:lnSpc>
                <a:spcPct val="80000"/>
              </a:lnSpc>
              <a:defRPr/>
            </a:pPr>
            <a:r>
              <a:rPr lang="en-US" dirty="0">
                <a:solidFill>
                  <a:schemeClr val="tx2"/>
                </a:solidFill>
              </a:rPr>
              <a:t>Reactions to ambiguous criteria for success</a:t>
            </a:r>
          </a:p>
          <a:p>
            <a:pPr>
              <a:lnSpc>
                <a:spcPct val="80000"/>
              </a:lnSpc>
              <a:buNone/>
              <a:defRPr/>
            </a:pPr>
            <a:r>
              <a:rPr lang="en-US" dirty="0">
                <a:solidFill>
                  <a:schemeClr val="tx2"/>
                </a:solidFill>
              </a:rPr>
              <a:t>		EQUITY</a:t>
            </a:r>
          </a:p>
          <a:p>
            <a:pPr>
              <a:lnSpc>
                <a:spcPct val="80000"/>
              </a:lnSpc>
              <a:buNone/>
              <a:defRPr/>
            </a:pPr>
            <a:r>
              <a:rPr lang="en-US" dirty="0">
                <a:solidFill>
                  <a:schemeClr val="tx2"/>
                </a:solidFill>
              </a:rPr>
              <a:t>		EXPECTED CONTRIBUTIONS</a:t>
            </a:r>
          </a:p>
          <a:p>
            <a:pPr>
              <a:lnSpc>
                <a:spcPct val="80000"/>
              </a:lnSpc>
              <a:buNone/>
              <a:defRPr/>
            </a:pPr>
            <a:r>
              <a:rPr lang="en-US" dirty="0">
                <a:solidFill>
                  <a:schemeClr val="tx2"/>
                </a:solidFill>
              </a:rPr>
              <a:t>		EXPECTED BENEFITS</a:t>
            </a:r>
          </a:p>
          <a:p>
            <a:pPr>
              <a:lnSpc>
                <a:spcPct val="80000"/>
              </a:lnSpc>
              <a:buNone/>
              <a:defRPr/>
            </a:pPr>
            <a:endParaRPr lang="en-US" sz="1050" dirty="0">
              <a:solidFill>
                <a:schemeClr val="tx2"/>
              </a:solidFill>
            </a:endParaRPr>
          </a:p>
          <a:p>
            <a:pPr>
              <a:lnSpc>
                <a:spcPct val="80000"/>
              </a:lnSpc>
              <a:defRPr/>
            </a:pPr>
            <a:r>
              <a:rPr lang="en-US" dirty="0">
                <a:solidFill>
                  <a:schemeClr val="tx2"/>
                </a:solidFill>
              </a:rPr>
              <a:t>Sense of negative norms in the setting</a:t>
            </a:r>
          </a:p>
          <a:p>
            <a:pPr>
              <a:lnSpc>
                <a:spcPct val="80000"/>
              </a:lnSpc>
              <a:defRPr/>
            </a:pPr>
            <a:endParaRPr lang="en-US" sz="1000" dirty="0">
              <a:solidFill>
                <a:schemeClr val="tx2"/>
              </a:solidFill>
            </a:endParaRPr>
          </a:p>
          <a:p>
            <a:pPr>
              <a:lnSpc>
                <a:spcPct val="80000"/>
              </a:lnSpc>
              <a:defRPr/>
            </a:pPr>
            <a:r>
              <a:rPr lang="en-US" dirty="0">
                <a:solidFill>
                  <a:schemeClr val="tx2"/>
                </a:solidFill>
              </a:rPr>
              <a:t>Discrepancies between investments and outcomes</a:t>
            </a:r>
          </a:p>
          <a:p>
            <a:pPr>
              <a:lnSpc>
                <a:spcPct val="80000"/>
              </a:lnSpc>
              <a:defRPr/>
            </a:pPr>
            <a:endParaRPr lang="en-US" sz="1000" dirty="0">
              <a:solidFill>
                <a:schemeClr val="tx2"/>
              </a:solidFill>
            </a:endParaRPr>
          </a:p>
          <a:p>
            <a:pPr>
              <a:lnSpc>
                <a:spcPct val="80000"/>
              </a:lnSpc>
              <a:defRPr/>
            </a:pPr>
            <a:r>
              <a:rPr lang="en-US" dirty="0">
                <a:solidFill>
                  <a:schemeClr val="tx2"/>
                </a:solidFill>
              </a:rPr>
              <a:t>Availability of positive alternatives</a:t>
            </a:r>
          </a:p>
          <a:p>
            <a:pPr>
              <a:lnSpc>
                <a:spcPct val="80000"/>
              </a:lnSpc>
              <a:defRPr/>
            </a:pPr>
            <a:endParaRPr lang="en-US" sz="1000" dirty="0">
              <a:solidFill>
                <a:schemeClr val="tx2"/>
              </a:solidFill>
            </a:endParaRPr>
          </a:p>
          <a:p>
            <a:pPr>
              <a:lnSpc>
                <a:spcPct val="80000"/>
              </a:lnSpc>
              <a:defRPr/>
            </a:pPr>
            <a:r>
              <a:rPr lang="en-US" dirty="0">
                <a:solidFill>
                  <a:schemeClr val="tx2"/>
                </a:solidFill>
              </a:rPr>
              <a:t>Discrepancies between “</a:t>
            </a:r>
            <a:r>
              <a:rPr lang="en-US" dirty="0" err="1">
                <a:solidFill>
                  <a:schemeClr val="tx2"/>
                </a:solidFill>
              </a:rPr>
              <a:t>shoulds</a:t>
            </a:r>
            <a:r>
              <a:rPr lang="en-US" dirty="0">
                <a:solidFill>
                  <a:schemeClr val="tx2"/>
                </a:solidFill>
              </a:rPr>
              <a:t>” and actualities</a:t>
            </a:r>
          </a:p>
        </p:txBody>
      </p:sp>
    </p:spTree>
    <p:extLst>
      <p:ext uri="{BB962C8B-B14F-4D97-AF65-F5344CB8AC3E}">
        <p14:creationId xmlns:p14="http://schemas.microsoft.com/office/powerpoint/2010/main" val="30949593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76400"/>
          </a:xfrm>
        </p:spPr>
        <p:txBody>
          <a:bodyPr/>
          <a:lstStyle/>
          <a:p>
            <a:r>
              <a:rPr lang="en-US" sz="2400" b="1" u="sng" dirty="0"/>
              <a:t>Issues In Job Satisfaction</a:t>
            </a:r>
            <a:br>
              <a:rPr lang="en-US" sz="2400" b="1" u="sng" dirty="0"/>
            </a:br>
            <a:r>
              <a:rPr lang="en-US" sz="2400" b="1" u="sng" dirty="0"/>
              <a:t>Graduate School </a:t>
            </a:r>
            <a:r>
              <a:rPr lang="en-US" sz="2400" b="1" u="sng" dirty="0" smtClean="0"/>
              <a:t>Instruction/Expectations</a:t>
            </a:r>
            <a:endParaRPr lang="en-US" sz="1800" dirty="0"/>
          </a:p>
        </p:txBody>
      </p:sp>
      <p:sp>
        <p:nvSpPr>
          <p:cNvPr id="3" name="Content Placeholder 2"/>
          <p:cNvSpPr>
            <a:spLocks noGrp="1"/>
          </p:cNvSpPr>
          <p:nvPr>
            <p:ph idx="1"/>
          </p:nvPr>
        </p:nvSpPr>
        <p:spPr>
          <a:xfrm>
            <a:off x="0" y="1600200"/>
            <a:ext cx="9144000" cy="5257800"/>
          </a:xfrm>
        </p:spPr>
        <p:txBody>
          <a:bodyPr>
            <a:normAutofit fontScale="92500"/>
          </a:bodyPr>
          <a:lstStyle/>
          <a:p>
            <a:pPr>
              <a:lnSpc>
                <a:spcPct val="80000"/>
              </a:lnSpc>
              <a:defRPr/>
            </a:pPr>
            <a:r>
              <a:rPr lang="en-US" dirty="0">
                <a:solidFill>
                  <a:schemeClr val="tx2"/>
                </a:solidFill>
              </a:rPr>
              <a:t>Client loads</a:t>
            </a:r>
          </a:p>
          <a:p>
            <a:pPr>
              <a:lnSpc>
                <a:spcPct val="80000"/>
              </a:lnSpc>
              <a:defRPr/>
            </a:pPr>
            <a:endParaRPr lang="en-US" sz="1400" dirty="0">
              <a:solidFill>
                <a:schemeClr val="tx2"/>
              </a:solidFill>
            </a:endParaRPr>
          </a:p>
          <a:p>
            <a:pPr>
              <a:lnSpc>
                <a:spcPct val="80000"/>
              </a:lnSpc>
              <a:defRPr/>
            </a:pPr>
            <a:r>
              <a:rPr lang="en-US" dirty="0">
                <a:solidFill>
                  <a:schemeClr val="tx2"/>
                </a:solidFill>
              </a:rPr>
              <a:t>Ability to help others</a:t>
            </a:r>
          </a:p>
          <a:p>
            <a:pPr>
              <a:lnSpc>
                <a:spcPct val="80000"/>
              </a:lnSpc>
              <a:defRPr/>
            </a:pPr>
            <a:endParaRPr lang="en-US" sz="1050" dirty="0">
              <a:solidFill>
                <a:schemeClr val="tx2"/>
              </a:solidFill>
            </a:endParaRPr>
          </a:p>
          <a:p>
            <a:pPr>
              <a:lnSpc>
                <a:spcPct val="80000"/>
              </a:lnSpc>
              <a:defRPr/>
            </a:pPr>
            <a:r>
              <a:rPr lang="en-US" dirty="0">
                <a:solidFill>
                  <a:schemeClr val="tx2"/>
                </a:solidFill>
              </a:rPr>
              <a:t>Ability to have freedom to schedule and build practice in own personal style</a:t>
            </a:r>
          </a:p>
          <a:p>
            <a:pPr>
              <a:lnSpc>
                <a:spcPct val="80000"/>
              </a:lnSpc>
              <a:defRPr/>
            </a:pPr>
            <a:endParaRPr lang="en-US" sz="1050" dirty="0">
              <a:solidFill>
                <a:schemeClr val="tx2"/>
              </a:solidFill>
            </a:endParaRPr>
          </a:p>
          <a:p>
            <a:pPr>
              <a:lnSpc>
                <a:spcPct val="80000"/>
              </a:lnSpc>
              <a:defRPr/>
            </a:pPr>
            <a:r>
              <a:rPr lang="en-US" dirty="0">
                <a:solidFill>
                  <a:schemeClr val="tx2"/>
                </a:solidFill>
              </a:rPr>
              <a:t>Time frame for building a caseload</a:t>
            </a:r>
          </a:p>
          <a:p>
            <a:pPr>
              <a:lnSpc>
                <a:spcPct val="80000"/>
              </a:lnSpc>
              <a:defRPr/>
            </a:pPr>
            <a:endParaRPr lang="en-US" sz="1050" dirty="0">
              <a:solidFill>
                <a:schemeClr val="tx2"/>
              </a:solidFill>
            </a:endParaRPr>
          </a:p>
          <a:p>
            <a:pPr>
              <a:lnSpc>
                <a:spcPct val="80000"/>
              </a:lnSpc>
              <a:defRPr/>
            </a:pPr>
            <a:r>
              <a:rPr lang="en-US" dirty="0">
                <a:solidFill>
                  <a:schemeClr val="tx2"/>
                </a:solidFill>
              </a:rPr>
              <a:t>Role models witnessed- grad school, practicum, internship, mentors, TV, coursework, volunteering, etc.</a:t>
            </a:r>
          </a:p>
          <a:p>
            <a:pPr>
              <a:lnSpc>
                <a:spcPct val="80000"/>
              </a:lnSpc>
              <a:defRPr/>
            </a:pPr>
            <a:endParaRPr lang="en-US" sz="1050" dirty="0">
              <a:solidFill>
                <a:schemeClr val="tx2"/>
              </a:solidFill>
            </a:endParaRPr>
          </a:p>
          <a:p>
            <a:pPr>
              <a:lnSpc>
                <a:spcPct val="80000"/>
              </a:lnSpc>
              <a:defRPr/>
            </a:pPr>
            <a:r>
              <a:rPr lang="en-US" dirty="0">
                <a:solidFill>
                  <a:schemeClr val="tx2"/>
                </a:solidFill>
              </a:rPr>
              <a:t>Dealing with uncontrollable variables</a:t>
            </a:r>
          </a:p>
          <a:p>
            <a:pPr>
              <a:lnSpc>
                <a:spcPct val="80000"/>
              </a:lnSpc>
              <a:defRPr/>
            </a:pPr>
            <a:endParaRPr lang="en-US" sz="1000" dirty="0">
              <a:solidFill>
                <a:schemeClr val="tx2"/>
              </a:solidFill>
            </a:endParaRPr>
          </a:p>
          <a:p>
            <a:pPr>
              <a:lnSpc>
                <a:spcPct val="80000"/>
              </a:lnSpc>
              <a:defRPr/>
            </a:pPr>
            <a:r>
              <a:rPr lang="en-US" dirty="0">
                <a:solidFill>
                  <a:schemeClr val="tx2"/>
                </a:solidFill>
              </a:rPr>
              <a:t>The practice versus the business</a:t>
            </a:r>
          </a:p>
          <a:p>
            <a:pPr>
              <a:lnSpc>
                <a:spcPct val="80000"/>
              </a:lnSpc>
              <a:defRPr/>
            </a:pPr>
            <a:endParaRPr lang="en-US" sz="1000" dirty="0">
              <a:solidFill>
                <a:schemeClr val="tx2"/>
              </a:solidFill>
            </a:endParaRPr>
          </a:p>
          <a:p>
            <a:pPr>
              <a:lnSpc>
                <a:spcPct val="80000"/>
              </a:lnSpc>
              <a:defRPr/>
            </a:pPr>
            <a:r>
              <a:rPr lang="en-US" dirty="0">
                <a:solidFill>
                  <a:schemeClr val="tx2"/>
                </a:solidFill>
              </a:rPr>
              <a:t>Enthusiasm to help versus practical mgmt. of tasks involved</a:t>
            </a:r>
          </a:p>
          <a:p>
            <a:pPr>
              <a:lnSpc>
                <a:spcPct val="80000"/>
              </a:lnSpc>
              <a:defRPr/>
            </a:pPr>
            <a:endParaRPr lang="en-US" sz="1000" dirty="0">
              <a:solidFill>
                <a:schemeClr val="tx2"/>
              </a:solidFill>
            </a:endParaRPr>
          </a:p>
          <a:p>
            <a:pPr>
              <a:lnSpc>
                <a:spcPct val="80000"/>
              </a:lnSpc>
              <a:defRPr/>
            </a:pPr>
            <a:r>
              <a:rPr lang="en-US" dirty="0">
                <a:solidFill>
                  <a:schemeClr val="tx2"/>
                </a:solidFill>
              </a:rPr>
              <a:t>The many facets of counseling: Community, private practice, teaching, administration, assessment, crisis work, consultation</a:t>
            </a:r>
          </a:p>
          <a:p>
            <a:endParaRPr lang="en-US" dirty="0"/>
          </a:p>
        </p:txBody>
      </p:sp>
    </p:spTree>
    <p:extLst>
      <p:ext uri="{BB962C8B-B14F-4D97-AF65-F5344CB8AC3E}">
        <p14:creationId xmlns:p14="http://schemas.microsoft.com/office/powerpoint/2010/main" val="22840872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Issues in Burnout:  Institutional Goals</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pPr>
              <a:lnSpc>
                <a:spcPct val="80000"/>
              </a:lnSpc>
              <a:defRPr/>
            </a:pPr>
            <a:r>
              <a:rPr lang="en-US" dirty="0">
                <a:solidFill>
                  <a:schemeClr val="tx2"/>
                </a:solidFill>
              </a:rPr>
              <a:t>QUESTION: DOES EVERYONE EXPERIENCE IT?</a:t>
            </a:r>
          </a:p>
          <a:p>
            <a:pPr>
              <a:lnSpc>
                <a:spcPct val="80000"/>
              </a:lnSpc>
              <a:defRPr/>
            </a:pPr>
            <a:endParaRPr lang="en-US" dirty="0">
              <a:solidFill>
                <a:schemeClr val="tx2"/>
              </a:solidFill>
            </a:endParaRPr>
          </a:p>
          <a:p>
            <a:pPr>
              <a:lnSpc>
                <a:spcPct val="80000"/>
              </a:lnSpc>
              <a:defRPr/>
            </a:pPr>
            <a:r>
              <a:rPr lang="en-US" dirty="0">
                <a:solidFill>
                  <a:schemeClr val="tx2"/>
                </a:solidFill>
              </a:rPr>
              <a:t>10 year life span</a:t>
            </a:r>
          </a:p>
          <a:p>
            <a:pPr>
              <a:lnSpc>
                <a:spcPct val="80000"/>
              </a:lnSpc>
              <a:defRPr/>
            </a:pPr>
            <a:endParaRPr lang="en-US" dirty="0">
              <a:solidFill>
                <a:schemeClr val="tx2"/>
              </a:solidFill>
            </a:endParaRPr>
          </a:p>
          <a:p>
            <a:pPr>
              <a:lnSpc>
                <a:spcPct val="80000"/>
              </a:lnSpc>
              <a:defRPr/>
            </a:pPr>
            <a:r>
              <a:rPr lang="en-US" dirty="0">
                <a:solidFill>
                  <a:schemeClr val="tx2"/>
                </a:solidFill>
              </a:rPr>
              <a:t>60%-90% depression rates in mental health professionals</a:t>
            </a:r>
          </a:p>
          <a:p>
            <a:pPr>
              <a:lnSpc>
                <a:spcPct val="80000"/>
              </a:lnSpc>
              <a:defRPr/>
            </a:pPr>
            <a:endParaRPr lang="en-US" dirty="0">
              <a:solidFill>
                <a:schemeClr val="tx2"/>
              </a:solidFill>
            </a:endParaRPr>
          </a:p>
          <a:p>
            <a:pPr>
              <a:lnSpc>
                <a:spcPct val="80000"/>
              </a:lnSpc>
              <a:defRPr/>
            </a:pPr>
            <a:r>
              <a:rPr lang="en-US" dirty="0">
                <a:solidFill>
                  <a:schemeClr val="tx2"/>
                </a:solidFill>
              </a:rPr>
              <a:t>Is the pay worth the “emotional” cost?</a:t>
            </a:r>
          </a:p>
          <a:p>
            <a:pPr>
              <a:lnSpc>
                <a:spcPct val="80000"/>
              </a:lnSpc>
              <a:defRPr/>
            </a:pPr>
            <a:endParaRPr lang="en-US" dirty="0">
              <a:solidFill>
                <a:schemeClr val="tx2"/>
              </a:solidFill>
            </a:endParaRPr>
          </a:p>
          <a:p>
            <a:pPr>
              <a:lnSpc>
                <a:spcPct val="80000"/>
              </a:lnSpc>
              <a:defRPr/>
            </a:pPr>
            <a:r>
              <a:rPr lang="en-US" dirty="0">
                <a:solidFill>
                  <a:schemeClr val="tx2"/>
                </a:solidFill>
              </a:rPr>
              <a:t>Mission of the organization versus personal mission- partnership?</a:t>
            </a:r>
          </a:p>
          <a:p>
            <a:pPr>
              <a:lnSpc>
                <a:spcPct val="80000"/>
              </a:lnSpc>
              <a:defRPr/>
            </a:pPr>
            <a:endParaRPr lang="en-US" dirty="0">
              <a:solidFill>
                <a:schemeClr val="tx2"/>
              </a:solidFill>
            </a:endParaRPr>
          </a:p>
          <a:p>
            <a:pPr>
              <a:lnSpc>
                <a:spcPct val="80000"/>
              </a:lnSpc>
              <a:defRPr/>
            </a:pPr>
            <a:r>
              <a:rPr lang="en-US" dirty="0">
                <a:solidFill>
                  <a:schemeClr val="tx2"/>
                </a:solidFill>
              </a:rPr>
              <a:t>Administrative tasks, counseling tasks, associated tasks</a:t>
            </a:r>
          </a:p>
          <a:p>
            <a:pPr>
              <a:lnSpc>
                <a:spcPct val="80000"/>
              </a:lnSpc>
              <a:defRPr/>
            </a:pPr>
            <a:endParaRPr lang="en-US" dirty="0">
              <a:solidFill>
                <a:schemeClr val="tx2"/>
              </a:solidFill>
            </a:endParaRPr>
          </a:p>
          <a:p>
            <a:pPr>
              <a:lnSpc>
                <a:spcPct val="80000"/>
              </a:lnSpc>
              <a:defRPr/>
            </a:pPr>
            <a:r>
              <a:rPr lang="en-US" dirty="0">
                <a:solidFill>
                  <a:schemeClr val="tx2"/>
                </a:solidFill>
              </a:rPr>
              <a:t>Proportion of job/home/personal life expected from this setting</a:t>
            </a:r>
          </a:p>
          <a:p>
            <a:pPr>
              <a:lnSpc>
                <a:spcPct val="80000"/>
              </a:lnSpc>
              <a:defRPr/>
            </a:pPr>
            <a:endParaRPr lang="en-US" dirty="0">
              <a:solidFill>
                <a:schemeClr val="tx2"/>
              </a:solidFill>
            </a:endParaRPr>
          </a:p>
          <a:p>
            <a:pPr>
              <a:lnSpc>
                <a:spcPct val="80000"/>
              </a:lnSpc>
              <a:defRPr/>
            </a:pPr>
            <a:r>
              <a:rPr lang="en-US" dirty="0">
                <a:solidFill>
                  <a:schemeClr val="tx2"/>
                </a:solidFill>
              </a:rPr>
              <a:t>How is this job affecting my home? Interpersonal? Other life?</a:t>
            </a:r>
          </a:p>
          <a:p>
            <a:endParaRPr lang="en-US" dirty="0">
              <a:solidFill>
                <a:schemeClr val="tx2"/>
              </a:solidFill>
            </a:endParaRPr>
          </a:p>
        </p:txBody>
      </p:sp>
    </p:spTree>
    <p:extLst>
      <p:ext uri="{BB962C8B-B14F-4D97-AF65-F5344CB8AC3E}">
        <p14:creationId xmlns:p14="http://schemas.microsoft.com/office/powerpoint/2010/main" val="6118779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Issues in Burnout:  Institutional Goals</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10000"/>
          </a:bodyPr>
          <a:lstStyle/>
          <a:p>
            <a:pPr>
              <a:lnSpc>
                <a:spcPct val="80000"/>
              </a:lnSpc>
              <a:buNone/>
              <a:defRPr/>
            </a:pPr>
            <a:r>
              <a:rPr lang="en-US" b="1" u="sng" dirty="0">
                <a:solidFill>
                  <a:schemeClr val="tx2"/>
                </a:solidFill>
              </a:rPr>
              <a:t>Healthy</a:t>
            </a:r>
            <a:r>
              <a:rPr lang="en-US" dirty="0">
                <a:solidFill>
                  <a:schemeClr val="tx2"/>
                </a:solidFill>
              </a:rPr>
              <a:t>					</a:t>
            </a:r>
            <a:r>
              <a:rPr lang="en-US" b="1" u="sng" dirty="0">
                <a:solidFill>
                  <a:schemeClr val="tx2"/>
                </a:solidFill>
              </a:rPr>
              <a:t>Unhealthy</a:t>
            </a:r>
            <a:endParaRPr lang="en-US" dirty="0">
              <a:solidFill>
                <a:schemeClr val="tx2"/>
              </a:solidFill>
            </a:endParaRPr>
          </a:p>
          <a:p>
            <a:pPr>
              <a:lnSpc>
                <a:spcPct val="80000"/>
              </a:lnSpc>
              <a:buNone/>
              <a:defRPr/>
            </a:pPr>
            <a:r>
              <a:rPr lang="en-US" dirty="0">
                <a:solidFill>
                  <a:schemeClr val="tx2"/>
                </a:solidFill>
              </a:rPr>
              <a:t>Strong commitment of employees	</a:t>
            </a:r>
            <a:r>
              <a:rPr lang="en-US" dirty="0" smtClean="0">
                <a:solidFill>
                  <a:schemeClr val="tx2"/>
                </a:solidFill>
              </a:rPr>
              <a:t>Weak </a:t>
            </a:r>
            <a:r>
              <a:rPr lang="en-US" dirty="0">
                <a:solidFill>
                  <a:schemeClr val="tx2"/>
                </a:solidFill>
              </a:rPr>
              <a:t>commitment of counselors</a:t>
            </a:r>
          </a:p>
          <a:p>
            <a:pPr>
              <a:lnSpc>
                <a:spcPct val="80000"/>
              </a:lnSpc>
              <a:buNone/>
              <a:defRPr/>
            </a:pPr>
            <a:r>
              <a:rPr lang="en-US" dirty="0">
                <a:solidFill>
                  <a:schemeClr val="tx2"/>
                </a:solidFill>
              </a:rPr>
              <a:t>Strong availability/support from </a:t>
            </a:r>
            <a:r>
              <a:rPr lang="en-US" dirty="0" smtClean="0">
                <a:solidFill>
                  <a:schemeClr val="tx2"/>
                </a:solidFill>
              </a:rPr>
              <a:t>staff 	Isolation, weak involvement of </a:t>
            </a:r>
            <a:r>
              <a:rPr lang="en-US" dirty="0">
                <a:solidFill>
                  <a:schemeClr val="tx2"/>
                </a:solidFill>
              </a:rPr>
              <a:t>staff</a:t>
            </a:r>
          </a:p>
          <a:p>
            <a:pPr>
              <a:lnSpc>
                <a:spcPct val="80000"/>
              </a:lnSpc>
              <a:buNone/>
              <a:defRPr/>
            </a:pPr>
            <a:r>
              <a:rPr lang="en-US" dirty="0">
                <a:solidFill>
                  <a:schemeClr val="tx2"/>
                </a:solidFill>
              </a:rPr>
              <a:t>Co-worker relationships- encouraged	</a:t>
            </a:r>
            <a:r>
              <a:rPr lang="en-US" dirty="0" smtClean="0">
                <a:solidFill>
                  <a:schemeClr val="tx2"/>
                </a:solidFill>
              </a:rPr>
              <a:t>Minimal </a:t>
            </a:r>
            <a:r>
              <a:rPr lang="en-US" dirty="0">
                <a:solidFill>
                  <a:schemeClr val="tx2"/>
                </a:solidFill>
              </a:rPr>
              <a:t>opportunities </a:t>
            </a:r>
            <a:r>
              <a:rPr lang="en-US" dirty="0" smtClean="0">
                <a:solidFill>
                  <a:schemeClr val="tx2"/>
                </a:solidFill>
              </a:rPr>
              <a:t>for rel.</a:t>
            </a:r>
            <a:endParaRPr lang="en-US" dirty="0">
              <a:solidFill>
                <a:schemeClr val="tx2"/>
              </a:solidFill>
            </a:endParaRPr>
          </a:p>
          <a:p>
            <a:pPr>
              <a:lnSpc>
                <a:spcPct val="80000"/>
              </a:lnSpc>
              <a:buNone/>
              <a:defRPr/>
            </a:pPr>
            <a:r>
              <a:rPr lang="en-US" dirty="0">
                <a:solidFill>
                  <a:schemeClr val="tx2"/>
                </a:solidFill>
              </a:rPr>
              <a:t>Support supervision			</a:t>
            </a:r>
            <a:r>
              <a:rPr lang="en-US" dirty="0" smtClean="0">
                <a:solidFill>
                  <a:schemeClr val="tx2"/>
                </a:solidFill>
              </a:rPr>
              <a:t>Low collegial support</a:t>
            </a:r>
            <a:endParaRPr lang="en-US" dirty="0">
              <a:solidFill>
                <a:schemeClr val="tx2"/>
              </a:solidFill>
            </a:endParaRPr>
          </a:p>
          <a:p>
            <a:pPr>
              <a:lnSpc>
                <a:spcPct val="80000"/>
              </a:lnSpc>
              <a:buNone/>
              <a:defRPr/>
            </a:pPr>
            <a:r>
              <a:rPr lang="en-US" dirty="0">
                <a:solidFill>
                  <a:schemeClr val="tx2"/>
                </a:solidFill>
              </a:rPr>
              <a:t>Specific, concrete expectations	</a:t>
            </a:r>
            <a:r>
              <a:rPr lang="en-US" dirty="0" smtClean="0">
                <a:solidFill>
                  <a:schemeClr val="tx2"/>
                </a:solidFill>
              </a:rPr>
              <a:t>Ambiguous/changing expectations</a:t>
            </a:r>
            <a:endParaRPr lang="en-US" dirty="0">
              <a:solidFill>
                <a:schemeClr val="tx2"/>
              </a:solidFill>
            </a:endParaRPr>
          </a:p>
          <a:p>
            <a:pPr>
              <a:lnSpc>
                <a:spcPct val="80000"/>
              </a:lnSpc>
              <a:buNone/>
              <a:defRPr/>
            </a:pPr>
            <a:r>
              <a:rPr lang="en-US" dirty="0">
                <a:solidFill>
                  <a:schemeClr val="tx2"/>
                </a:solidFill>
              </a:rPr>
              <a:t>Freedom for some autonomy		</a:t>
            </a:r>
            <a:r>
              <a:rPr lang="en-US" dirty="0" smtClean="0">
                <a:solidFill>
                  <a:schemeClr val="tx2"/>
                </a:solidFill>
              </a:rPr>
              <a:t>Discouraging </a:t>
            </a:r>
            <a:r>
              <a:rPr lang="en-US" dirty="0">
                <a:solidFill>
                  <a:schemeClr val="tx2"/>
                </a:solidFill>
              </a:rPr>
              <a:t>new ideas/creativity</a:t>
            </a:r>
          </a:p>
          <a:p>
            <a:pPr>
              <a:lnSpc>
                <a:spcPct val="80000"/>
              </a:lnSpc>
              <a:buNone/>
              <a:defRPr/>
            </a:pPr>
            <a:r>
              <a:rPr lang="en-US" dirty="0">
                <a:solidFill>
                  <a:schemeClr val="tx2"/>
                </a:solidFill>
              </a:rPr>
              <a:t>Reasonable deadlines		</a:t>
            </a:r>
            <a:r>
              <a:rPr lang="en-US" dirty="0" smtClean="0">
                <a:solidFill>
                  <a:schemeClr val="tx2"/>
                </a:solidFill>
              </a:rPr>
              <a:t>Excessive </a:t>
            </a:r>
            <a:r>
              <a:rPr lang="en-US" dirty="0">
                <a:solidFill>
                  <a:schemeClr val="tx2"/>
                </a:solidFill>
              </a:rPr>
              <a:t>unrealistic time pressure</a:t>
            </a:r>
          </a:p>
          <a:p>
            <a:pPr>
              <a:lnSpc>
                <a:spcPct val="80000"/>
              </a:lnSpc>
              <a:buNone/>
              <a:defRPr/>
            </a:pPr>
            <a:r>
              <a:rPr lang="en-US" dirty="0">
                <a:solidFill>
                  <a:schemeClr val="tx2"/>
                </a:solidFill>
              </a:rPr>
              <a:t>Some staff retention			</a:t>
            </a:r>
            <a:r>
              <a:rPr lang="en-US" dirty="0" smtClean="0">
                <a:solidFill>
                  <a:schemeClr val="tx2"/>
                </a:solidFill>
              </a:rPr>
              <a:t>High </a:t>
            </a:r>
            <a:r>
              <a:rPr lang="en-US" dirty="0">
                <a:solidFill>
                  <a:schemeClr val="tx2"/>
                </a:solidFill>
              </a:rPr>
              <a:t>turnover of staff</a:t>
            </a:r>
          </a:p>
          <a:p>
            <a:pPr>
              <a:lnSpc>
                <a:spcPct val="80000"/>
              </a:lnSpc>
              <a:buNone/>
              <a:defRPr/>
            </a:pPr>
            <a:r>
              <a:rPr lang="en-US" dirty="0">
                <a:solidFill>
                  <a:schemeClr val="tx2"/>
                </a:solidFill>
              </a:rPr>
              <a:t>Sense of purpose/fulfillment		</a:t>
            </a:r>
            <a:r>
              <a:rPr lang="en-US" dirty="0" smtClean="0">
                <a:solidFill>
                  <a:schemeClr val="tx2"/>
                </a:solidFill>
              </a:rPr>
              <a:t>Doubt </a:t>
            </a:r>
            <a:r>
              <a:rPr lang="en-US" dirty="0">
                <a:solidFill>
                  <a:schemeClr val="tx2"/>
                </a:solidFill>
              </a:rPr>
              <a:t>as to meaning/purpose</a:t>
            </a:r>
          </a:p>
          <a:p>
            <a:pPr>
              <a:lnSpc>
                <a:spcPct val="80000"/>
              </a:lnSpc>
              <a:buNone/>
              <a:defRPr/>
            </a:pPr>
            <a:r>
              <a:rPr lang="en-US" dirty="0">
                <a:solidFill>
                  <a:schemeClr val="tx2"/>
                </a:solidFill>
              </a:rPr>
              <a:t>Clients who want help			Mandated clients</a:t>
            </a:r>
          </a:p>
          <a:p>
            <a:pPr>
              <a:lnSpc>
                <a:spcPct val="80000"/>
              </a:lnSpc>
              <a:buNone/>
              <a:defRPr/>
            </a:pPr>
            <a:r>
              <a:rPr lang="en-US" dirty="0">
                <a:solidFill>
                  <a:schemeClr val="tx2"/>
                </a:solidFill>
              </a:rPr>
              <a:t>Realistic specific goals			Goals which cannot be achieved</a:t>
            </a:r>
          </a:p>
          <a:p>
            <a:pPr>
              <a:lnSpc>
                <a:spcPct val="80000"/>
              </a:lnSpc>
              <a:buNone/>
              <a:defRPr/>
            </a:pPr>
            <a:r>
              <a:rPr lang="en-US" dirty="0">
                <a:solidFill>
                  <a:schemeClr val="tx2"/>
                </a:solidFill>
              </a:rPr>
              <a:t>Solid clinical identity				Need to be liked by clients</a:t>
            </a:r>
          </a:p>
          <a:p>
            <a:pPr>
              <a:lnSpc>
                <a:spcPct val="80000"/>
              </a:lnSpc>
              <a:buNone/>
              <a:defRPr/>
            </a:pPr>
            <a:r>
              <a:rPr lang="en-US" dirty="0">
                <a:solidFill>
                  <a:schemeClr val="tx2"/>
                </a:solidFill>
              </a:rPr>
              <a:t>Facilitator, counselor			Responsible for change</a:t>
            </a:r>
          </a:p>
          <a:p>
            <a:pPr>
              <a:lnSpc>
                <a:spcPct val="80000"/>
              </a:lnSpc>
              <a:buNone/>
              <a:defRPr/>
            </a:pPr>
            <a:r>
              <a:rPr lang="en-US" dirty="0">
                <a:solidFill>
                  <a:schemeClr val="tx2"/>
                </a:solidFill>
              </a:rPr>
              <a:t>Separation self/client			Self tied to client outcomes</a:t>
            </a:r>
          </a:p>
          <a:p>
            <a:pPr>
              <a:lnSpc>
                <a:spcPct val="80000"/>
              </a:lnSpc>
              <a:buNone/>
              <a:defRPr/>
            </a:pPr>
            <a:r>
              <a:rPr lang="en-US" dirty="0">
                <a:solidFill>
                  <a:schemeClr val="tx2"/>
                </a:solidFill>
              </a:rPr>
              <a:t>Setbacks are one part			Setbacks as personal</a:t>
            </a:r>
          </a:p>
        </p:txBody>
      </p:sp>
    </p:spTree>
    <p:extLst>
      <p:ext uri="{BB962C8B-B14F-4D97-AF65-F5344CB8AC3E}">
        <p14:creationId xmlns:p14="http://schemas.microsoft.com/office/powerpoint/2010/main" val="38292356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What Agencies Can Do to Support Wellness</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pPr>
              <a:lnSpc>
                <a:spcPct val="80000"/>
              </a:lnSpc>
              <a:defRPr/>
            </a:pPr>
            <a:r>
              <a:rPr lang="en-US" dirty="0">
                <a:solidFill>
                  <a:schemeClr val="tx2"/>
                </a:solidFill>
              </a:rPr>
              <a:t>Educate your staff and supervisors on the concepts of impairment, vicarious traumatization, compassion fatigue and wellness. </a:t>
            </a:r>
          </a:p>
          <a:p>
            <a:pPr>
              <a:lnSpc>
                <a:spcPct val="80000"/>
              </a:lnSpc>
              <a:defRPr/>
            </a:pPr>
            <a:endParaRPr lang="en-US" sz="1100" dirty="0">
              <a:solidFill>
                <a:schemeClr val="tx2"/>
              </a:solidFill>
            </a:endParaRPr>
          </a:p>
          <a:p>
            <a:pPr>
              <a:lnSpc>
                <a:spcPct val="80000"/>
              </a:lnSpc>
              <a:defRPr/>
            </a:pPr>
            <a:r>
              <a:rPr lang="en-US" dirty="0">
                <a:solidFill>
                  <a:schemeClr val="tx2"/>
                </a:solidFill>
              </a:rPr>
              <a:t>Develop or sponsor wellness programs (such as in-service trainings and day-long staff retreats) </a:t>
            </a:r>
          </a:p>
          <a:p>
            <a:pPr>
              <a:lnSpc>
                <a:spcPct val="80000"/>
              </a:lnSpc>
              <a:defRPr/>
            </a:pPr>
            <a:endParaRPr lang="en-US" sz="1050" dirty="0">
              <a:solidFill>
                <a:schemeClr val="tx2"/>
              </a:solidFill>
            </a:endParaRPr>
          </a:p>
          <a:p>
            <a:pPr>
              <a:lnSpc>
                <a:spcPct val="80000"/>
              </a:lnSpc>
              <a:defRPr/>
            </a:pPr>
            <a:r>
              <a:rPr lang="en-US" dirty="0">
                <a:solidFill>
                  <a:schemeClr val="tx2"/>
                </a:solidFill>
              </a:rPr>
              <a:t>Provide clinical supervision (not just task supervision) </a:t>
            </a:r>
          </a:p>
          <a:p>
            <a:pPr>
              <a:lnSpc>
                <a:spcPct val="80000"/>
              </a:lnSpc>
              <a:defRPr/>
            </a:pPr>
            <a:endParaRPr lang="en-US" dirty="0">
              <a:solidFill>
                <a:schemeClr val="tx2"/>
              </a:solidFill>
            </a:endParaRPr>
          </a:p>
          <a:p>
            <a:pPr>
              <a:lnSpc>
                <a:spcPct val="80000"/>
              </a:lnSpc>
              <a:defRPr/>
            </a:pPr>
            <a:r>
              <a:rPr lang="en-US" dirty="0">
                <a:solidFill>
                  <a:schemeClr val="tx2"/>
                </a:solidFill>
              </a:rPr>
              <a:t>Encourage peer supervision </a:t>
            </a:r>
          </a:p>
          <a:p>
            <a:pPr>
              <a:lnSpc>
                <a:spcPct val="80000"/>
              </a:lnSpc>
              <a:defRPr/>
            </a:pPr>
            <a:endParaRPr lang="en-US" dirty="0">
              <a:solidFill>
                <a:schemeClr val="tx2"/>
              </a:solidFill>
            </a:endParaRPr>
          </a:p>
          <a:p>
            <a:pPr>
              <a:lnSpc>
                <a:spcPct val="80000"/>
              </a:lnSpc>
              <a:defRPr/>
            </a:pPr>
            <a:r>
              <a:rPr lang="en-US" dirty="0">
                <a:solidFill>
                  <a:schemeClr val="tx2"/>
                </a:solidFill>
              </a:rPr>
              <a:t>Maintain manageable caseloads </a:t>
            </a:r>
          </a:p>
          <a:p>
            <a:pPr>
              <a:lnSpc>
                <a:spcPct val="80000"/>
              </a:lnSpc>
              <a:defRPr/>
            </a:pPr>
            <a:endParaRPr lang="en-US" dirty="0">
              <a:solidFill>
                <a:schemeClr val="tx2"/>
              </a:solidFill>
            </a:endParaRPr>
          </a:p>
          <a:p>
            <a:pPr>
              <a:lnSpc>
                <a:spcPct val="80000"/>
              </a:lnSpc>
              <a:defRPr/>
            </a:pPr>
            <a:r>
              <a:rPr lang="en-US" dirty="0">
                <a:solidFill>
                  <a:schemeClr val="tx2"/>
                </a:solidFill>
              </a:rPr>
              <a:t>Encourage/require vacations </a:t>
            </a:r>
          </a:p>
          <a:p>
            <a:pPr>
              <a:lnSpc>
                <a:spcPct val="80000"/>
              </a:lnSpc>
              <a:defRPr/>
            </a:pPr>
            <a:endParaRPr lang="en-US" dirty="0">
              <a:solidFill>
                <a:schemeClr val="tx2"/>
              </a:solidFill>
            </a:endParaRPr>
          </a:p>
          <a:p>
            <a:pPr>
              <a:lnSpc>
                <a:spcPct val="80000"/>
              </a:lnSpc>
              <a:defRPr/>
            </a:pPr>
            <a:r>
              <a:rPr lang="en-US" dirty="0">
                <a:solidFill>
                  <a:schemeClr val="tx2"/>
                </a:solidFill>
              </a:rPr>
              <a:t>Do not reward "</a:t>
            </a:r>
            <a:r>
              <a:rPr lang="en-US" dirty="0" err="1">
                <a:solidFill>
                  <a:schemeClr val="tx2"/>
                </a:solidFill>
              </a:rPr>
              <a:t>workaholism</a:t>
            </a:r>
            <a:r>
              <a:rPr lang="en-US" dirty="0">
                <a:solidFill>
                  <a:schemeClr val="tx2"/>
                </a:solidFill>
              </a:rPr>
              <a:t>" </a:t>
            </a:r>
          </a:p>
          <a:p>
            <a:pPr>
              <a:lnSpc>
                <a:spcPct val="80000"/>
              </a:lnSpc>
              <a:defRPr/>
            </a:pPr>
            <a:endParaRPr lang="en-US" dirty="0">
              <a:solidFill>
                <a:schemeClr val="tx2"/>
              </a:solidFill>
            </a:endParaRPr>
          </a:p>
          <a:p>
            <a:pPr>
              <a:lnSpc>
                <a:spcPct val="80000"/>
              </a:lnSpc>
              <a:defRPr/>
            </a:pPr>
            <a:r>
              <a:rPr lang="en-US" dirty="0">
                <a:solidFill>
                  <a:schemeClr val="tx2"/>
                </a:solidFill>
              </a:rPr>
              <a:t>Encourage diversity of tasks and new areas of interest/practice </a:t>
            </a:r>
          </a:p>
          <a:p>
            <a:pPr>
              <a:lnSpc>
                <a:spcPct val="80000"/>
              </a:lnSpc>
              <a:defRPr/>
            </a:pPr>
            <a:endParaRPr lang="en-US" dirty="0">
              <a:solidFill>
                <a:schemeClr val="tx2"/>
              </a:solidFill>
            </a:endParaRPr>
          </a:p>
          <a:p>
            <a:pPr>
              <a:lnSpc>
                <a:spcPct val="80000"/>
              </a:lnSpc>
              <a:defRPr/>
            </a:pPr>
            <a:r>
              <a:rPr lang="en-US" dirty="0">
                <a:solidFill>
                  <a:schemeClr val="tx2"/>
                </a:solidFill>
              </a:rPr>
              <a:t>Establish and encourage EAPs </a:t>
            </a:r>
          </a:p>
          <a:p>
            <a:endParaRPr lang="en-US" dirty="0">
              <a:solidFill>
                <a:schemeClr val="tx2"/>
              </a:solidFill>
            </a:endParaRPr>
          </a:p>
        </p:txBody>
      </p:sp>
    </p:spTree>
    <p:extLst>
      <p:ext uri="{BB962C8B-B14F-4D97-AF65-F5344CB8AC3E}">
        <p14:creationId xmlns:p14="http://schemas.microsoft.com/office/powerpoint/2010/main" val="696323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#2- Time Schedule</a:t>
            </a:r>
            <a:endParaRPr lang="en-US" dirty="0"/>
          </a:p>
        </p:txBody>
      </p:sp>
      <p:sp>
        <p:nvSpPr>
          <p:cNvPr id="3" name="Content Placeholder 2"/>
          <p:cNvSpPr>
            <a:spLocks noGrp="1"/>
          </p:cNvSpPr>
          <p:nvPr>
            <p:ph idx="1"/>
          </p:nvPr>
        </p:nvSpPr>
        <p:spPr/>
        <p:txBody>
          <a:bodyPr/>
          <a:lstStyle/>
          <a:p>
            <a:pPr>
              <a:lnSpc>
                <a:spcPct val="80000"/>
              </a:lnSpc>
              <a:defRPr/>
            </a:pPr>
            <a:r>
              <a:rPr lang="en-US" dirty="0">
                <a:solidFill>
                  <a:schemeClr val="tx2"/>
                </a:solidFill>
              </a:rPr>
              <a:t>Balancing counseling tasks with non-counseling tasks (setting, time mgmt., how this fits in with initial goals for entering field</a:t>
            </a:r>
          </a:p>
          <a:p>
            <a:pPr>
              <a:lnSpc>
                <a:spcPct val="80000"/>
              </a:lnSpc>
              <a:defRPr/>
            </a:pPr>
            <a:endParaRPr lang="en-US" b="1" u="sng" dirty="0">
              <a:solidFill>
                <a:schemeClr val="tx2"/>
              </a:solidFill>
            </a:endParaRPr>
          </a:p>
          <a:p>
            <a:pPr>
              <a:lnSpc>
                <a:spcPct val="80000"/>
              </a:lnSpc>
              <a:buNone/>
              <a:defRPr/>
            </a:pPr>
            <a:r>
              <a:rPr lang="en-US" b="1" u="sng" dirty="0">
                <a:solidFill>
                  <a:schemeClr val="tx2"/>
                </a:solidFill>
              </a:rPr>
              <a:t>Proposals</a:t>
            </a:r>
            <a:endParaRPr lang="en-US" dirty="0">
              <a:solidFill>
                <a:schemeClr val="tx2"/>
              </a:solidFill>
            </a:endParaRPr>
          </a:p>
          <a:p>
            <a:pPr>
              <a:lnSpc>
                <a:spcPct val="80000"/>
              </a:lnSpc>
              <a:defRPr/>
            </a:pPr>
            <a:r>
              <a:rPr lang="en-US" dirty="0">
                <a:solidFill>
                  <a:schemeClr val="tx2"/>
                </a:solidFill>
              </a:rPr>
              <a:t>Blocking time for tasks</a:t>
            </a:r>
          </a:p>
          <a:p>
            <a:pPr>
              <a:lnSpc>
                <a:spcPct val="80000"/>
              </a:lnSpc>
              <a:defRPr/>
            </a:pPr>
            <a:r>
              <a:rPr lang="en-US" dirty="0">
                <a:solidFill>
                  <a:schemeClr val="tx2"/>
                </a:solidFill>
              </a:rPr>
              <a:t>Scheduling certain days for certain functions</a:t>
            </a:r>
          </a:p>
          <a:p>
            <a:pPr>
              <a:lnSpc>
                <a:spcPct val="80000"/>
              </a:lnSpc>
              <a:defRPr/>
            </a:pPr>
            <a:endParaRPr lang="en-US" b="1" u="sng" dirty="0">
              <a:solidFill>
                <a:schemeClr val="tx2"/>
              </a:solidFill>
            </a:endParaRPr>
          </a:p>
          <a:p>
            <a:pPr algn="ctr">
              <a:lnSpc>
                <a:spcPct val="80000"/>
              </a:lnSpc>
              <a:buNone/>
              <a:defRPr/>
            </a:pPr>
            <a:r>
              <a:rPr lang="en-US" b="1" u="sng" dirty="0">
                <a:solidFill>
                  <a:schemeClr val="tx2"/>
                </a:solidFill>
              </a:rPr>
              <a:t>Exercise</a:t>
            </a:r>
            <a:r>
              <a:rPr lang="en-US" dirty="0">
                <a:solidFill>
                  <a:schemeClr val="tx2"/>
                </a:solidFill>
              </a:rPr>
              <a:t>:</a:t>
            </a:r>
          </a:p>
          <a:p>
            <a:pPr>
              <a:lnSpc>
                <a:spcPct val="80000"/>
              </a:lnSpc>
              <a:defRPr/>
            </a:pPr>
            <a:r>
              <a:rPr lang="en-US" dirty="0">
                <a:solidFill>
                  <a:schemeClr val="tx2"/>
                </a:solidFill>
              </a:rPr>
              <a:t>Ordering the clients in your schedule- cards</a:t>
            </a:r>
          </a:p>
          <a:p>
            <a:endParaRPr lang="en-US" dirty="0"/>
          </a:p>
        </p:txBody>
      </p:sp>
    </p:spTree>
    <p:extLst>
      <p:ext uri="{BB962C8B-B14F-4D97-AF65-F5344CB8AC3E}">
        <p14:creationId xmlns:p14="http://schemas.microsoft.com/office/powerpoint/2010/main" val="1261215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kern="0" dirty="0">
                <a:effectLst>
                  <a:outerShdw blurRad="38100" dist="38100" dir="2700000" algn="tl">
                    <a:srgbClr val="000000"/>
                  </a:outerShdw>
                </a:effectLst>
                <a:latin typeface="Tahoma"/>
                <a:cs typeface="Arial"/>
              </a:rPr>
              <a:t>Four Listening Preferences</a:t>
            </a:r>
            <a:r>
              <a:rPr lang="en-US" kern="0" dirty="0">
                <a:effectLst>
                  <a:outerShdw blurRad="38100" dist="38100" dir="2700000" algn="tl">
                    <a:srgbClr val="000000"/>
                  </a:outerShdw>
                </a:effectLst>
                <a:latin typeface="Tahoma"/>
                <a:cs typeface="Arial"/>
              </a:rPr>
              <a:t> </a:t>
            </a:r>
            <a:endParaRPr lang="en-US" dirty="0"/>
          </a:p>
        </p:txBody>
      </p:sp>
      <p:sp>
        <p:nvSpPr>
          <p:cNvPr id="3" name="Content Placeholder 2"/>
          <p:cNvSpPr>
            <a:spLocks noGrp="1"/>
          </p:cNvSpPr>
          <p:nvPr>
            <p:ph idx="1"/>
          </p:nvPr>
        </p:nvSpPr>
        <p:spPr/>
        <p:txBody>
          <a:bodyPr/>
          <a:lstStyle/>
          <a:p>
            <a:pPr marL="990600" lvl="1" indent="-533400">
              <a:buNone/>
              <a:defRPr/>
            </a:pPr>
            <a:r>
              <a:rPr lang="en-US" sz="4000" dirty="0">
                <a:solidFill>
                  <a:schemeClr val="tx2"/>
                </a:solidFill>
              </a:rPr>
              <a:t>People- Oriented</a:t>
            </a:r>
          </a:p>
          <a:p>
            <a:pPr marL="990600" lvl="1" indent="-533400">
              <a:buNone/>
              <a:defRPr/>
            </a:pPr>
            <a:endParaRPr lang="en-US" sz="2000" dirty="0">
              <a:solidFill>
                <a:schemeClr val="tx2"/>
              </a:solidFill>
            </a:endParaRPr>
          </a:p>
          <a:p>
            <a:pPr marL="990600" lvl="1" indent="-533400">
              <a:buNone/>
              <a:defRPr/>
            </a:pPr>
            <a:r>
              <a:rPr lang="en-US" sz="4000" dirty="0">
                <a:solidFill>
                  <a:schemeClr val="tx2"/>
                </a:solidFill>
              </a:rPr>
              <a:t>Action Oriented</a:t>
            </a:r>
          </a:p>
          <a:p>
            <a:pPr marL="990600" lvl="1" indent="-533400">
              <a:buNone/>
              <a:defRPr/>
            </a:pPr>
            <a:endParaRPr lang="en-US" sz="2000" dirty="0">
              <a:solidFill>
                <a:schemeClr val="tx2"/>
              </a:solidFill>
            </a:endParaRPr>
          </a:p>
          <a:p>
            <a:pPr marL="990600" lvl="1" indent="-533400">
              <a:buNone/>
              <a:defRPr/>
            </a:pPr>
            <a:r>
              <a:rPr lang="en-US" sz="4000" dirty="0">
                <a:solidFill>
                  <a:schemeClr val="tx2"/>
                </a:solidFill>
              </a:rPr>
              <a:t>Content Oriented</a:t>
            </a:r>
          </a:p>
          <a:p>
            <a:pPr marL="990600" lvl="1" indent="-533400">
              <a:buNone/>
              <a:defRPr/>
            </a:pPr>
            <a:endParaRPr lang="en-US" sz="2000" dirty="0">
              <a:solidFill>
                <a:schemeClr val="tx2"/>
              </a:solidFill>
            </a:endParaRPr>
          </a:p>
          <a:p>
            <a:pPr marL="990600" lvl="1" indent="-533400">
              <a:buNone/>
              <a:defRPr/>
            </a:pPr>
            <a:r>
              <a:rPr lang="en-US" sz="4000" dirty="0">
                <a:solidFill>
                  <a:schemeClr val="tx2"/>
                </a:solidFill>
              </a:rPr>
              <a:t>Time Oriented</a:t>
            </a:r>
            <a:r>
              <a:rPr lang="en-US" sz="2400" dirty="0">
                <a:solidFill>
                  <a:schemeClr val="tx2"/>
                </a:solidFill>
              </a:rPr>
              <a:t> </a:t>
            </a:r>
          </a:p>
          <a:p>
            <a:endParaRPr lang="en-US" dirty="0"/>
          </a:p>
        </p:txBody>
      </p:sp>
    </p:spTree>
    <p:extLst>
      <p:ext uri="{BB962C8B-B14F-4D97-AF65-F5344CB8AC3E}">
        <p14:creationId xmlns:p14="http://schemas.microsoft.com/office/powerpoint/2010/main" val="2254075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#3- Client Vs. Therapist Goals</a:t>
            </a:r>
            <a:endParaRPr lang="en-US" dirty="0"/>
          </a:p>
        </p:txBody>
      </p:sp>
      <p:sp>
        <p:nvSpPr>
          <p:cNvPr id="3" name="Content Placeholder 2"/>
          <p:cNvSpPr>
            <a:spLocks noGrp="1"/>
          </p:cNvSpPr>
          <p:nvPr>
            <p:ph idx="1"/>
          </p:nvPr>
        </p:nvSpPr>
        <p:spPr>
          <a:xfrm>
            <a:off x="304800" y="1752600"/>
            <a:ext cx="8229600" cy="4525963"/>
          </a:xfrm>
        </p:spPr>
        <p:txBody>
          <a:bodyPr/>
          <a:lstStyle/>
          <a:p>
            <a:pPr>
              <a:lnSpc>
                <a:spcPct val="80000"/>
              </a:lnSpc>
              <a:defRPr/>
            </a:pPr>
            <a:r>
              <a:rPr lang="en-US" dirty="0">
                <a:solidFill>
                  <a:schemeClr val="tx2"/>
                </a:solidFill>
              </a:rPr>
              <a:t>Specific</a:t>
            </a:r>
          </a:p>
          <a:p>
            <a:pPr>
              <a:lnSpc>
                <a:spcPct val="80000"/>
              </a:lnSpc>
              <a:defRPr/>
            </a:pPr>
            <a:endParaRPr lang="en-US" sz="1000" dirty="0">
              <a:solidFill>
                <a:schemeClr val="tx2"/>
              </a:solidFill>
            </a:endParaRPr>
          </a:p>
          <a:p>
            <a:pPr>
              <a:lnSpc>
                <a:spcPct val="80000"/>
              </a:lnSpc>
              <a:defRPr/>
            </a:pPr>
            <a:r>
              <a:rPr lang="en-US" dirty="0">
                <a:solidFill>
                  <a:schemeClr val="tx2"/>
                </a:solidFill>
              </a:rPr>
              <a:t>Measureable</a:t>
            </a:r>
          </a:p>
          <a:p>
            <a:pPr>
              <a:lnSpc>
                <a:spcPct val="80000"/>
              </a:lnSpc>
              <a:defRPr/>
            </a:pPr>
            <a:endParaRPr lang="en-US" sz="1000" dirty="0">
              <a:solidFill>
                <a:schemeClr val="tx2"/>
              </a:solidFill>
            </a:endParaRPr>
          </a:p>
          <a:p>
            <a:pPr>
              <a:lnSpc>
                <a:spcPct val="80000"/>
              </a:lnSpc>
              <a:defRPr/>
            </a:pPr>
            <a:r>
              <a:rPr lang="en-US" dirty="0">
                <a:solidFill>
                  <a:schemeClr val="tx2"/>
                </a:solidFill>
              </a:rPr>
              <a:t>Achievable</a:t>
            </a:r>
          </a:p>
          <a:p>
            <a:pPr>
              <a:lnSpc>
                <a:spcPct val="80000"/>
              </a:lnSpc>
              <a:defRPr/>
            </a:pPr>
            <a:endParaRPr lang="en-US" sz="900" dirty="0">
              <a:solidFill>
                <a:schemeClr val="tx2"/>
              </a:solidFill>
            </a:endParaRPr>
          </a:p>
          <a:p>
            <a:pPr>
              <a:lnSpc>
                <a:spcPct val="80000"/>
              </a:lnSpc>
              <a:defRPr/>
            </a:pPr>
            <a:r>
              <a:rPr lang="en-US" dirty="0">
                <a:solidFill>
                  <a:schemeClr val="tx2"/>
                </a:solidFill>
              </a:rPr>
              <a:t>Broken down into manageable parts</a:t>
            </a:r>
          </a:p>
          <a:p>
            <a:pPr>
              <a:lnSpc>
                <a:spcPct val="80000"/>
              </a:lnSpc>
              <a:defRPr/>
            </a:pPr>
            <a:endParaRPr lang="en-US" sz="900" dirty="0">
              <a:solidFill>
                <a:schemeClr val="tx2"/>
              </a:solidFill>
            </a:endParaRPr>
          </a:p>
          <a:p>
            <a:pPr>
              <a:lnSpc>
                <a:spcPct val="80000"/>
              </a:lnSpc>
              <a:defRPr/>
            </a:pPr>
            <a:r>
              <a:rPr lang="en-US" dirty="0">
                <a:solidFill>
                  <a:schemeClr val="tx2"/>
                </a:solidFill>
              </a:rPr>
              <a:t>Concrete, behavioral</a:t>
            </a:r>
          </a:p>
          <a:p>
            <a:pPr>
              <a:lnSpc>
                <a:spcPct val="80000"/>
              </a:lnSpc>
              <a:defRPr/>
            </a:pPr>
            <a:endParaRPr lang="en-US" sz="900" dirty="0">
              <a:solidFill>
                <a:schemeClr val="tx2"/>
              </a:solidFill>
            </a:endParaRPr>
          </a:p>
          <a:p>
            <a:pPr>
              <a:lnSpc>
                <a:spcPct val="80000"/>
              </a:lnSpc>
              <a:defRPr/>
            </a:pPr>
            <a:r>
              <a:rPr lang="en-US" dirty="0">
                <a:solidFill>
                  <a:schemeClr val="tx2"/>
                </a:solidFill>
              </a:rPr>
              <a:t>Evidence based </a:t>
            </a:r>
          </a:p>
          <a:p>
            <a:pPr>
              <a:lnSpc>
                <a:spcPct val="80000"/>
              </a:lnSpc>
              <a:defRPr/>
            </a:pPr>
            <a:endParaRPr lang="en-US" sz="900" dirty="0">
              <a:solidFill>
                <a:schemeClr val="tx2"/>
              </a:solidFill>
            </a:endParaRPr>
          </a:p>
          <a:p>
            <a:pPr>
              <a:lnSpc>
                <a:spcPct val="80000"/>
              </a:lnSpc>
              <a:defRPr/>
            </a:pPr>
            <a:r>
              <a:rPr lang="en-US" dirty="0">
                <a:solidFill>
                  <a:schemeClr val="tx2"/>
                </a:solidFill>
              </a:rPr>
              <a:t>Tailored to the specific client</a:t>
            </a:r>
          </a:p>
          <a:p>
            <a:pPr>
              <a:lnSpc>
                <a:spcPct val="80000"/>
              </a:lnSpc>
              <a:defRPr/>
            </a:pPr>
            <a:endParaRPr lang="en-US" sz="900" dirty="0">
              <a:solidFill>
                <a:schemeClr val="tx2"/>
              </a:solidFill>
            </a:endParaRPr>
          </a:p>
          <a:p>
            <a:pPr>
              <a:lnSpc>
                <a:spcPct val="80000"/>
              </a:lnSpc>
              <a:defRPr/>
            </a:pPr>
            <a:r>
              <a:rPr lang="en-US" dirty="0">
                <a:solidFill>
                  <a:schemeClr val="tx2"/>
                </a:solidFill>
              </a:rPr>
              <a:t>Try </a:t>
            </a:r>
            <a:r>
              <a:rPr lang="en-US" u="sng" dirty="0">
                <a:solidFill>
                  <a:schemeClr val="tx2"/>
                </a:solidFill>
              </a:rPr>
              <a:t>camera check method</a:t>
            </a:r>
            <a:r>
              <a:rPr lang="en-US" dirty="0">
                <a:solidFill>
                  <a:schemeClr val="tx2"/>
                </a:solidFill>
              </a:rPr>
              <a:t> to make goals concrete and behavioral. Tends to help produce operational definitions.</a:t>
            </a:r>
          </a:p>
          <a:p>
            <a:endParaRPr lang="en-US" dirty="0"/>
          </a:p>
        </p:txBody>
      </p:sp>
    </p:spTree>
    <p:extLst>
      <p:ext uri="{BB962C8B-B14F-4D97-AF65-F5344CB8AC3E}">
        <p14:creationId xmlns:p14="http://schemas.microsoft.com/office/powerpoint/2010/main" val="12157912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Vs. Therapist Goals</a:t>
            </a:r>
          </a:p>
        </p:txBody>
      </p:sp>
      <p:sp>
        <p:nvSpPr>
          <p:cNvPr id="3" name="Content Placeholder 2"/>
          <p:cNvSpPr>
            <a:spLocks noGrp="1"/>
          </p:cNvSpPr>
          <p:nvPr>
            <p:ph idx="1"/>
          </p:nvPr>
        </p:nvSpPr>
        <p:spPr>
          <a:xfrm>
            <a:off x="457200" y="1600200"/>
            <a:ext cx="8229600" cy="5257800"/>
          </a:xfrm>
        </p:spPr>
        <p:txBody>
          <a:bodyPr>
            <a:normAutofit fontScale="92500"/>
          </a:bodyPr>
          <a:lstStyle/>
          <a:p>
            <a:pPr marL="609600" indent="-609600">
              <a:lnSpc>
                <a:spcPct val="80000"/>
              </a:lnSpc>
              <a:defRPr/>
            </a:pPr>
            <a:r>
              <a:rPr lang="en-US" dirty="0">
                <a:solidFill>
                  <a:schemeClr val="tx2"/>
                </a:solidFill>
              </a:rPr>
              <a:t>Problems are rarely so well defined and linear:</a:t>
            </a:r>
          </a:p>
          <a:p>
            <a:pPr marL="609600" indent="-609600">
              <a:lnSpc>
                <a:spcPct val="80000"/>
              </a:lnSpc>
              <a:buNone/>
              <a:defRPr/>
            </a:pPr>
            <a:r>
              <a:rPr lang="en-US" dirty="0">
                <a:solidFill>
                  <a:schemeClr val="tx2"/>
                </a:solidFill>
              </a:rPr>
              <a:t> 			if only ___, then ___.</a:t>
            </a:r>
          </a:p>
          <a:p>
            <a:pPr marL="609600" indent="-609600">
              <a:lnSpc>
                <a:spcPct val="80000"/>
              </a:lnSpc>
              <a:buNone/>
              <a:defRPr/>
            </a:pPr>
            <a:endParaRPr lang="en-US" sz="1050" dirty="0">
              <a:solidFill>
                <a:schemeClr val="tx2"/>
              </a:solidFill>
            </a:endParaRPr>
          </a:p>
          <a:p>
            <a:pPr marL="609600" indent="-609600">
              <a:lnSpc>
                <a:spcPct val="80000"/>
              </a:lnSpc>
              <a:defRPr/>
            </a:pPr>
            <a:r>
              <a:rPr lang="en-US" dirty="0">
                <a:solidFill>
                  <a:schemeClr val="tx2"/>
                </a:solidFill>
              </a:rPr>
              <a:t>Many interactional variables occur at the same time.</a:t>
            </a:r>
          </a:p>
          <a:p>
            <a:pPr marL="609600" indent="-609600">
              <a:lnSpc>
                <a:spcPct val="80000"/>
              </a:lnSpc>
              <a:defRPr/>
            </a:pPr>
            <a:endParaRPr lang="en-US" sz="1000" dirty="0">
              <a:solidFill>
                <a:schemeClr val="tx2"/>
              </a:solidFill>
            </a:endParaRPr>
          </a:p>
          <a:p>
            <a:pPr marL="609600" indent="-609600">
              <a:lnSpc>
                <a:spcPct val="80000"/>
              </a:lnSpc>
              <a:defRPr/>
            </a:pPr>
            <a:r>
              <a:rPr lang="en-US" dirty="0">
                <a:solidFill>
                  <a:schemeClr val="tx2"/>
                </a:solidFill>
              </a:rPr>
              <a:t>Any given person only has a portion of the information.</a:t>
            </a:r>
          </a:p>
          <a:p>
            <a:pPr marL="609600" indent="-609600">
              <a:lnSpc>
                <a:spcPct val="80000"/>
              </a:lnSpc>
              <a:defRPr/>
            </a:pPr>
            <a:endParaRPr lang="en-US" sz="1000" dirty="0">
              <a:solidFill>
                <a:schemeClr val="tx2"/>
              </a:solidFill>
            </a:endParaRPr>
          </a:p>
          <a:p>
            <a:pPr marL="609600" indent="-609600">
              <a:lnSpc>
                <a:spcPct val="80000"/>
              </a:lnSpc>
              <a:defRPr/>
            </a:pPr>
            <a:r>
              <a:rPr lang="en-US" dirty="0">
                <a:solidFill>
                  <a:schemeClr val="tx2"/>
                </a:solidFill>
              </a:rPr>
              <a:t>Sometimes the most important variables are not always revealed.</a:t>
            </a:r>
          </a:p>
          <a:p>
            <a:pPr marL="609600" indent="-609600">
              <a:lnSpc>
                <a:spcPct val="80000"/>
              </a:lnSpc>
              <a:defRPr/>
            </a:pPr>
            <a:endParaRPr lang="en-US" sz="1000" dirty="0">
              <a:solidFill>
                <a:schemeClr val="tx2"/>
              </a:solidFill>
            </a:endParaRPr>
          </a:p>
          <a:p>
            <a:pPr marL="609600" indent="-609600">
              <a:lnSpc>
                <a:spcPct val="80000"/>
              </a:lnSpc>
              <a:defRPr/>
            </a:pPr>
            <a:r>
              <a:rPr lang="en-US" dirty="0">
                <a:solidFill>
                  <a:schemeClr val="tx2"/>
                </a:solidFill>
              </a:rPr>
              <a:t>Timing of decisions may be as important as the “rightness or wrongness” of decisions.</a:t>
            </a:r>
          </a:p>
          <a:p>
            <a:pPr marL="609600" indent="-609600">
              <a:lnSpc>
                <a:spcPct val="80000"/>
              </a:lnSpc>
              <a:defRPr/>
            </a:pPr>
            <a:endParaRPr lang="en-US" sz="900" dirty="0">
              <a:solidFill>
                <a:schemeClr val="tx2"/>
              </a:solidFill>
            </a:endParaRPr>
          </a:p>
          <a:p>
            <a:pPr marL="609600" indent="-609600">
              <a:lnSpc>
                <a:spcPct val="80000"/>
              </a:lnSpc>
              <a:defRPr/>
            </a:pPr>
            <a:r>
              <a:rPr lang="en-US" dirty="0">
                <a:solidFill>
                  <a:schemeClr val="tx2"/>
                </a:solidFill>
              </a:rPr>
              <a:t>Decisions are interdependent- one decision affects others.</a:t>
            </a:r>
          </a:p>
          <a:p>
            <a:pPr marL="609600" indent="-609600">
              <a:lnSpc>
                <a:spcPct val="80000"/>
              </a:lnSpc>
              <a:defRPr/>
            </a:pPr>
            <a:endParaRPr lang="en-US" sz="900" dirty="0">
              <a:solidFill>
                <a:schemeClr val="tx2"/>
              </a:solidFill>
            </a:endParaRPr>
          </a:p>
          <a:p>
            <a:pPr marL="609600" indent="-609600">
              <a:lnSpc>
                <a:spcPct val="80000"/>
              </a:lnSpc>
              <a:defRPr/>
            </a:pPr>
            <a:r>
              <a:rPr lang="en-US" dirty="0">
                <a:solidFill>
                  <a:schemeClr val="tx2"/>
                </a:solidFill>
              </a:rPr>
              <a:t>Goals in decision making may sometimes be contradictory.</a:t>
            </a:r>
          </a:p>
          <a:p>
            <a:pPr marL="609600" indent="-609600">
              <a:lnSpc>
                <a:spcPct val="80000"/>
              </a:lnSpc>
              <a:defRPr/>
            </a:pPr>
            <a:endParaRPr lang="en-US" sz="1000" dirty="0">
              <a:solidFill>
                <a:schemeClr val="tx2"/>
              </a:solidFill>
            </a:endParaRPr>
          </a:p>
          <a:p>
            <a:pPr marL="609600" indent="-609600">
              <a:lnSpc>
                <a:spcPct val="80000"/>
              </a:lnSpc>
              <a:defRPr/>
            </a:pPr>
            <a:r>
              <a:rPr lang="en-US" dirty="0">
                <a:solidFill>
                  <a:schemeClr val="tx2"/>
                </a:solidFill>
              </a:rPr>
              <a:t>Plan for correction and modification.</a:t>
            </a:r>
          </a:p>
          <a:p>
            <a:pPr marL="609600" indent="-609600">
              <a:lnSpc>
                <a:spcPct val="80000"/>
              </a:lnSpc>
              <a:defRPr/>
            </a:pPr>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40129474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Exercises: What’s Wrong With These Goals?</a:t>
            </a:r>
            <a:endParaRPr lang="en-US" dirty="0"/>
          </a:p>
        </p:txBody>
      </p:sp>
      <p:sp>
        <p:nvSpPr>
          <p:cNvPr id="3" name="Content Placeholder 2"/>
          <p:cNvSpPr>
            <a:spLocks noGrp="1"/>
          </p:cNvSpPr>
          <p:nvPr>
            <p:ph idx="1"/>
          </p:nvPr>
        </p:nvSpPr>
        <p:spPr/>
        <p:txBody>
          <a:bodyPr/>
          <a:lstStyle/>
          <a:p>
            <a:pPr>
              <a:lnSpc>
                <a:spcPct val="90000"/>
              </a:lnSpc>
              <a:buNone/>
              <a:defRPr/>
            </a:pPr>
            <a:r>
              <a:rPr lang="en-US" u="sng" dirty="0">
                <a:solidFill>
                  <a:schemeClr val="tx2"/>
                </a:solidFill>
              </a:rPr>
              <a:t>Poor Goals</a:t>
            </a:r>
            <a:r>
              <a:rPr lang="en-US" dirty="0">
                <a:solidFill>
                  <a:schemeClr val="tx2"/>
                </a:solidFill>
              </a:rPr>
              <a:t>			</a:t>
            </a:r>
            <a:r>
              <a:rPr lang="en-US" u="sng" dirty="0">
                <a:solidFill>
                  <a:schemeClr val="tx2"/>
                </a:solidFill>
              </a:rPr>
              <a:t>Improved Goals</a:t>
            </a:r>
          </a:p>
          <a:p>
            <a:pPr>
              <a:lnSpc>
                <a:spcPct val="90000"/>
              </a:lnSpc>
              <a:buNone/>
              <a:defRPr/>
            </a:pPr>
            <a:endParaRPr lang="en-US" dirty="0">
              <a:solidFill>
                <a:schemeClr val="tx2"/>
              </a:solidFill>
            </a:endParaRPr>
          </a:p>
          <a:p>
            <a:pPr>
              <a:lnSpc>
                <a:spcPct val="90000"/>
              </a:lnSpc>
              <a:buNone/>
              <a:defRPr/>
            </a:pPr>
            <a:r>
              <a:rPr lang="en-US" dirty="0">
                <a:solidFill>
                  <a:schemeClr val="tx2"/>
                </a:solidFill>
              </a:rPr>
              <a:t>To improve client’s</a:t>
            </a:r>
          </a:p>
          <a:p>
            <a:pPr>
              <a:lnSpc>
                <a:spcPct val="90000"/>
              </a:lnSpc>
              <a:buNone/>
              <a:defRPr/>
            </a:pPr>
            <a:r>
              <a:rPr lang="en-US" dirty="0">
                <a:solidFill>
                  <a:schemeClr val="tx2"/>
                </a:solidFill>
              </a:rPr>
              <a:t>sense of self confidence.</a:t>
            </a:r>
          </a:p>
          <a:p>
            <a:pPr>
              <a:lnSpc>
                <a:spcPct val="90000"/>
              </a:lnSpc>
              <a:buNone/>
              <a:defRPr/>
            </a:pPr>
            <a:endParaRPr lang="en-US" dirty="0">
              <a:solidFill>
                <a:schemeClr val="tx2"/>
              </a:solidFill>
            </a:endParaRPr>
          </a:p>
          <a:p>
            <a:pPr>
              <a:lnSpc>
                <a:spcPct val="90000"/>
              </a:lnSpc>
              <a:buNone/>
              <a:defRPr/>
            </a:pPr>
            <a:r>
              <a:rPr lang="en-US" dirty="0">
                <a:solidFill>
                  <a:schemeClr val="tx2"/>
                </a:solidFill>
              </a:rPr>
              <a:t>To help the client have</a:t>
            </a:r>
          </a:p>
          <a:p>
            <a:pPr>
              <a:lnSpc>
                <a:spcPct val="90000"/>
              </a:lnSpc>
              <a:buNone/>
              <a:defRPr/>
            </a:pPr>
            <a:r>
              <a:rPr lang="en-US" dirty="0">
                <a:solidFill>
                  <a:schemeClr val="tx2"/>
                </a:solidFill>
              </a:rPr>
              <a:t>greater self satisfaction.</a:t>
            </a:r>
          </a:p>
          <a:p>
            <a:pPr>
              <a:lnSpc>
                <a:spcPct val="90000"/>
              </a:lnSpc>
              <a:buNone/>
              <a:defRPr/>
            </a:pPr>
            <a:endParaRPr lang="en-US" dirty="0">
              <a:solidFill>
                <a:schemeClr val="tx2"/>
              </a:solidFill>
            </a:endParaRPr>
          </a:p>
          <a:p>
            <a:pPr>
              <a:lnSpc>
                <a:spcPct val="90000"/>
              </a:lnSpc>
              <a:buNone/>
              <a:defRPr/>
            </a:pPr>
            <a:r>
              <a:rPr lang="en-US" dirty="0">
                <a:solidFill>
                  <a:schemeClr val="tx2"/>
                </a:solidFill>
              </a:rPr>
              <a:t>To improve communication</a:t>
            </a:r>
          </a:p>
          <a:p>
            <a:pPr>
              <a:lnSpc>
                <a:spcPct val="90000"/>
              </a:lnSpc>
              <a:buNone/>
              <a:defRPr/>
            </a:pPr>
            <a:r>
              <a:rPr lang="en-US" dirty="0">
                <a:solidFill>
                  <a:schemeClr val="tx2"/>
                </a:solidFill>
              </a:rPr>
              <a:t>skills.</a:t>
            </a:r>
          </a:p>
          <a:p>
            <a:endParaRPr lang="en-US" dirty="0">
              <a:solidFill>
                <a:schemeClr val="tx2"/>
              </a:solidFill>
            </a:endParaRPr>
          </a:p>
        </p:txBody>
      </p:sp>
    </p:spTree>
    <p:extLst>
      <p:ext uri="{BB962C8B-B14F-4D97-AF65-F5344CB8AC3E}">
        <p14:creationId xmlns:p14="http://schemas.microsoft.com/office/powerpoint/2010/main" val="12694106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Exercises: What’s Wrong With These Goals?</a:t>
            </a:r>
            <a:endParaRPr lang="en-US" dirty="0"/>
          </a:p>
        </p:txBody>
      </p:sp>
      <p:sp>
        <p:nvSpPr>
          <p:cNvPr id="3" name="Content Placeholder 2"/>
          <p:cNvSpPr>
            <a:spLocks noGrp="1"/>
          </p:cNvSpPr>
          <p:nvPr>
            <p:ph idx="1"/>
          </p:nvPr>
        </p:nvSpPr>
        <p:spPr/>
        <p:txBody>
          <a:bodyPr/>
          <a:lstStyle/>
          <a:p>
            <a:pPr>
              <a:lnSpc>
                <a:spcPct val="90000"/>
              </a:lnSpc>
              <a:buNone/>
              <a:defRPr/>
            </a:pPr>
            <a:r>
              <a:rPr lang="en-US" u="sng" dirty="0">
                <a:solidFill>
                  <a:schemeClr val="tx2"/>
                </a:solidFill>
              </a:rPr>
              <a:t>Poor Goals</a:t>
            </a:r>
            <a:r>
              <a:rPr lang="en-US" dirty="0">
                <a:solidFill>
                  <a:schemeClr val="tx2"/>
                </a:solidFill>
              </a:rPr>
              <a:t>			</a:t>
            </a:r>
            <a:r>
              <a:rPr lang="en-US" u="sng" dirty="0">
                <a:solidFill>
                  <a:schemeClr val="tx2"/>
                </a:solidFill>
              </a:rPr>
              <a:t>Improved Goals</a:t>
            </a:r>
            <a:r>
              <a:rPr lang="en-US" dirty="0">
                <a:solidFill>
                  <a:schemeClr val="tx2"/>
                </a:solidFill>
              </a:rPr>
              <a:t> </a:t>
            </a:r>
          </a:p>
          <a:p>
            <a:pPr>
              <a:lnSpc>
                <a:spcPct val="90000"/>
              </a:lnSpc>
              <a:buNone/>
              <a:defRPr/>
            </a:pPr>
            <a:r>
              <a:rPr lang="en-US" dirty="0">
                <a:solidFill>
                  <a:schemeClr val="tx2"/>
                </a:solidFill>
              </a:rPr>
              <a:t>For parent and child to</a:t>
            </a:r>
          </a:p>
          <a:p>
            <a:pPr>
              <a:lnSpc>
                <a:spcPct val="90000"/>
              </a:lnSpc>
              <a:buNone/>
              <a:defRPr/>
            </a:pPr>
            <a:r>
              <a:rPr lang="en-US" dirty="0">
                <a:solidFill>
                  <a:schemeClr val="tx2"/>
                </a:solidFill>
              </a:rPr>
              <a:t>fight less.</a:t>
            </a:r>
          </a:p>
          <a:p>
            <a:pPr>
              <a:lnSpc>
                <a:spcPct val="90000"/>
              </a:lnSpc>
              <a:buNone/>
              <a:defRPr/>
            </a:pPr>
            <a:endParaRPr lang="en-US" dirty="0">
              <a:solidFill>
                <a:schemeClr val="tx2"/>
              </a:solidFill>
            </a:endParaRPr>
          </a:p>
          <a:p>
            <a:pPr>
              <a:lnSpc>
                <a:spcPct val="90000"/>
              </a:lnSpc>
              <a:buNone/>
              <a:defRPr/>
            </a:pPr>
            <a:r>
              <a:rPr lang="en-US" dirty="0">
                <a:solidFill>
                  <a:schemeClr val="tx2"/>
                </a:solidFill>
              </a:rPr>
              <a:t>To feel less depressed.</a:t>
            </a:r>
          </a:p>
          <a:p>
            <a:pPr>
              <a:lnSpc>
                <a:spcPct val="90000"/>
              </a:lnSpc>
              <a:buNone/>
              <a:defRPr/>
            </a:pPr>
            <a:endParaRPr lang="en-US" dirty="0">
              <a:solidFill>
                <a:schemeClr val="tx2"/>
              </a:solidFill>
            </a:endParaRPr>
          </a:p>
          <a:p>
            <a:pPr>
              <a:lnSpc>
                <a:spcPct val="90000"/>
              </a:lnSpc>
              <a:buNone/>
              <a:defRPr/>
            </a:pPr>
            <a:r>
              <a:rPr lang="en-US" dirty="0">
                <a:solidFill>
                  <a:schemeClr val="tx2"/>
                </a:solidFill>
              </a:rPr>
              <a:t>For things not to get to the</a:t>
            </a:r>
          </a:p>
          <a:p>
            <a:pPr>
              <a:lnSpc>
                <a:spcPct val="90000"/>
              </a:lnSpc>
              <a:buNone/>
              <a:defRPr/>
            </a:pPr>
            <a:r>
              <a:rPr lang="en-US" dirty="0">
                <a:solidFill>
                  <a:schemeClr val="tx2"/>
                </a:solidFill>
              </a:rPr>
              <a:t>client as much as they do.</a:t>
            </a:r>
          </a:p>
          <a:p>
            <a:endParaRPr lang="en-US" dirty="0">
              <a:solidFill>
                <a:schemeClr val="tx2"/>
              </a:solidFill>
            </a:endParaRPr>
          </a:p>
        </p:txBody>
      </p:sp>
    </p:spTree>
    <p:extLst>
      <p:ext uri="{BB962C8B-B14F-4D97-AF65-F5344CB8AC3E}">
        <p14:creationId xmlns:p14="http://schemas.microsoft.com/office/powerpoint/2010/main" val="4616970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Issue #4- Not Paying Attention To Stress/Burnout As It Occurs</a:t>
            </a:r>
            <a:endParaRPr lang="en-US" sz="3200" dirty="0"/>
          </a:p>
        </p:txBody>
      </p:sp>
      <p:sp>
        <p:nvSpPr>
          <p:cNvPr id="3" name="Content Placeholder 2"/>
          <p:cNvSpPr>
            <a:spLocks noGrp="1"/>
          </p:cNvSpPr>
          <p:nvPr>
            <p:ph idx="1"/>
          </p:nvPr>
        </p:nvSpPr>
        <p:spPr>
          <a:xfrm>
            <a:off x="0" y="1828800"/>
            <a:ext cx="8915400" cy="4800600"/>
          </a:xfrm>
        </p:spPr>
        <p:txBody>
          <a:bodyPr>
            <a:normAutofit/>
          </a:bodyPr>
          <a:lstStyle/>
          <a:p>
            <a:pPr algn="ctr">
              <a:lnSpc>
                <a:spcPct val="90000"/>
              </a:lnSpc>
              <a:buNone/>
              <a:defRPr/>
            </a:pPr>
            <a:r>
              <a:rPr lang="en-US" b="1" u="sng" dirty="0">
                <a:solidFill>
                  <a:schemeClr val="tx2"/>
                </a:solidFill>
              </a:rPr>
              <a:t>Emotional Exhaustion</a:t>
            </a:r>
          </a:p>
          <a:p>
            <a:pPr>
              <a:lnSpc>
                <a:spcPct val="90000"/>
              </a:lnSpc>
              <a:buNone/>
              <a:defRPr/>
            </a:pPr>
            <a:endParaRPr lang="en-US" dirty="0">
              <a:solidFill>
                <a:schemeClr val="tx2"/>
              </a:solidFill>
            </a:endParaRPr>
          </a:p>
          <a:p>
            <a:pPr>
              <a:lnSpc>
                <a:spcPct val="90000"/>
              </a:lnSpc>
              <a:defRPr/>
            </a:pPr>
            <a:r>
              <a:rPr lang="en-US" dirty="0">
                <a:solidFill>
                  <a:schemeClr val="tx2"/>
                </a:solidFill>
              </a:rPr>
              <a:t>	“I feel drained by this work.”</a:t>
            </a:r>
          </a:p>
          <a:p>
            <a:pPr>
              <a:lnSpc>
                <a:spcPct val="90000"/>
              </a:lnSpc>
              <a:defRPr/>
            </a:pPr>
            <a:endParaRPr lang="en-US" sz="1200" dirty="0">
              <a:solidFill>
                <a:schemeClr val="tx2"/>
              </a:solidFill>
            </a:endParaRPr>
          </a:p>
          <a:p>
            <a:pPr>
              <a:lnSpc>
                <a:spcPct val="90000"/>
              </a:lnSpc>
              <a:defRPr/>
            </a:pPr>
            <a:r>
              <a:rPr lang="en-US" dirty="0">
                <a:solidFill>
                  <a:schemeClr val="tx2"/>
                </a:solidFill>
              </a:rPr>
              <a:t>	“ I feel used up by the end of the workday.”</a:t>
            </a:r>
          </a:p>
          <a:p>
            <a:pPr>
              <a:lnSpc>
                <a:spcPct val="90000"/>
              </a:lnSpc>
              <a:defRPr/>
            </a:pPr>
            <a:endParaRPr lang="en-US" sz="1200" dirty="0">
              <a:solidFill>
                <a:schemeClr val="tx2"/>
              </a:solidFill>
            </a:endParaRPr>
          </a:p>
          <a:p>
            <a:pPr>
              <a:lnSpc>
                <a:spcPct val="90000"/>
              </a:lnSpc>
              <a:defRPr/>
            </a:pPr>
            <a:r>
              <a:rPr lang="en-US" dirty="0">
                <a:solidFill>
                  <a:schemeClr val="tx2"/>
                </a:solidFill>
              </a:rPr>
              <a:t>	“ I am fatigued when I get up in the morning and </a:t>
            </a:r>
            <a:r>
              <a:rPr lang="en-US" dirty="0" smtClean="0">
                <a:solidFill>
                  <a:schemeClr val="tx2"/>
                </a:solidFill>
              </a:rPr>
              <a:t>have </a:t>
            </a:r>
            <a:r>
              <a:rPr lang="en-US" dirty="0">
                <a:solidFill>
                  <a:schemeClr val="tx2"/>
                </a:solidFill>
              </a:rPr>
              <a:t>to face </a:t>
            </a:r>
            <a:r>
              <a:rPr lang="en-US" dirty="0" smtClean="0">
                <a:solidFill>
                  <a:schemeClr val="tx2"/>
                </a:solidFill>
              </a:rPr>
              <a:t>another </a:t>
            </a:r>
            <a:r>
              <a:rPr lang="en-US" dirty="0">
                <a:solidFill>
                  <a:schemeClr val="tx2"/>
                </a:solidFill>
              </a:rPr>
              <a:t>day on the job.”</a:t>
            </a:r>
          </a:p>
          <a:p>
            <a:pPr>
              <a:lnSpc>
                <a:spcPct val="90000"/>
              </a:lnSpc>
              <a:defRPr/>
            </a:pPr>
            <a:endParaRPr lang="en-US" sz="1200" dirty="0">
              <a:solidFill>
                <a:schemeClr val="tx2"/>
              </a:solidFill>
            </a:endParaRPr>
          </a:p>
          <a:p>
            <a:pPr>
              <a:lnSpc>
                <a:spcPct val="90000"/>
              </a:lnSpc>
              <a:defRPr/>
            </a:pPr>
            <a:r>
              <a:rPr lang="en-US" dirty="0">
                <a:solidFill>
                  <a:schemeClr val="tx2"/>
                </a:solidFill>
              </a:rPr>
              <a:t>	“Working with people all day drains me.”</a:t>
            </a:r>
          </a:p>
          <a:p>
            <a:pPr>
              <a:lnSpc>
                <a:spcPct val="90000"/>
              </a:lnSpc>
              <a:defRPr/>
            </a:pPr>
            <a:endParaRPr lang="en-US" sz="1000" dirty="0">
              <a:solidFill>
                <a:schemeClr val="tx2"/>
              </a:solidFill>
            </a:endParaRPr>
          </a:p>
          <a:p>
            <a:pPr>
              <a:lnSpc>
                <a:spcPct val="90000"/>
              </a:lnSpc>
              <a:defRPr/>
            </a:pPr>
            <a:r>
              <a:rPr lang="en-US" dirty="0">
                <a:solidFill>
                  <a:schemeClr val="tx2"/>
                </a:solidFill>
              </a:rPr>
              <a:t>	“I feel like I’m at the end of my rope.”</a:t>
            </a:r>
          </a:p>
          <a:p>
            <a:pPr>
              <a:lnSpc>
                <a:spcPct val="90000"/>
              </a:lnSpc>
              <a:defRPr/>
            </a:pPr>
            <a:endParaRPr lang="en-US" sz="1000" dirty="0">
              <a:solidFill>
                <a:schemeClr val="tx2"/>
              </a:solidFill>
            </a:endParaRPr>
          </a:p>
          <a:p>
            <a:pPr>
              <a:lnSpc>
                <a:spcPct val="90000"/>
              </a:lnSpc>
              <a:defRPr/>
            </a:pPr>
            <a:r>
              <a:rPr lang="en-US" dirty="0">
                <a:solidFill>
                  <a:schemeClr val="tx2"/>
                </a:solidFill>
              </a:rPr>
              <a:t>	“I have no energy left after I </a:t>
            </a:r>
            <a:r>
              <a:rPr lang="en-US" dirty="0" smtClean="0">
                <a:solidFill>
                  <a:schemeClr val="tx2"/>
                </a:solidFill>
              </a:rPr>
              <a:t>counseling people</a:t>
            </a:r>
            <a:r>
              <a:rPr lang="en-US" dirty="0">
                <a:solidFill>
                  <a:schemeClr val="tx2"/>
                </a:solidFill>
              </a:rPr>
              <a:t>.”</a:t>
            </a:r>
          </a:p>
          <a:p>
            <a:endParaRPr lang="en-US" dirty="0">
              <a:solidFill>
                <a:schemeClr val="tx2"/>
              </a:solidFill>
            </a:endParaRPr>
          </a:p>
        </p:txBody>
      </p:sp>
    </p:spTree>
    <p:extLst>
      <p:ext uri="{BB962C8B-B14F-4D97-AF65-F5344CB8AC3E}">
        <p14:creationId xmlns:p14="http://schemas.microsoft.com/office/powerpoint/2010/main" val="33924199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Not Paying Attention To Stress/Burnout As It Occurs</a:t>
            </a:r>
          </a:p>
        </p:txBody>
      </p:sp>
      <p:sp>
        <p:nvSpPr>
          <p:cNvPr id="3" name="Content Placeholder 2"/>
          <p:cNvSpPr>
            <a:spLocks noGrp="1"/>
          </p:cNvSpPr>
          <p:nvPr>
            <p:ph idx="1"/>
          </p:nvPr>
        </p:nvSpPr>
        <p:spPr/>
        <p:txBody>
          <a:bodyPr>
            <a:normAutofit fontScale="92500" lnSpcReduction="10000"/>
          </a:bodyPr>
          <a:lstStyle/>
          <a:p>
            <a:pPr algn="ctr">
              <a:lnSpc>
                <a:spcPct val="80000"/>
              </a:lnSpc>
              <a:buNone/>
              <a:defRPr/>
            </a:pPr>
            <a:r>
              <a:rPr lang="en-US" b="1" u="sng" dirty="0">
                <a:solidFill>
                  <a:schemeClr val="tx2"/>
                </a:solidFill>
              </a:rPr>
              <a:t>Sense that one can no longer give as much of oneself</a:t>
            </a:r>
          </a:p>
          <a:p>
            <a:pPr algn="ctr">
              <a:lnSpc>
                <a:spcPct val="80000"/>
              </a:lnSpc>
              <a:buNone/>
              <a:defRPr/>
            </a:pPr>
            <a:r>
              <a:rPr lang="en-US" b="1" u="sng" dirty="0">
                <a:solidFill>
                  <a:schemeClr val="tx2"/>
                </a:solidFill>
              </a:rPr>
              <a:t> to clients professionally</a:t>
            </a:r>
            <a:endParaRPr lang="en-US" u="sng" dirty="0">
              <a:solidFill>
                <a:schemeClr val="tx2"/>
              </a:solidFill>
            </a:endParaRPr>
          </a:p>
          <a:p>
            <a:pPr algn="ctr">
              <a:lnSpc>
                <a:spcPct val="80000"/>
              </a:lnSpc>
              <a:buNone/>
              <a:defRPr/>
            </a:pPr>
            <a:r>
              <a:rPr lang="en-US" dirty="0">
                <a:solidFill>
                  <a:schemeClr val="tx2"/>
                </a:solidFill>
              </a:rPr>
              <a:t>	“I feel like this job takes too much out of me.”</a:t>
            </a:r>
          </a:p>
          <a:p>
            <a:pPr algn="ctr">
              <a:lnSpc>
                <a:spcPct val="80000"/>
              </a:lnSpc>
              <a:buNone/>
              <a:defRPr/>
            </a:pPr>
            <a:r>
              <a:rPr lang="en-US" dirty="0">
                <a:solidFill>
                  <a:schemeClr val="tx2"/>
                </a:solidFill>
              </a:rPr>
              <a:t>	“This job is more tiring and less pleasurable than it used to be.”</a:t>
            </a:r>
          </a:p>
          <a:p>
            <a:pPr algn="ctr">
              <a:lnSpc>
                <a:spcPct val="80000"/>
              </a:lnSpc>
              <a:buNone/>
              <a:defRPr/>
            </a:pPr>
            <a:endParaRPr lang="en-US" b="1" dirty="0">
              <a:solidFill>
                <a:schemeClr val="tx2"/>
              </a:solidFill>
            </a:endParaRPr>
          </a:p>
          <a:p>
            <a:pPr algn="ctr">
              <a:lnSpc>
                <a:spcPct val="80000"/>
              </a:lnSpc>
              <a:buNone/>
              <a:defRPr/>
            </a:pPr>
            <a:r>
              <a:rPr lang="en-US" b="1" u="sng" dirty="0">
                <a:solidFill>
                  <a:schemeClr val="tx2"/>
                </a:solidFill>
              </a:rPr>
              <a:t>Increasingly cynical attitudes about the counseling field</a:t>
            </a:r>
            <a:endParaRPr lang="en-US" u="sng" dirty="0">
              <a:solidFill>
                <a:schemeClr val="tx2"/>
              </a:solidFill>
            </a:endParaRPr>
          </a:p>
          <a:p>
            <a:pPr algn="ctr">
              <a:lnSpc>
                <a:spcPct val="80000"/>
              </a:lnSpc>
              <a:buNone/>
              <a:defRPr/>
            </a:pPr>
            <a:r>
              <a:rPr lang="en-US" dirty="0">
                <a:solidFill>
                  <a:schemeClr val="tx2"/>
                </a:solidFill>
              </a:rPr>
              <a:t>	“I can see why my clients are fed up with the system.”</a:t>
            </a:r>
          </a:p>
          <a:p>
            <a:pPr algn="ctr">
              <a:lnSpc>
                <a:spcPct val="80000"/>
              </a:lnSpc>
              <a:buNone/>
              <a:defRPr/>
            </a:pPr>
            <a:endParaRPr lang="en-US" b="1" dirty="0">
              <a:solidFill>
                <a:schemeClr val="tx2"/>
              </a:solidFill>
            </a:endParaRPr>
          </a:p>
          <a:p>
            <a:pPr algn="ctr">
              <a:lnSpc>
                <a:spcPct val="80000"/>
              </a:lnSpc>
              <a:buNone/>
              <a:defRPr/>
            </a:pPr>
            <a:r>
              <a:rPr lang="en-US" b="1" u="sng" dirty="0">
                <a:solidFill>
                  <a:schemeClr val="tx2"/>
                </a:solidFill>
              </a:rPr>
              <a:t>Negative/critical  self evaluations</a:t>
            </a:r>
            <a:r>
              <a:rPr lang="en-US" b="1" dirty="0">
                <a:solidFill>
                  <a:schemeClr val="tx2"/>
                </a:solidFill>
              </a:rPr>
              <a:t>	</a:t>
            </a:r>
            <a:endParaRPr lang="en-US" dirty="0">
              <a:solidFill>
                <a:schemeClr val="tx2"/>
              </a:solidFill>
            </a:endParaRPr>
          </a:p>
          <a:p>
            <a:pPr algn="ctr">
              <a:lnSpc>
                <a:spcPct val="80000"/>
              </a:lnSpc>
              <a:buNone/>
              <a:defRPr/>
            </a:pPr>
            <a:r>
              <a:rPr lang="en-US" dirty="0">
                <a:solidFill>
                  <a:schemeClr val="tx2"/>
                </a:solidFill>
              </a:rPr>
              <a:t>	“I don’t feel like I am making as much of a difference in people’s lives as I ‘should’ be or I would like to be making.”</a:t>
            </a:r>
          </a:p>
          <a:p>
            <a:pPr algn="ctr">
              <a:lnSpc>
                <a:spcPct val="80000"/>
              </a:lnSpc>
              <a:buNone/>
              <a:defRPr/>
            </a:pPr>
            <a:r>
              <a:rPr lang="en-US" dirty="0">
                <a:solidFill>
                  <a:schemeClr val="tx2"/>
                </a:solidFill>
              </a:rPr>
              <a:t/>
            </a:r>
            <a:br>
              <a:rPr lang="en-US" dirty="0">
                <a:solidFill>
                  <a:schemeClr val="tx2"/>
                </a:solidFill>
              </a:rPr>
            </a:br>
            <a:endParaRPr lang="en-US" dirty="0">
              <a:solidFill>
                <a:schemeClr val="tx2"/>
              </a:solidFill>
            </a:endParaRPr>
          </a:p>
          <a:p>
            <a:endParaRPr lang="en-US" dirty="0"/>
          </a:p>
        </p:txBody>
      </p:sp>
    </p:spTree>
    <p:extLst>
      <p:ext uri="{BB962C8B-B14F-4D97-AF65-F5344CB8AC3E}">
        <p14:creationId xmlns:p14="http://schemas.microsoft.com/office/powerpoint/2010/main" val="24045606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Factors in Burnout</a:t>
            </a:r>
            <a:endParaRPr lang="en-US" dirty="0"/>
          </a:p>
        </p:txBody>
      </p:sp>
      <p:sp>
        <p:nvSpPr>
          <p:cNvPr id="3" name="Content Placeholder 2"/>
          <p:cNvSpPr>
            <a:spLocks noGrp="1"/>
          </p:cNvSpPr>
          <p:nvPr>
            <p:ph idx="1"/>
          </p:nvPr>
        </p:nvSpPr>
        <p:spPr/>
        <p:txBody>
          <a:bodyPr/>
          <a:lstStyle/>
          <a:p>
            <a:pPr>
              <a:lnSpc>
                <a:spcPct val="80000"/>
              </a:lnSpc>
              <a:defRPr/>
            </a:pPr>
            <a:r>
              <a:rPr lang="en-US" dirty="0">
                <a:solidFill>
                  <a:schemeClr val="tx2"/>
                </a:solidFill>
              </a:rPr>
              <a:t>Cognitive Expectations:</a:t>
            </a:r>
          </a:p>
          <a:p>
            <a:pPr>
              <a:lnSpc>
                <a:spcPct val="80000"/>
              </a:lnSpc>
              <a:buNone/>
              <a:defRPr/>
            </a:pPr>
            <a:r>
              <a:rPr lang="en-US" dirty="0">
                <a:solidFill>
                  <a:schemeClr val="tx2"/>
                </a:solidFill>
              </a:rPr>
              <a:t>		Self</a:t>
            </a:r>
          </a:p>
          <a:p>
            <a:pPr>
              <a:lnSpc>
                <a:spcPct val="80000"/>
              </a:lnSpc>
              <a:buNone/>
              <a:defRPr/>
            </a:pPr>
            <a:r>
              <a:rPr lang="en-US" dirty="0">
                <a:solidFill>
                  <a:schemeClr val="tx2"/>
                </a:solidFill>
              </a:rPr>
              <a:t>		Setting</a:t>
            </a:r>
          </a:p>
          <a:p>
            <a:pPr>
              <a:lnSpc>
                <a:spcPct val="80000"/>
              </a:lnSpc>
              <a:buNone/>
              <a:defRPr/>
            </a:pPr>
            <a:r>
              <a:rPr lang="en-US" dirty="0">
                <a:solidFill>
                  <a:schemeClr val="tx2"/>
                </a:solidFill>
              </a:rPr>
              <a:t>		Clients</a:t>
            </a:r>
          </a:p>
          <a:p>
            <a:pPr>
              <a:lnSpc>
                <a:spcPct val="80000"/>
              </a:lnSpc>
              <a:defRPr/>
            </a:pPr>
            <a:endParaRPr lang="en-US" sz="900" dirty="0">
              <a:solidFill>
                <a:schemeClr val="tx2"/>
              </a:solidFill>
            </a:endParaRPr>
          </a:p>
          <a:p>
            <a:pPr>
              <a:lnSpc>
                <a:spcPct val="80000"/>
              </a:lnSpc>
              <a:defRPr/>
            </a:pPr>
            <a:r>
              <a:rPr lang="en-US" dirty="0">
                <a:solidFill>
                  <a:schemeClr val="tx2"/>
                </a:solidFill>
              </a:rPr>
              <a:t>Time spent in field</a:t>
            </a:r>
          </a:p>
          <a:p>
            <a:pPr>
              <a:lnSpc>
                <a:spcPct val="80000"/>
              </a:lnSpc>
              <a:buNone/>
              <a:defRPr/>
            </a:pPr>
            <a:endParaRPr lang="en-US" sz="1100" dirty="0">
              <a:solidFill>
                <a:schemeClr val="tx2"/>
              </a:solidFill>
            </a:endParaRPr>
          </a:p>
          <a:p>
            <a:pPr>
              <a:lnSpc>
                <a:spcPct val="80000"/>
              </a:lnSpc>
              <a:defRPr/>
            </a:pPr>
            <a:r>
              <a:rPr lang="en-US" dirty="0">
                <a:solidFill>
                  <a:schemeClr val="tx2"/>
                </a:solidFill>
              </a:rPr>
              <a:t>Types of cases</a:t>
            </a:r>
          </a:p>
          <a:p>
            <a:pPr>
              <a:lnSpc>
                <a:spcPct val="80000"/>
              </a:lnSpc>
              <a:defRPr/>
            </a:pPr>
            <a:endParaRPr lang="en-US" sz="1100" dirty="0">
              <a:solidFill>
                <a:schemeClr val="tx2"/>
              </a:solidFill>
            </a:endParaRPr>
          </a:p>
          <a:p>
            <a:pPr>
              <a:lnSpc>
                <a:spcPct val="80000"/>
              </a:lnSpc>
              <a:defRPr/>
            </a:pPr>
            <a:r>
              <a:rPr lang="en-US" dirty="0">
                <a:solidFill>
                  <a:schemeClr val="tx2"/>
                </a:solidFill>
              </a:rPr>
              <a:t>Personal “controllability” over caseload, scheduling, etc.</a:t>
            </a:r>
          </a:p>
          <a:p>
            <a:pPr>
              <a:lnSpc>
                <a:spcPct val="80000"/>
              </a:lnSpc>
              <a:defRPr/>
            </a:pPr>
            <a:endParaRPr lang="en-US" sz="1100" dirty="0">
              <a:solidFill>
                <a:schemeClr val="tx2"/>
              </a:solidFill>
            </a:endParaRPr>
          </a:p>
          <a:p>
            <a:pPr>
              <a:lnSpc>
                <a:spcPct val="80000"/>
              </a:lnSpc>
              <a:defRPr/>
            </a:pPr>
            <a:r>
              <a:rPr lang="en-US" dirty="0">
                <a:solidFill>
                  <a:schemeClr val="tx2"/>
                </a:solidFill>
              </a:rPr>
              <a:t>Degree of balance in life in general</a:t>
            </a:r>
          </a:p>
          <a:p>
            <a:endParaRPr lang="en-US" dirty="0">
              <a:solidFill>
                <a:schemeClr val="tx2"/>
              </a:solidFill>
            </a:endParaRPr>
          </a:p>
        </p:txBody>
      </p:sp>
    </p:spTree>
    <p:extLst>
      <p:ext uri="{BB962C8B-B14F-4D97-AF65-F5344CB8AC3E}">
        <p14:creationId xmlns:p14="http://schemas.microsoft.com/office/powerpoint/2010/main" val="2823937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u="sng" dirty="0"/>
              <a:t>Irrational Beliefs of Burnout Prone Therapists</a:t>
            </a:r>
            <a:r>
              <a:rPr lang="en-US" sz="2800" dirty="0"/>
              <a:t/>
            </a:r>
            <a:br>
              <a:rPr lang="en-US" sz="2800" dirty="0"/>
            </a:br>
            <a:r>
              <a:rPr lang="en-US" sz="2800" dirty="0"/>
              <a:t>(Deutsch, 1984)</a:t>
            </a:r>
          </a:p>
        </p:txBody>
      </p:sp>
      <p:sp>
        <p:nvSpPr>
          <p:cNvPr id="3" name="Content Placeholder 2"/>
          <p:cNvSpPr>
            <a:spLocks noGrp="1"/>
          </p:cNvSpPr>
          <p:nvPr>
            <p:ph idx="1"/>
          </p:nvPr>
        </p:nvSpPr>
        <p:spPr/>
        <p:txBody>
          <a:bodyPr>
            <a:normAutofit fontScale="92500" lnSpcReduction="10000"/>
          </a:bodyPr>
          <a:lstStyle/>
          <a:p>
            <a:pPr>
              <a:lnSpc>
                <a:spcPct val="80000"/>
              </a:lnSpc>
              <a:defRPr/>
            </a:pPr>
            <a:r>
              <a:rPr lang="en-US" dirty="0">
                <a:solidFill>
                  <a:schemeClr val="tx2"/>
                </a:solidFill>
              </a:rPr>
              <a:t>“I should always work at my peak level of enthusiasm and competence.”</a:t>
            </a:r>
          </a:p>
          <a:p>
            <a:pPr>
              <a:lnSpc>
                <a:spcPct val="80000"/>
              </a:lnSpc>
              <a:defRPr/>
            </a:pPr>
            <a:endParaRPr lang="en-US" dirty="0">
              <a:solidFill>
                <a:schemeClr val="tx2"/>
              </a:solidFill>
            </a:endParaRPr>
          </a:p>
          <a:p>
            <a:pPr>
              <a:lnSpc>
                <a:spcPct val="80000"/>
              </a:lnSpc>
              <a:defRPr/>
            </a:pPr>
            <a:r>
              <a:rPr lang="en-US" dirty="0">
                <a:solidFill>
                  <a:schemeClr val="tx2"/>
                </a:solidFill>
              </a:rPr>
              <a:t>“I should be able to cope with any client emergency.”</a:t>
            </a:r>
          </a:p>
          <a:p>
            <a:pPr>
              <a:lnSpc>
                <a:spcPct val="80000"/>
              </a:lnSpc>
              <a:defRPr/>
            </a:pPr>
            <a:endParaRPr lang="en-US" dirty="0">
              <a:solidFill>
                <a:schemeClr val="tx2"/>
              </a:solidFill>
            </a:endParaRPr>
          </a:p>
          <a:p>
            <a:pPr>
              <a:lnSpc>
                <a:spcPct val="80000"/>
              </a:lnSpc>
              <a:defRPr/>
            </a:pPr>
            <a:r>
              <a:rPr lang="en-US" dirty="0">
                <a:solidFill>
                  <a:schemeClr val="tx2"/>
                </a:solidFill>
              </a:rPr>
              <a:t>“ I should be able to help every client.”</a:t>
            </a:r>
          </a:p>
          <a:p>
            <a:pPr>
              <a:lnSpc>
                <a:spcPct val="80000"/>
              </a:lnSpc>
              <a:defRPr/>
            </a:pPr>
            <a:endParaRPr lang="en-US" dirty="0">
              <a:solidFill>
                <a:schemeClr val="tx2"/>
              </a:solidFill>
            </a:endParaRPr>
          </a:p>
          <a:p>
            <a:pPr>
              <a:lnSpc>
                <a:spcPct val="80000"/>
              </a:lnSpc>
              <a:defRPr/>
            </a:pPr>
            <a:r>
              <a:rPr lang="en-US" dirty="0">
                <a:solidFill>
                  <a:schemeClr val="tx2"/>
                </a:solidFill>
              </a:rPr>
              <a:t>“Client lack of progress is my fault.”</a:t>
            </a:r>
          </a:p>
          <a:p>
            <a:pPr>
              <a:lnSpc>
                <a:spcPct val="80000"/>
              </a:lnSpc>
              <a:defRPr/>
            </a:pPr>
            <a:endParaRPr lang="en-US" dirty="0">
              <a:solidFill>
                <a:schemeClr val="tx2"/>
              </a:solidFill>
            </a:endParaRPr>
          </a:p>
          <a:p>
            <a:pPr>
              <a:lnSpc>
                <a:spcPct val="80000"/>
              </a:lnSpc>
              <a:defRPr/>
            </a:pPr>
            <a:r>
              <a:rPr lang="en-US" dirty="0">
                <a:solidFill>
                  <a:schemeClr val="tx2"/>
                </a:solidFill>
              </a:rPr>
              <a:t> “I should always be available when clients need me.”</a:t>
            </a:r>
          </a:p>
          <a:p>
            <a:pPr>
              <a:lnSpc>
                <a:spcPct val="80000"/>
              </a:lnSpc>
              <a:defRPr/>
            </a:pPr>
            <a:endParaRPr lang="en-US" dirty="0">
              <a:solidFill>
                <a:schemeClr val="tx2"/>
              </a:solidFill>
            </a:endParaRPr>
          </a:p>
          <a:p>
            <a:pPr>
              <a:lnSpc>
                <a:spcPct val="80000"/>
              </a:lnSpc>
              <a:defRPr/>
            </a:pPr>
            <a:r>
              <a:rPr lang="en-US" dirty="0">
                <a:solidFill>
                  <a:schemeClr val="tx2"/>
                </a:solidFill>
              </a:rPr>
              <a:t>“I should be able to work with all types of clients.”</a:t>
            </a:r>
          </a:p>
          <a:p>
            <a:pPr>
              <a:lnSpc>
                <a:spcPct val="80000"/>
              </a:lnSpc>
              <a:defRPr/>
            </a:pPr>
            <a:endParaRPr lang="en-US" dirty="0">
              <a:solidFill>
                <a:schemeClr val="tx2"/>
              </a:solidFill>
            </a:endParaRPr>
          </a:p>
          <a:p>
            <a:pPr>
              <a:lnSpc>
                <a:spcPct val="80000"/>
              </a:lnSpc>
              <a:defRPr/>
            </a:pPr>
            <a:r>
              <a:rPr lang="en-US" dirty="0">
                <a:solidFill>
                  <a:schemeClr val="tx2"/>
                </a:solidFill>
              </a:rPr>
              <a:t>“I should be on call always.”</a:t>
            </a:r>
          </a:p>
          <a:p>
            <a:endParaRPr lang="en-US" dirty="0">
              <a:solidFill>
                <a:schemeClr val="tx2"/>
              </a:solidFill>
            </a:endParaRPr>
          </a:p>
        </p:txBody>
      </p:sp>
    </p:spTree>
    <p:extLst>
      <p:ext uri="{BB962C8B-B14F-4D97-AF65-F5344CB8AC3E}">
        <p14:creationId xmlns:p14="http://schemas.microsoft.com/office/powerpoint/2010/main" val="11549986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u="sng" dirty="0"/>
              <a:t>Irrational Beliefs of Burnout Prone Therapists</a:t>
            </a:r>
            <a:r>
              <a:rPr lang="en-US" sz="2800" dirty="0"/>
              <a:t/>
            </a:r>
            <a:br>
              <a:rPr lang="en-US" sz="2800" dirty="0"/>
            </a:br>
            <a:r>
              <a:rPr lang="en-US" sz="2800" dirty="0"/>
              <a:t>(Deutsch, 1984)</a:t>
            </a:r>
          </a:p>
        </p:txBody>
      </p:sp>
      <p:sp>
        <p:nvSpPr>
          <p:cNvPr id="3" name="Content Placeholder 2"/>
          <p:cNvSpPr>
            <a:spLocks noGrp="1"/>
          </p:cNvSpPr>
          <p:nvPr>
            <p:ph idx="1"/>
          </p:nvPr>
        </p:nvSpPr>
        <p:spPr/>
        <p:txBody>
          <a:bodyPr>
            <a:normAutofit lnSpcReduction="10000"/>
          </a:bodyPr>
          <a:lstStyle/>
          <a:p>
            <a:pPr>
              <a:lnSpc>
                <a:spcPct val="90000"/>
              </a:lnSpc>
              <a:defRPr/>
            </a:pPr>
            <a:r>
              <a:rPr lang="en-US" dirty="0">
                <a:solidFill>
                  <a:schemeClr val="tx2"/>
                </a:solidFill>
              </a:rPr>
              <a:t>“Client needs come before my own needs.”</a:t>
            </a:r>
          </a:p>
          <a:p>
            <a:pPr>
              <a:lnSpc>
                <a:spcPct val="90000"/>
              </a:lnSpc>
              <a:defRPr/>
            </a:pPr>
            <a:endParaRPr lang="en-US" dirty="0">
              <a:solidFill>
                <a:schemeClr val="tx2"/>
              </a:solidFill>
            </a:endParaRPr>
          </a:p>
          <a:p>
            <a:pPr>
              <a:lnSpc>
                <a:spcPct val="90000"/>
              </a:lnSpc>
              <a:defRPr/>
            </a:pPr>
            <a:r>
              <a:rPr lang="en-US" dirty="0">
                <a:solidFill>
                  <a:schemeClr val="tx2"/>
                </a:solidFill>
              </a:rPr>
              <a:t>“I am responsible for my client’s behaviors.”</a:t>
            </a:r>
          </a:p>
          <a:p>
            <a:pPr>
              <a:lnSpc>
                <a:spcPct val="90000"/>
              </a:lnSpc>
              <a:defRPr/>
            </a:pPr>
            <a:endParaRPr lang="en-US" dirty="0">
              <a:solidFill>
                <a:schemeClr val="tx2"/>
              </a:solidFill>
            </a:endParaRPr>
          </a:p>
          <a:p>
            <a:pPr>
              <a:lnSpc>
                <a:spcPct val="90000"/>
              </a:lnSpc>
              <a:defRPr/>
            </a:pPr>
            <a:r>
              <a:rPr lang="en-US" dirty="0">
                <a:solidFill>
                  <a:schemeClr val="tx2"/>
                </a:solidFill>
              </a:rPr>
              <a:t>“I have power to help, control, or fix a client.”</a:t>
            </a:r>
          </a:p>
          <a:p>
            <a:pPr>
              <a:lnSpc>
                <a:spcPct val="90000"/>
              </a:lnSpc>
              <a:defRPr/>
            </a:pPr>
            <a:endParaRPr lang="en-US" dirty="0">
              <a:solidFill>
                <a:schemeClr val="tx2"/>
              </a:solidFill>
            </a:endParaRPr>
          </a:p>
          <a:p>
            <a:pPr>
              <a:lnSpc>
                <a:spcPct val="90000"/>
              </a:lnSpc>
              <a:defRPr/>
            </a:pPr>
            <a:r>
              <a:rPr lang="en-US" dirty="0">
                <a:solidFill>
                  <a:schemeClr val="tx2"/>
                </a:solidFill>
              </a:rPr>
              <a:t>It’s selfish to put myself first.</a:t>
            </a:r>
          </a:p>
          <a:p>
            <a:pPr>
              <a:lnSpc>
                <a:spcPct val="90000"/>
              </a:lnSpc>
              <a:defRPr/>
            </a:pPr>
            <a:endParaRPr lang="en-US" dirty="0">
              <a:solidFill>
                <a:schemeClr val="tx2"/>
              </a:solidFill>
            </a:endParaRPr>
          </a:p>
          <a:p>
            <a:pPr>
              <a:lnSpc>
                <a:spcPct val="90000"/>
              </a:lnSpc>
              <a:defRPr/>
            </a:pPr>
            <a:r>
              <a:rPr lang="en-US" dirty="0">
                <a:solidFill>
                  <a:schemeClr val="tx2"/>
                </a:solidFill>
              </a:rPr>
              <a:t>There’s no time for self care. </a:t>
            </a:r>
          </a:p>
          <a:p>
            <a:pPr>
              <a:lnSpc>
                <a:spcPct val="90000"/>
              </a:lnSpc>
              <a:defRPr/>
            </a:pPr>
            <a:endParaRPr lang="en-US" dirty="0">
              <a:solidFill>
                <a:schemeClr val="tx2"/>
              </a:solidFill>
            </a:endParaRPr>
          </a:p>
          <a:p>
            <a:pPr>
              <a:lnSpc>
                <a:spcPct val="90000"/>
              </a:lnSpc>
              <a:defRPr/>
            </a:pPr>
            <a:r>
              <a:rPr lang="en-US" dirty="0">
                <a:solidFill>
                  <a:schemeClr val="tx2"/>
                </a:solidFill>
              </a:rPr>
              <a:t>I can’t do this on my own. </a:t>
            </a:r>
            <a:br>
              <a:rPr lang="en-US" dirty="0">
                <a:solidFill>
                  <a:schemeClr val="tx2"/>
                </a:solidFill>
              </a:rPr>
            </a:br>
            <a:endParaRPr lang="en-US" dirty="0">
              <a:solidFill>
                <a:schemeClr val="tx2"/>
              </a:solidFill>
            </a:endParaRPr>
          </a:p>
        </p:txBody>
      </p:sp>
    </p:spTree>
    <p:extLst>
      <p:ext uri="{BB962C8B-B14F-4D97-AF65-F5344CB8AC3E}">
        <p14:creationId xmlns:p14="http://schemas.microsoft.com/office/powerpoint/2010/main" val="35771052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The Cognitive- Behavioral Cycle</a:t>
            </a:r>
            <a:r>
              <a:rPr lang="en-US" dirty="0"/>
              <a:t> </a:t>
            </a:r>
          </a:p>
        </p:txBody>
      </p:sp>
      <p:sp>
        <p:nvSpPr>
          <p:cNvPr id="3" name="Content Placeholder 2"/>
          <p:cNvSpPr>
            <a:spLocks noGrp="1"/>
          </p:cNvSpPr>
          <p:nvPr>
            <p:ph idx="1"/>
          </p:nvPr>
        </p:nvSpPr>
        <p:spPr>
          <a:xfrm>
            <a:off x="457200" y="1600200"/>
            <a:ext cx="8229600" cy="5257800"/>
          </a:xfrm>
        </p:spPr>
        <p:txBody>
          <a:bodyPr>
            <a:normAutofit/>
          </a:bodyPr>
          <a:lstStyle/>
          <a:p>
            <a:pPr>
              <a:lnSpc>
                <a:spcPct val="80000"/>
              </a:lnSpc>
              <a:defRPr/>
            </a:pPr>
            <a:r>
              <a:rPr lang="en-US" sz="1800" dirty="0">
                <a:solidFill>
                  <a:schemeClr val="tx2"/>
                </a:solidFill>
              </a:rPr>
              <a:t>Feelings</a:t>
            </a:r>
          </a:p>
          <a:p>
            <a:pPr>
              <a:lnSpc>
                <a:spcPct val="80000"/>
              </a:lnSpc>
              <a:defRPr/>
            </a:pPr>
            <a:r>
              <a:rPr lang="en-US" sz="1800" dirty="0">
                <a:solidFill>
                  <a:schemeClr val="tx2"/>
                </a:solidFill>
              </a:rPr>
              <a:t>Thoughts/Beliefs</a:t>
            </a:r>
          </a:p>
          <a:p>
            <a:pPr>
              <a:lnSpc>
                <a:spcPct val="80000"/>
              </a:lnSpc>
              <a:defRPr/>
            </a:pPr>
            <a:r>
              <a:rPr lang="en-US" sz="1800" dirty="0">
                <a:solidFill>
                  <a:schemeClr val="tx2"/>
                </a:solidFill>
              </a:rPr>
              <a:t>Intensified Feelings</a:t>
            </a:r>
          </a:p>
          <a:p>
            <a:pPr>
              <a:lnSpc>
                <a:spcPct val="80000"/>
              </a:lnSpc>
              <a:defRPr/>
            </a:pPr>
            <a:r>
              <a:rPr lang="en-US" sz="1800" dirty="0">
                <a:solidFill>
                  <a:schemeClr val="tx2"/>
                </a:solidFill>
              </a:rPr>
              <a:t>Goals</a:t>
            </a:r>
          </a:p>
          <a:p>
            <a:pPr>
              <a:lnSpc>
                <a:spcPct val="80000"/>
              </a:lnSpc>
              <a:defRPr/>
            </a:pPr>
            <a:r>
              <a:rPr lang="en-US" sz="1800" dirty="0">
                <a:solidFill>
                  <a:schemeClr val="tx2"/>
                </a:solidFill>
              </a:rPr>
              <a:t>Behaviors/Actions</a:t>
            </a:r>
          </a:p>
          <a:p>
            <a:pPr>
              <a:lnSpc>
                <a:spcPct val="80000"/>
              </a:lnSpc>
              <a:defRPr/>
            </a:pPr>
            <a:r>
              <a:rPr lang="en-US" sz="1800" dirty="0">
                <a:solidFill>
                  <a:schemeClr val="tx2"/>
                </a:solidFill>
              </a:rPr>
              <a:t>NOTE: personal patterns as a therapist of these</a:t>
            </a:r>
          </a:p>
          <a:p>
            <a:pPr>
              <a:lnSpc>
                <a:spcPct val="80000"/>
              </a:lnSpc>
              <a:defRPr/>
            </a:pPr>
            <a:endParaRPr lang="en-US" sz="1800" b="1" u="sng" dirty="0">
              <a:solidFill>
                <a:schemeClr val="tx2"/>
              </a:solidFill>
            </a:endParaRPr>
          </a:p>
          <a:p>
            <a:pPr>
              <a:lnSpc>
                <a:spcPct val="80000"/>
              </a:lnSpc>
              <a:buNone/>
              <a:defRPr/>
            </a:pPr>
            <a:r>
              <a:rPr lang="en-US" sz="1800" b="1" u="sng" dirty="0">
                <a:solidFill>
                  <a:schemeClr val="tx2"/>
                </a:solidFill>
              </a:rPr>
              <a:t>Toxic Thoughts</a:t>
            </a:r>
            <a:endParaRPr lang="en-US" sz="1800" dirty="0">
              <a:solidFill>
                <a:schemeClr val="tx2"/>
              </a:solidFill>
            </a:endParaRPr>
          </a:p>
          <a:p>
            <a:pPr>
              <a:lnSpc>
                <a:spcPct val="80000"/>
              </a:lnSpc>
              <a:defRPr/>
            </a:pPr>
            <a:r>
              <a:rPr lang="en-US" sz="1800" dirty="0">
                <a:solidFill>
                  <a:schemeClr val="tx2"/>
                </a:solidFill>
              </a:rPr>
              <a:t>SHOULDS</a:t>
            </a:r>
          </a:p>
          <a:p>
            <a:pPr>
              <a:lnSpc>
                <a:spcPct val="80000"/>
              </a:lnSpc>
              <a:defRPr/>
            </a:pPr>
            <a:r>
              <a:rPr lang="en-US" sz="1800" dirty="0">
                <a:solidFill>
                  <a:schemeClr val="tx2"/>
                </a:solidFill>
              </a:rPr>
              <a:t>IF ONLY _____ THEN _____</a:t>
            </a:r>
          </a:p>
          <a:p>
            <a:pPr>
              <a:lnSpc>
                <a:spcPct val="80000"/>
              </a:lnSpc>
              <a:defRPr/>
            </a:pPr>
            <a:r>
              <a:rPr lang="en-US" sz="1800" dirty="0">
                <a:solidFill>
                  <a:schemeClr val="tx2"/>
                </a:solidFill>
              </a:rPr>
              <a:t>ABSOLUTES: ALWAYS/NEVER</a:t>
            </a:r>
          </a:p>
          <a:p>
            <a:pPr lvl="2">
              <a:lnSpc>
                <a:spcPct val="80000"/>
              </a:lnSpc>
              <a:defRPr/>
            </a:pPr>
            <a:r>
              <a:rPr lang="en-US" sz="1400" dirty="0">
                <a:solidFill>
                  <a:schemeClr val="tx2"/>
                </a:solidFill>
              </a:rPr>
              <a:t>STRONG/WEAK</a:t>
            </a:r>
          </a:p>
          <a:p>
            <a:pPr lvl="2">
              <a:lnSpc>
                <a:spcPct val="80000"/>
              </a:lnSpc>
              <a:defRPr/>
            </a:pPr>
            <a:r>
              <a:rPr lang="en-US" sz="1400" dirty="0">
                <a:solidFill>
                  <a:schemeClr val="tx2"/>
                </a:solidFill>
              </a:rPr>
              <a:t>GOOD/BAD</a:t>
            </a:r>
          </a:p>
          <a:p>
            <a:pPr>
              <a:lnSpc>
                <a:spcPct val="80000"/>
              </a:lnSpc>
              <a:defRPr/>
            </a:pPr>
            <a:r>
              <a:rPr lang="en-US" sz="1800" dirty="0">
                <a:solidFill>
                  <a:schemeClr val="tx2"/>
                </a:solidFill>
              </a:rPr>
              <a:t>HAVE TO </a:t>
            </a:r>
          </a:p>
          <a:p>
            <a:pPr>
              <a:lnSpc>
                <a:spcPct val="80000"/>
              </a:lnSpc>
              <a:defRPr/>
            </a:pPr>
            <a:r>
              <a:rPr lang="en-US" sz="1800" dirty="0">
                <a:solidFill>
                  <a:schemeClr val="tx2"/>
                </a:solidFill>
              </a:rPr>
              <a:t>GOAL OF DOING “ENOUGH”</a:t>
            </a:r>
          </a:p>
          <a:p>
            <a:pPr>
              <a:lnSpc>
                <a:spcPct val="80000"/>
              </a:lnSpc>
              <a:defRPr/>
            </a:pPr>
            <a:endParaRPr lang="en-US" sz="1800" dirty="0">
              <a:solidFill>
                <a:schemeClr val="tx2"/>
              </a:solidFill>
            </a:endParaRPr>
          </a:p>
          <a:p>
            <a:pPr>
              <a:lnSpc>
                <a:spcPct val="80000"/>
              </a:lnSpc>
              <a:buNone/>
              <a:defRPr/>
            </a:pPr>
            <a:r>
              <a:rPr lang="en-US" sz="1800" b="1" u="sng" dirty="0">
                <a:solidFill>
                  <a:schemeClr val="tx2"/>
                </a:solidFill>
              </a:rPr>
              <a:t>Toxic Actions</a:t>
            </a:r>
            <a:endParaRPr lang="en-US" sz="1800" dirty="0">
              <a:solidFill>
                <a:schemeClr val="tx2"/>
              </a:solidFill>
            </a:endParaRPr>
          </a:p>
          <a:p>
            <a:pPr>
              <a:lnSpc>
                <a:spcPct val="80000"/>
              </a:lnSpc>
              <a:defRPr/>
            </a:pPr>
            <a:r>
              <a:rPr lang="en-US" sz="1800" dirty="0">
                <a:solidFill>
                  <a:schemeClr val="tx2"/>
                </a:solidFill>
              </a:rPr>
              <a:t>Just keep trying harder/doing more</a:t>
            </a:r>
          </a:p>
          <a:p>
            <a:pPr>
              <a:lnSpc>
                <a:spcPct val="80000"/>
              </a:lnSpc>
              <a:defRPr/>
            </a:pPr>
            <a:r>
              <a:rPr lang="en-US" sz="1800" dirty="0">
                <a:solidFill>
                  <a:schemeClr val="tx2"/>
                </a:solidFill>
              </a:rPr>
              <a:t>Give up/withdraw </a:t>
            </a:r>
          </a:p>
          <a:p>
            <a:endParaRPr lang="en-US" dirty="0"/>
          </a:p>
        </p:txBody>
      </p:sp>
    </p:spTree>
    <p:extLst>
      <p:ext uri="{BB962C8B-B14F-4D97-AF65-F5344CB8AC3E}">
        <p14:creationId xmlns:p14="http://schemas.microsoft.com/office/powerpoint/2010/main" val="3711111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kern="0" dirty="0">
                <a:effectLst>
                  <a:outerShdw blurRad="38100" dist="38100" dir="2700000" algn="tl">
                    <a:srgbClr val="000000"/>
                  </a:outerShdw>
                </a:effectLst>
                <a:latin typeface="Tahoma"/>
                <a:cs typeface="Arial"/>
              </a:rPr>
              <a:t>People Oriented Listening</a:t>
            </a:r>
            <a:r>
              <a:rPr lang="en-US" kern="0" dirty="0">
                <a:effectLst>
                  <a:outerShdw blurRad="38100" dist="38100" dir="2700000" algn="tl">
                    <a:srgbClr val="000000"/>
                  </a:outerShdw>
                </a:effectLst>
                <a:latin typeface="Tahoma"/>
                <a:cs typeface="Arial"/>
              </a:rPr>
              <a:t> </a:t>
            </a:r>
            <a:endParaRPr lang="en-US" dirty="0"/>
          </a:p>
        </p:txBody>
      </p:sp>
      <p:sp>
        <p:nvSpPr>
          <p:cNvPr id="3" name="Content Placeholder 2"/>
          <p:cNvSpPr>
            <a:spLocks noGrp="1"/>
          </p:cNvSpPr>
          <p:nvPr>
            <p:ph idx="1"/>
          </p:nvPr>
        </p:nvSpPr>
        <p:spPr/>
        <p:txBody>
          <a:bodyPr/>
          <a:lstStyle/>
          <a:p>
            <a:pPr lvl="2" fontAlgn="base">
              <a:lnSpc>
                <a:spcPct val="80000"/>
              </a:lnSpc>
              <a:spcAft>
                <a:spcPct val="0"/>
              </a:spcAft>
              <a:buClr>
                <a:srgbClr val="FFCC66"/>
              </a:buClr>
              <a:buFont typeface="Wingdings" pitchFamily="2" charset="2"/>
              <a:buChar char="§"/>
              <a:defRPr/>
            </a:pPr>
            <a:r>
              <a:rPr lang="en-US" sz="3200" kern="0" dirty="0">
                <a:solidFill>
                  <a:schemeClr val="tx2"/>
                </a:solidFill>
                <a:effectLst>
                  <a:outerShdw blurRad="38100" dist="38100" dir="2700000" algn="tl">
                    <a:srgbClr val="000000"/>
                  </a:outerShdw>
                </a:effectLst>
                <a:latin typeface="Tahoma"/>
                <a:cs typeface="Arial"/>
              </a:rPr>
              <a:t>Other focused</a:t>
            </a:r>
          </a:p>
          <a:p>
            <a:pPr lvl="2" fontAlgn="base">
              <a:lnSpc>
                <a:spcPct val="80000"/>
              </a:lnSpc>
              <a:spcAft>
                <a:spcPct val="0"/>
              </a:spcAft>
              <a:buClr>
                <a:srgbClr val="FFCC66"/>
              </a:buClr>
              <a:buFont typeface="Wingdings" pitchFamily="2" charset="2"/>
              <a:buChar char="§"/>
              <a:defRPr/>
            </a:pPr>
            <a:r>
              <a:rPr lang="en-US" sz="3200" kern="0" dirty="0">
                <a:solidFill>
                  <a:schemeClr val="tx2"/>
                </a:solidFill>
                <a:effectLst>
                  <a:outerShdw blurRad="38100" dist="38100" dir="2700000" algn="tl">
                    <a:srgbClr val="000000"/>
                  </a:outerShdw>
                </a:effectLst>
                <a:latin typeface="Tahoma"/>
                <a:cs typeface="Arial"/>
              </a:rPr>
              <a:t>Demonstrates caring and warmth</a:t>
            </a:r>
          </a:p>
          <a:p>
            <a:pPr lvl="2" fontAlgn="base">
              <a:lnSpc>
                <a:spcPct val="80000"/>
              </a:lnSpc>
              <a:spcAft>
                <a:spcPct val="0"/>
              </a:spcAft>
              <a:buClr>
                <a:srgbClr val="FFCC66"/>
              </a:buClr>
              <a:buFont typeface="Wingdings" pitchFamily="2" charset="2"/>
              <a:buChar char="§"/>
              <a:defRPr/>
            </a:pPr>
            <a:r>
              <a:rPr lang="en-US" sz="3200" kern="0" dirty="0">
                <a:solidFill>
                  <a:schemeClr val="tx2"/>
                </a:solidFill>
                <a:effectLst>
                  <a:outerShdw blurRad="38100" dist="38100" dir="2700000" algn="tl">
                    <a:srgbClr val="000000"/>
                  </a:outerShdw>
                </a:effectLst>
                <a:latin typeface="Tahoma"/>
                <a:cs typeface="Arial"/>
              </a:rPr>
              <a:t>Nonjudgmental</a:t>
            </a:r>
          </a:p>
          <a:p>
            <a:pPr lvl="2" fontAlgn="base">
              <a:lnSpc>
                <a:spcPct val="80000"/>
              </a:lnSpc>
              <a:spcAft>
                <a:spcPct val="0"/>
              </a:spcAft>
              <a:buClr>
                <a:srgbClr val="FFCC66"/>
              </a:buClr>
              <a:buFont typeface="Wingdings" pitchFamily="2" charset="2"/>
              <a:buChar char="§"/>
              <a:defRPr/>
            </a:pPr>
            <a:r>
              <a:rPr lang="en-US" sz="3200" kern="0" dirty="0">
                <a:solidFill>
                  <a:schemeClr val="tx2"/>
                </a:solidFill>
                <a:effectLst>
                  <a:outerShdw blurRad="38100" dist="38100" dir="2700000" algn="tl">
                    <a:srgbClr val="000000"/>
                  </a:outerShdw>
                </a:effectLst>
                <a:latin typeface="Tahoma"/>
                <a:cs typeface="Arial"/>
              </a:rPr>
              <a:t>Clear verbal and </a:t>
            </a:r>
            <a:r>
              <a:rPr lang="en-US" sz="3200" kern="0" dirty="0" err="1">
                <a:solidFill>
                  <a:schemeClr val="tx2"/>
                </a:solidFill>
                <a:effectLst>
                  <a:outerShdw blurRad="38100" dist="38100" dir="2700000" algn="tl">
                    <a:srgbClr val="000000"/>
                  </a:outerShdw>
                </a:effectLst>
                <a:latin typeface="Tahoma"/>
                <a:cs typeface="Arial"/>
              </a:rPr>
              <a:t>nonverbals</a:t>
            </a:r>
            <a:endParaRPr lang="en-US" sz="3200" kern="0" dirty="0">
              <a:solidFill>
                <a:schemeClr val="tx2"/>
              </a:solidFill>
              <a:effectLst>
                <a:outerShdw blurRad="38100" dist="38100" dir="2700000" algn="tl">
                  <a:srgbClr val="000000"/>
                </a:outerShdw>
              </a:effectLst>
              <a:latin typeface="Tahoma"/>
              <a:cs typeface="Arial"/>
            </a:endParaRPr>
          </a:p>
          <a:p>
            <a:pPr lvl="2" fontAlgn="base">
              <a:lnSpc>
                <a:spcPct val="80000"/>
              </a:lnSpc>
              <a:spcAft>
                <a:spcPct val="0"/>
              </a:spcAft>
              <a:buClr>
                <a:srgbClr val="FFCC66"/>
              </a:buClr>
              <a:buFont typeface="Wingdings" pitchFamily="2" charset="2"/>
              <a:buChar char="§"/>
              <a:defRPr/>
            </a:pPr>
            <a:r>
              <a:rPr lang="en-US" sz="3200" kern="0" dirty="0">
                <a:solidFill>
                  <a:schemeClr val="tx2"/>
                </a:solidFill>
                <a:effectLst>
                  <a:outerShdw blurRad="38100" dist="38100" dir="2700000" algn="tl">
                    <a:srgbClr val="000000"/>
                  </a:outerShdw>
                </a:effectLst>
                <a:latin typeface="Tahoma"/>
                <a:cs typeface="Arial"/>
              </a:rPr>
              <a:t>Relates to where the other is coming from</a:t>
            </a:r>
          </a:p>
          <a:p>
            <a:pPr lvl="2" fontAlgn="base">
              <a:lnSpc>
                <a:spcPct val="80000"/>
              </a:lnSpc>
              <a:spcAft>
                <a:spcPct val="0"/>
              </a:spcAft>
              <a:buClr>
                <a:srgbClr val="FFCC66"/>
              </a:buClr>
              <a:buFont typeface="Wingdings" pitchFamily="2" charset="2"/>
              <a:buChar char="§"/>
              <a:defRPr/>
            </a:pPr>
            <a:r>
              <a:rPr lang="en-US" sz="3200" kern="0" dirty="0">
                <a:solidFill>
                  <a:schemeClr val="tx2"/>
                </a:solidFill>
                <a:effectLst>
                  <a:outerShdw blurRad="38100" dist="38100" dir="2700000" algn="tl">
                    <a:srgbClr val="000000"/>
                  </a:outerShdw>
                </a:effectLst>
                <a:latin typeface="Tahoma"/>
                <a:cs typeface="Arial"/>
              </a:rPr>
              <a:t>Focuses on building relationships</a:t>
            </a:r>
          </a:p>
          <a:p>
            <a:pPr lvl="2" fontAlgn="base">
              <a:lnSpc>
                <a:spcPct val="80000"/>
              </a:lnSpc>
              <a:spcAft>
                <a:spcPct val="0"/>
              </a:spcAft>
              <a:buClr>
                <a:srgbClr val="FFCC66"/>
              </a:buClr>
              <a:buFont typeface="Wingdings" pitchFamily="2" charset="2"/>
              <a:buChar char="§"/>
              <a:defRPr/>
            </a:pPr>
            <a:r>
              <a:rPr lang="en-US" sz="3200" kern="0" dirty="0">
                <a:solidFill>
                  <a:schemeClr val="tx2"/>
                </a:solidFill>
                <a:effectLst>
                  <a:outerShdw blurRad="38100" dist="38100" dir="2700000" algn="tl">
                    <a:srgbClr val="000000"/>
                  </a:outerShdw>
                </a:effectLst>
                <a:latin typeface="Tahoma"/>
                <a:cs typeface="Arial"/>
              </a:rPr>
              <a:t>Notices changes in other’s moods &amp; </a:t>
            </a:r>
            <a:r>
              <a:rPr lang="en-US" sz="3200" kern="0" dirty="0" err="1">
                <a:solidFill>
                  <a:schemeClr val="tx2"/>
                </a:solidFill>
                <a:effectLst>
                  <a:outerShdw blurRad="38100" dist="38100" dir="2700000" algn="tl">
                    <a:srgbClr val="000000"/>
                  </a:outerShdw>
                </a:effectLst>
                <a:latin typeface="Tahoma"/>
                <a:cs typeface="Arial"/>
              </a:rPr>
              <a:t>incongruencies</a:t>
            </a:r>
            <a:r>
              <a:rPr lang="en-US" sz="3200" kern="0" dirty="0">
                <a:solidFill>
                  <a:schemeClr val="tx2"/>
                </a:solidFill>
                <a:effectLst>
                  <a:outerShdw blurRad="38100" dist="38100" dir="2700000" algn="tl">
                    <a:srgbClr val="000000"/>
                  </a:outerShdw>
                </a:effectLst>
                <a:latin typeface="Tahoma"/>
                <a:cs typeface="Arial"/>
              </a:rPr>
              <a:t> in them quickly</a:t>
            </a:r>
          </a:p>
        </p:txBody>
      </p:sp>
    </p:spTree>
    <p:extLst>
      <p:ext uri="{BB962C8B-B14F-4D97-AF65-F5344CB8AC3E}">
        <p14:creationId xmlns:p14="http://schemas.microsoft.com/office/powerpoint/2010/main" val="176088770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Cognitive Debating Strategies</a:t>
            </a:r>
            <a:endParaRPr lang="en-US" dirty="0"/>
          </a:p>
        </p:txBody>
      </p:sp>
      <p:sp>
        <p:nvSpPr>
          <p:cNvPr id="3" name="Content Placeholder 2"/>
          <p:cNvSpPr>
            <a:spLocks noGrp="1"/>
          </p:cNvSpPr>
          <p:nvPr>
            <p:ph idx="1"/>
          </p:nvPr>
        </p:nvSpPr>
        <p:spPr>
          <a:xfrm>
            <a:off x="457200" y="1600200"/>
            <a:ext cx="8229600" cy="4876800"/>
          </a:xfrm>
        </p:spPr>
        <p:txBody>
          <a:bodyPr/>
          <a:lstStyle/>
          <a:p>
            <a:pPr>
              <a:lnSpc>
                <a:spcPct val="90000"/>
              </a:lnSpc>
              <a:defRPr/>
            </a:pPr>
            <a:r>
              <a:rPr lang="en-US" dirty="0">
                <a:solidFill>
                  <a:schemeClr val="tx2"/>
                </a:solidFill>
              </a:rPr>
              <a:t>Is this a fact or just an opinion?</a:t>
            </a:r>
          </a:p>
          <a:p>
            <a:pPr>
              <a:lnSpc>
                <a:spcPct val="90000"/>
              </a:lnSpc>
              <a:defRPr/>
            </a:pPr>
            <a:endParaRPr lang="en-US" dirty="0">
              <a:solidFill>
                <a:schemeClr val="tx2"/>
              </a:solidFill>
            </a:endParaRPr>
          </a:p>
          <a:p>
            <a:pPr>
              <a:lnSpc>
                <a:spcPct val="90000"/>
              </a:lnSpc>
              <a:defRPr/>
            </a:pPr>
            <a:r>
              <a:rPr lang="en-US" dirty="0">
                <a:solidFill>
                  <a:schemeClr val="tx2"/>
                </a:solidFill>
              </a:rPr>
              <a:t>Is there any other way of looking at this?</a:t>
            </a:r>
          </a:p>
          <a:p>
            <a:pPr>
              <a:lnSpc>
                <a:spcPct val="90000"/>
              </a:lnSpc>
              <a:defRPr/>
            </a:pPr>
            <a:endParaRPr lang="en-US" dirty="0">
              <a:solidFill>
                <a:schemeClr val="tx2"/>
              </a:solidFill>
            </a:endParaRPr>
          </a:p>
          <a:p>
            <a:pPr>
              <a:lnSpc>
                <a:spcPct val="90000"/>
              </a:lnSpc>
              <a:defRPr/>
            </a:pPr>
            <a:r>
              <a:rPr lang="en-US" dirty="0">
                <a:solidFill>
                  <a:schemeClr val="tx2"/>
                </a:solidFill>
              </a:rPr>
              <a:t>According to whom?</a:t>
            </a:r>
          </a:p>
          <a:p>
            <a:pPr>
              <a:lnSpc>
                <a:spcPct val="90000"/>
              </a:lnSpc>
              <a:defRPr/>
            </a:pPr>
            <a:endParaRPr lang="en-US" dirty="0">
              <a:solidFill>
                <a:schemeClr val="tx2"/>
              </a:solidFill>
            </a:endParaRPr>
          </a:p>
          <a:p>
            <a:pPr>
              <a:lnSpc>
                <a:spcPct val="90000"/>
              </a:lnSpc>
              <a:defRPr/>
            </a:pPr>
            <a:r>
              <a:rPr lang="en-US" dirty="0">
                <a:solidFill>
                  <a:schemeClr val="tx2"/>
                </a:solidFill>
              </a:rPr>
              <a:t>Is this belief life giving or death producing?</a:t>
            </a:r>
          </a:p>
          <a:p>
            <a:pPr>
              <a:lnSpc>
                <a:spcPct val="90000"/>
              </a:lnSpc>
              <a:defRPr/>
            </a:pPr>
            <a:endParaRPr lang="en-US" dirty="0">
              <a:solidFill>
                <a:schemeClr val="tx2"/>
              </a:solidFill>
            </a:endParaRPr>
          </a:p>
          <a:p>
            <a:pPr>
              <a:lnSpc>
                <a:spcPct val="90000"/>
              </a:lnSpc>
              <a:defRPr/>
            </a:pPr>
            <a:r>
              <a:rPr lang="en-US" dirty="0">
                <a:solidFill>
                  <a:schemeClr val="tx2"/>
                </a:solidFill>
              </a:rPr>
              <a:t>If this belief is not helpful to me how can I continue telling myself this?</a:t>
            </a:r>
          </a:p>
          <a:p>
            <a:endParaRPr lang="en-US" dirty="0">
              <a:solidFill>
                <a:schemeClr val="tx2"/>
              </a:solidFill>
            </a:endParaRPr>
          </a:p>
        </p:txBody>
      </p:sp>
    </p:spTree>
    <p:extLst>
      <p:ext uri="{BB962C8B-B14F-4D97-AF65-F5344CB8AC3E}">
        <p14:creationId xmlns:p14="http://schemas.microsoft.com/office/powerpoint/2010/main" val="45108345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Healthier Self </a:t>
            </a:r>
            <a:r>
              <a:rPr lang="en-US" b="1" u="sng" dirty="0" smtClean="0"/>
              <a:t>Messages</a:t>
            </a:r>
            <a:endParaRPr lang="en-US" dirty="0"/>
          </a:p>
        </p:txBody>
      </p:sp>
      <p:sp>
        <p:nvSpPr>
          <p:cNvPr id="3" name="Content Placeholder 2"/>
          <p:cNvSpPr>
            <a:spLocks noGrp="1"/>
          </p:cNvSpPr>
          <p:nvPr>
            <p:ph idx="1"/>
          </p:nvPr>
        </p:nvSpPr>
        <p:spPr>
          <a:xfrm>
            <a:off x="0" y="2057400"/>
            <a:ext cx="9144000" cy="4800600"/>
          </a:xfrm>
        </p:spPr>
        <p:txBody>
          <a:bodyPr>
            <a:normAutofit/>
          </a:bodyPr>
          <a:lstStyle/>
          <a:p>
            <a:pPr algn="ctr">
              <a:buNone/>
              <a:defRPr/>
            </a:pPr>
            <a:r>
              <a:rPr lang="en-US" dirty="0" smtClean="0">
                <a:solidFill>
                  <a:schemeClr val="tx2"/>
                </a:solidFill>
              </a:rPr>
              <a:t>I </a:t>
            </a:r>
            <a:r>
              <a:rPr lang="en-US" dirty="0">
                <a:solidFill>
                  <a:schemeClr val="tx2"/>
                </a:solidFill>
              </a:rPr>
              <a:t>would like to do my best with this effort,  but I do</a:t>
            </a:r>
          </a:p>
          <a:p>
            <a:pPr algn="ctr">
              <a:buNone/>
              <a:defRPr/>
            </a:pPr>
            <a:r>
              <a:rPr lang="en-US" dirty="0">
                <a:solidFill>
                  <a:schemeClr val="tx2"/>
                </a:solidFill>
              </a:rPr>
              <a:t>not have to be perfect.</a:t>
            </a:r>
          </a:p>
          <a:p>
            <a:pPr algn="ctr">
              <a:buNone/>
              <a:defRPr/>
            </a:pPr>
            <a:r>
              <a:rPr lang="en-US" dirty="0">
                <a:solidFill>
                  <a:schemeClr val="tx2"/>
                </a:solidFill>
              </a:rPr>
              <a:t>I'm still a good person even when I make a mistake.</a:t>
            </a:r>
          </a:p>
          <a:p>
            <a:pPr algn="ctr">
              <a:buNone/>
              <a:defRPr/>
            </a:pPr>
            <a:r>
              <a:rPr lang="en-US" dirty="0">
                <a:solidFill>
                  <a:schemeClr val="tx2"/>
                </a:solidFill>
              </a:rPr>
              <a:t>I can do something well and appreciate it, without it being perfect.</a:t>
            </a:r>
          </a:p>
          <a:p>
            <a:pPr algn="ctr">
              <a:buNone/>
              <a:defRPr/>
            </a:pPr>
            <a:r>
              <a:rPr lang="en-US" dirty="0">
                <a:solidFill>
                  <a:schemeClr val="tx2"/>
                </a:solidFill>
              </a:rPr>
              <a:t>I will be happier and perform better if I try to work at a realistic level, rather than demanding perfection of myself.</a:t>
            </a:r>
          </a:p>
          <a:p>
            <a:pPr algn="ctr">
              <a:buNone/>
              <a:defRPr/>
            </a:pPr>
            <a:r>
              <a:rPr lang="en-US" dirty="0">
                <a:solidFill>
                  <a:schemeClr val="tx2"/>
                </a:solidFill>
              </a:rPr>
              <a:t>It is impossible for anyone to function perfectly all the time.</a:t>
            </a:r>
          </a:p>
          <a:p>
            <a:pPr algn="ctr">
              <a:buNone/>
              <a:defRPr/>
            </a:pPr>
            <a:r>
              <a:rPr lang="en-US" dirty="0">
                <a:solidFill>
                  <a:schemeClr val="tx2"/>
                </a:solidFill>
              </a:rPr>
              <a:t>Signs of burnout are not my fault as a “weak” person.</a:t>
            </a:r>
          </a:p>
          <a:p>
            <a:endParaRPr lang="en-US" dirty="0">
              <a:solidFill>
                <a:schemeClr val="tx2"/>
              </a:solidFill>
            </a:endParaRPr>
          </a:p>
        </p:txBody>
      </p:sp>
    </p:spTree>
    <p:extLst>
      <p:ext uri="{BB962C8B-B14F-4D97-AF65-F5344CB8AC3E}">
        <p14:creationId xmlns:p14="http://schemas.microsoft.com/office/powerpoint/2010/main" val="40733742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Issue #5: Balancing Competing Responsibilities</a:t>
            </a:r>
            <a:endParaRPr lang="en-US" sz="3600" dirty="0"/>
          </a:p>
        </p:txBody>
      </p:sp>
      <p:sp>
        <p:nvSpPr>
          <p:cNvPr id="3" name="Content Placeholder 2"/>
          <p:cNvSpPr>
            <a:spLocks noGrp="1"/>
          </p:cNvSpPr>
          <p:nvPr>
            <p:ph idx="1"/>
          </p:nvPr>
        </p:nvSpPr>
        <p:spPr/>
        <p:txBody>
          <a:bodyPr/>
          <a:lstStyle/>
          <a:p>
            <a:pPr>
              <a:lnSpc>
                <a:spcPct val="90000"/>
              </a:lnSpc>
              <a:defRPr/>
            </a:pPr>
            <a:r>
              <a:rPr lang="en-US" dirty="0">
                <a:solidFill>
                  <a:schemeClr val="tx2"/>
                </a:solidFill>
              </a:rPr>
              <a:t>To assess clients</a:t>
            </a:r>
          </a:p>
          <a:p>
            <a:pPr>
              <a:lnSpc>
                <a:spcPct val="90000"/>
              </a:lnSpc>
              <a:defRPr/>
            </a:pPr>
            <a:r>
              <a:rPr lang="en-US" dirty="0">
                <a:solidFill>
                  <a:schemeClr val="tx2"/>
                </a:solidFill>
              </a:rPr>
              <a:t>To diagnose clients</a:t>
            </a:r>
          </a:p>
          <a:p>
            <a:pPr>
              <a:lnSpc>
                <a:spcPct val="90000"/>
              </a:lnSpc>
              <a:defRPr/>
            </a:pPr>
            <a:r>
              <a:rPr lang="en-US" dirty="0">
                <a:solidFill>
                  <a:schemeClr val="tx2"/>
                </a:solidFill>
              </a:rPr>
              <a:t>To provide relevant treatment for DSM IV disorders</a:t>
            </a:r>
          </a:p>
          <a:p>
            <a:pPr>
              <a:lnSpc>
                <a:spcPct val="90000"/>
              </a:lnSpc>
              <a:defRPr/>
            </a:pPr>
            <a:r>
              <a:rPr lang="en-US" dirty="0">
                <a:solidFill>
                  <a:schemeClr val="tx2"/>
                </a:solidFill>
              </a:rPr>
              <a:t>To do insurance paperwork</a:t>
            </a:r>
          </a:p>
          <a:p>
            <a:pPr>
              <a:lnSpc>
                <a:spcPct val="90000"/>
              </a:lnSpc>
              <a:defRPr/>
            </a:pPr>
            <a:r>
              <a:rPr lang="en-US" dirty="0">
                <a:solidFill>
                  <a:schemeClr val="tx2"/>
                </a:solidFill>
              </a:rPr>
              <a:t>Billing</a:t>
            </a:r>
          </a:p>
          <a:p>
            <a:pPr>
              <a:lnSpc>
                <a:spcPct val="90000"/>
              </a:lnSpc>
              <a:defRPr/>
            </a:pPr>
            <a:r>
              <a:rPr lang="en-US" dirty="0">
                <a:solidFill>
                  <a:schemeClr val="tx2"/>
                </a:solidFill>
              </a:rPr>
              <a:t>Case notes</a:t>
            </a:r>
          </a:p>
          <a:p>
            <a:pPr>
              <a:lnSpc>
                <a:spcPct val="90000"/>
              </a:lnSpc>
              <a:defRPr/>
            </a:pPr>
            <a:r>
              <a:rPr lang="en-US" dirty="0">
                <a:solidFill>
                  <a:schemeClr val="tx2"/>
                </a:solidFill>
              </a:rPr>
              <a:t>Up to date education/CEUs</a:t>
            </a:r>
          </a:p>
          <a:p>
            <a:pPr>
              <a:lnSpc>
                <a:spcPct val="90000"/>
              </a:lnSpc>
              <a:defRPr/>
            </a:pPr>
            <a:r>
              <a:rPr lang="en-US" dirty="0">
                <a:solidFill>
                  <a:schemeClr val="tx2"/>
                </a:solidFill>
              </a:rPr>
              <a:t>Consultation with colleagues</a:t>
            </a:r>
          </a:p>
          <a:p>
            <a:pPr>
              <a:lnSpc>
                <a:spcPct val="90000"/>
              </a:lnSpc>
              <a:defRPr/>
            </a:pPr>
            <a:r>
              <a:rPr lang="en-US" dirty="0">
                <a:solidFill>
                  <a:schemeClr val="tx2"/>
                </a:solidFill>
              </a:rPr>
              <a:t>Awareness of and adherence to agency policies</a:t>
            </a:r>
          </a:p>
          <a:p>
            <a:endParaRPr lang="en-US" dirty="0">
              <a:solidFill>
                <a:schemeClr val="tx2"/>
              </a:solidFill>
            </a:endParaRPr>
          </a:p>
        </p:txBody>
      </p:sp>
    </p:spTree>
    <p:extLst>
      <p:ext uri="{BB962C8B-B14F-4D97-AF65-F5344CB8AC3E}">
        <p14:creationId xmlns:p14="http://schemas.microsoft.com/office/powerpoint/2010/main" val="14156827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#6: Dealing With Problem Spots</a:t>
            </a:r>
            <a:endParaRPr lang="en-US" dirty="0"/>
          </a:p>
        </p:txBody>
      </p:sp>
      <p:sp>
        <p:nvSpPr>
          <p:cNvPr id="3" name="Content Placeholder 2"/>
          <p:cNvSpPr>
            <a:spLocks noGrp="1"/>
          </p:cNvSpPr>
          <p:nvPr>
            <p:ph idx="1"/>
          </p:nvPr>
        </p:nvSpPr>
        <p:spPr/>
        <p:txBody>
          <a:bodyPr/>
          <a:lstStyle/>
          <a:p>
            <a:pPr algn="ctr">
              <a:buNone/>
              <a:defRPr/>
            </a:pPr>
            <a:r>
              <a:rPr lang="en-US" b="1" u="sng" dirty="0">
                <a:solidFill>
                  <a:schemeClr val="tx2"/>
                </a:solidFill>
              </a:rPr>
              <a:t>Struggles of Counselors</a:t>
            </a:r>
            <a:endParaRPr lang="en-US" dirty="0">
              <a:solidFill>
                <a:schemeClr val="tx2"/>
              </a:solidFill>
            </a:endParaRPr>
          </a:p>
          <a:p>
            <a:pPr algn="ctr">
              <a:defRPr/>
            </a:pPr>
            <a:r>
              <a:rPr lang="en-US" dirty="0">
                <a:solidFill>
                  <a:schemeClr val="tx2"/>
                </a:solidFill>
              </a:rPr>
              <a:t>Admitting that they have any problems</a:t>
            </a:r>
          </a:p>
          <a:p>
            <a:pPr algn="ctr">
              <a:defRPr/>
            </a:pPr>
            <a:r>
              <a:rPr lang="en-US" dirty="0">
                <a:solidFill>
                  <a:schemeClr val="tx2"/>
                </a:solidFill>
              </a:rPr>
              <a:t>Admitting that they need outside help</a:t>
            </a:r>
          </a:p>
          <a:p>
            <a:pPr algn="ctr">
              <a:defRPr/>
            </a:pPr>
            <a:r>
              <a:rPr lang="en-US" dirty="0">
                <a:solidFill>
                  <a:schemeClr val="tx2"/>
                </a:solidFill>
              </a:rPr>
              <a:t>Setting boundaries regarding time in session and fees</a:t>
            </a:r>
          </a:p>
          <a:p>
            <a:pPr algn="ctr">
              <a:defRPr/>
            </a:pPr>
            <a:r>
              <a:rPr lang="en-US" dirty="0">
                <a:solidFill>
                  <a:schemeClr val="tx2"/>
                </a:solidFill>
              </a:rPr>
              <a:t>Marketing for services</a:t>
            </a:r>
          </a:p>
          <a:p>
            <a:pPr algn="ctr">
              <a:defRPr/>
            </a:pPr>
            <a:r>
              <a:rPr lang="en-US" dirty="0">
                <a:solidFill>
                  <a:schemeClr val="tx2"/>
                </a:solidFill>
              </a:rPr>
              <a:t>Knowledge of and skill development in business relations</a:t>
            </a:r>
          </a:p>
          <a:p>
            <a:pPr algn="ctr">
              <a:defRPr/>
            </a:pPr>
            <a:r>
              <a:rPr lang="en-US" dirty="0">
                <a:solidFill>
                  <a:schemeClr val="tx2"/>
                </a:solidFill>
              </a:rPr>
              <a:t>Negotiating on client’s behalf</a:t>
            </a:r>
          </a:p>
          <a:p>
            <a:endParaRPr lang="en-US" dirty="0"/>
          </a:p>
        </p:txBody>
      </p:sp>
    </p:spTree>
    <p:extLst>
      <p:ext uri="{BB962C8B-B14F-4D97-AF65-F5344CB8AC3E}">
        <p14:creationId xmlns:p14="http://schemas.microsoft.com/office/powerpoint/2010/main" val="243242115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Caseload Versus </a:t>
            </a:r>
            <a:r>
              <a:rPr lang="en-US" b="1" u="sng" dirty="0" smtClean="0"/>
              <a:t>Workload</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None/>
              <a:defRPr/>
            </a:pPr>
            <a:endParaRPr lang="en-US" u="sng" dirty="0" smtClean="0"/>
          </a:p>
          <a:p>
            <a:pPr>
              <a:buNone/>
              <a:defRPr/>
            </a:pPr>
            <a:r>
              <a:rPr lang="en-US" u="sng" dirty="0" smtClean="0">
                <a:solidFill>
                  <a:schemeClr val="tx2"/>
                </a:solidFill>
              </a:rPr>
              <a:t>Caseload</a:t>
            </a:r>
            <a:r>
              <a:rPr lang="en-US" dirty="0">
                <a:solidFill>
                  <a:schemeClr val="tx2"/>
                </a:solidFill>
              </a:rPr>
              <a:t>= highly related to burnout</a:t>
            </a:r>
          </a:p>
          <a:p>
            <a:pPr lvl="2">
              <a:defRPr/>
            </a:pPr>
            <a:r>
              <a:rPr lang="en-US" dirty="0">
                <a:solidFill>
                  <a:schemeClr val="tx2"/>
                </a:solidFill>
              </a:rPr>
              <a:t>Highly intense clients</a:t>
            </a:r>
          </a:p>
          <a:p>
            <a:pPr lvl="2">
              <a:defRPr/>
            </a:pPr>
            <a:r>
              <a:rPr lang="en-US" dirty="0">
                <a:solidFill>
                  <a:schemeClr val="tx2"/>
                </a:solidFill>
              </a:rPr>
              <a:t>Mandatory referred clients</a:t>
            </a:r>
          </a:p>
          <a:p>
            <a:pPr lvl="2">
              <a:defRPr/>
            </a:pPr>
            <a:r>
              <a:rPr lang="en-US" dirty="0">
                <a:solidFill>
                  <a:schemeClr val="tx2"/>
                </a:solidFill>
              </a:rPr>
              <a:t>Types of clients</a:t>
            </a:r>
          </a:p>
          <a:p>
            <a:pPr lvl="2">
              <a:defRPr/>
            </a:pPr>
            <a:r>
              <a:rPr lang="en-US" dirty="0">
                <a:solidFill>
                  <a:schemeClr val="tx2"/>
                </a:solidFill>
              </a:rPr>
              <a:t>Variations of diagnoses</a:t>
            </a:r>
            <a:endParaRPr lang="en-US" u="sng" dirty="0">
              <a:solidFill>
                <a:schemeClr val="tx2"/>
              </a:solidFill>
            </a:endParaRPr>
          </a:p>
          <a:p>
            <a:pPr>
              <a:buNone/>
              <a:defRPr/>
            </a:pPr>
            <a:r>
              <a:rPr lang="en-US" u="sng" dirty="0">
                <a:solidFill>
                  <a:schemeClr val="tx2"/>
                </a:solidFill>
              </a:rPr>
              <a:t>Workload</a:t>
            </a:r>
            <a:r>
              <a:rPr lang="en-US" dirty="0">
                <a:solidFill>
                  <a:schemeClr val="tx2"/>
                </a:solidFill>
              </a:rPr>
              <a:t>- the actual amount of time spent in client contact and work related functions</a:t>
            </a:r>
            <a:endParaRPr lang="en-US" u="sng" dirty="0">
              <a:solidFill>
                <a:schemeClr val="tx2"/>
              </a:solidFill>
            </a:endParaRPr>
          </a:p>
          <a:p>
            <a:pPr>
              <a:buNone/>
              <a:defRPr/>
            </a:pPr>
            <a:r>
              <a:rPr lang="en-US" u="sng" dirty="0">
                <a:solidFill>
                  <a:schemeClr val="tx2"/>
                </a:solidFill>
              </a:rPr>
              <a:t>Mediator variables</a:t>
            </a:r>
            <a:endParaRPr lang="en-US" dirty="0">
              <a:solidFill>
                <a:schemeClr val="tx2"/>
              </a:solidFill>
            </a:endParaRPr>
          </a:p>
          <a:p>
            <a:pPr>
              <a:defRPr/>
            </a:pPr>
            <a:r>
              <a:rPr lang="en-US" dirty="0">
                <a:solidFill>
                  <a:schemeClr val="tx2"/>
                </a:solidFill>
              </a:rPr>
              <a:t>Support systems</a:t>
            </a:r>
          </a:p>
          <a:p>
            <a:pPr>
              <a:defRPr/>
            </a:pPr>
            <a:r>
              <a:rPr lang="en-US" dirty="0">
                <a:solidFill>
                  <a:schemeClr val="tx2"/>
                </a:solidFill>
              </a:rPr>
              <a:t>(e.g. community mental health center example)</a:t>
            </a:r>
          </a:p>
          <a:p>
            <a:pPr>
              <a:defRPr/>
            </a:pPr>
            <a:r>
              <a:rPr lang="en-US" dirty="0">
                <a:solidFill>
                  <a:schemeClr val="tx2"/>
                </a:solidFill>
              </a:rPr>
              <a:t>Self perception of level of effectiveness</a:t>
            </a:r>
          </a:p>
          <a:p>
            <a:endParaRPr lang="en-US" dirty="0"/>
          </a:p>
        </p:txBody>
      </p:sp>
    </p:spTree>
    <p:extLst>
      <p:ext uri="{BB962C8B-B14F-4D97-AF65-F5344CB8AC3E}">
        <p14:creationId xmlns:p14="http://schemas.microsoft.com/office/powerpoint/2010/main" val="3185804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#7: Maintaining Counselor Wellness</a:t>
            </a:r>
            <a:endParaRPr lang="en-US" dirty="0"/>
          </a:p>
        </p:txBody>
      </p:sp>
      <p:sp>
        <p:nvSpPr>
          <p:cNvPr id="3" name="Content Placeholder 2"/>
          <p:cNvSpPr>
            <a:spLocks noGrp="1"/>
          </p:cNvSpPr>
          <p:nvPr>
            <p:ph idx="1"/>
          </p:nvPr>
        </p:nvSpPr>
        <p:spPr>
          <a:xfrm>
            <a:off x="457200" y="2590800"/>
            <a:ext cx="8229600" cy="3535363"/>
          </a:xfrm>
        </p:spPr>
        <p:txBody>
          <a:bodyPr/>
          <a:lstStyle/>
          <a:p>
            <a:pPr algn="ctr">
              <a:buNone/>
              <a:defRPr/>
            </a:pPr>
            <a:r>
              <a:rPr lang="en-US" b="1" u="sng" dirty="0">
                <a:solidFill>
                  <a:schemeClr val="tx2"/>
                </a:solidFill>
              </a:rPr>
              <a:t>Defining Counselor Wellness</a:t>
            </a:r>
            <a:endParaRPr lang="en-US" b="1" dirty="0">
              <a:solidFill>
                <a:schemeClr val="tx2"/>
              </a:solidFill>
            </a:endParaRPr>
          </a:p>
          <a:p>
            <a:pPr algn="ctr">
              <a:buNone/>
              <a:defRPr/>
            </a:pPr>
            <a:r>
              <a:rPr lang="en-US" b="1" dirty="0">
                <a:solidFill>
                  <a:schemeClr val="tx2"/>
                </a:solidFill>
              </a:rPr>
              <a:t>Both an outcome and a process</a:t>
            </a:r>
          </a:p>
          <a:p>
            <a:pPr algn="ctr">
              <a:buNone/>
              <a:defRPr/>
            </a:pPr>
            <a:r>
              <a:rPr lang="en-US" b="1" dirty="0">
                <a:solidFill>
                  <a:schemeClr val="tx2"/>
                </a:solidFill>
              </a:rPr>
              <a:t>Involves several dimensions</a:t>
            </a:r>
            <a:endParaRPr lang="en-US" dirty="0">
              <a:solidFill>
                <a:schemeClr val="tx2"/>
              </a:solidFill>
            </a:endParaRPr>
          </a:p>
        </p:txBody>
      </p:sp>
    </p:spTree>
    <p:extLst>
      <p:ext uri="{BB962C8B-B14F-4D97-AF65-F5344CB8AC3E}">
        <p14:creationId xmlns:p14="http://schemas.microsoft.com/office/powerpoint/2010/main" val="27165915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defRPr/>
            </a:pPr>
            <a:r>
              <a:rPr lang="en-US" b="1" u="sng" dirty="0"/>
              <a:t>Physical</a:t>
            </a:r>
          </a:p>
        </p:txBody>
      </p:sp>
      <p:sp>
        <p:nvSpPr>
          <p:cNvPr id="3" name="Content Placeholder 2"/>
          <p:cNvSpPr>
            <a:spLocks noGrp="1"/>
          </p:cNvSpPr>
          <p:nvPr>
            <p:ph idx="1"/>
          </p:nvPr>
        </p:nvSpPr>
        <p:spPr/>
        <p:txBody>
          <a:bodyPr>
            <a:normAutofit fontScale="92500"/>
          </a:bodyPr>
          <a:lstStyle/>
          <a:p>
            <a:pPr>
              <a:lnSpc>
                <a:spcPct val="90000"/>
              </a:lnSpc>
              <a:defRPr/>
            </a:pPr>
            <a:r>
              <a:rPr lang="en-US" dirty="0">
                <a:solidFill>
                  <a:schemeClr val="tx2"/>
                </a:solidFill>
              </a:rPr>
              <a:t>Sleeping</a:t>
            </a:r>
          </a:p>
          <a:p>
            <a:pPr>
              <a:lnSpc>
                <a:spcPct val="90000"/>
              </a:lnSpc>
              <a:defRPr/>
            </a:pPr>
            <a:r>
              <a:rPr lang="en-US" dirty="0">
                <a:solidFill>
                  <a:schemeClr val="tx2"/>
                </a:solidFill>
              </a:rPr>
              <a:t>Eating healthy</a:t>
            </a:r>
          </a:p>
          <a:p>
            <a:pPr>
              <a:lnSpc>
                <a:spcPct val="90000"/>
              </a:lnSpc>
              <a:defRPr/>
            </a:pPr>
            <a:r>
              <a:rPr lang="en-US" dirty="0">
                <a:solidFill>
                  <a:schemeClr val="tx2"/>
                </a:solidFill>
              </a:rPr>
              <a:t>Alertness/being aware and attentive to clients</a:t>
            </a:r>
          </a:p>
          <a:p>
            <a:pPr>
              <a:lnSpc>
                <a:spcPct val="90000"/>
              </a:lnSpc>
              <a:defRPr/>
            </a:pPr>
            <a:r>
              <a:rPr lang="en-US" dirty="0">
                <a:solidFill>
                  <a:schemeClr val="tx2"/>
                </a:solidFill>
              </a:rPr>
              <a:t>Ability to physically accomplish the tasks of counseling</a:t>
            </a:r>
          </a:p>
          <a:p>
            <a:pPr>
              <a:lnSpc>
                <a:spcPct val="90000"/>
              </a:lnSpc>
              <a:defRPr/>
            </a:pPr>
            <a:r>
              <a:rPr lang="en-US" dirty="0">
                <a:solidFill>
                  <a:schemeClr val="tx2"/>
                </a:solidFill>
              </a:rPr>
              <a:t>Regular schedule of meals</a:t>
            </a:r>
          </a:p>
          <a:p>
            <a:pPr>
              <a:lnSpc>
                <a:spcPct val="90000"/>
              </a:lnSpc>
              <a:defRPr/>
            </a:pPr>
            <a:r>
              <a:rPr lang="en-US" dirty="0">
                <a:solidFill>
                  <a:schemeClr val="tx2"/>
                </a:solidFill>
              </a:rPr>
              <a:t>Sufficient liquid intake</a:t>
            </a:r>
          </a:p>
          <a:p>
            <a:pPr>
              <a:lnSpc>
                <a:spcPct val="90000"/>
              </a:lnSpc>
              <a:defRPr/>
            </a:pPr>
            <a:r>
              <a:rPr lang="en-US" dirty="0">
                <a:solidFill>
                  <a:schemeClr val="tx2"/>
                </a:solidFill>
              </a:rPr>
              <a:t>Awareness of hunger and thirst</a:t>
            </a:r>
          </a:p>
          <a:p>
            <a:pPr>
              <a:lnSpc>
                <a:spcPct val="90000"/>
              </a:lnSpc>
              <a:defRPr/>
            </a:pPr>
            <a:r>
              <a:rPr lang="en-US" dirty="0">
                <a:solidFill>
                  <a:schemeClr val="tx2"/>
                </a:solidFill>
              </a:rPr>
              <a:t>Limiting sugar intake</a:t>
            </a:r>
          </a:p>
          <a:p>
            <a:pPr>
              <a:lnSpc>
                <a:spcPct val="90000"/>
              </a:lnSpc>
              <a:defRPr/>
            </a:pPr>
            <a:r>
              <a:rPr lang="en-US" dirty="0">
                <a:solidFill>
                  <a:schemeClr val="tx2"/>
                </a:solidFill>
              </a:rPr>
              <a:t>Routine physical exams</a:t>
            </a:r>
          </a:p>
          <a:p>
            <a:pPr>
              <a:lnSpc>
                <a:spcPct val="90000"/>
              </a:lnSpc>
              <a:defRPr/>
            </a:pPr>
            <a:r>
              <a:rPr lang="en-US" dirty="0">
                <a:solidFill>
                  <a:schemeClr val="tx2"/>
                </a:solidFill>
              </a:rPr>
              <a:t>Self monitoring personal physical needs</a:t>
            </a:r>
          </a:p>
          <a:p>
            <a:pPr>
              <a:lnSpc>
                <a:spcPct val="90000"/>
              </a:lnSpc>
              <a:defRPr/>
            </a:pPr>
            <a:r>
              <a:rPr lang="en-US" dirty="0">
                <a:solidFill>
                  <a:schemeClr val="tx2"/>
                </a:solidFill>
              </a:rPr>
              <a:t>Creating a warm environment: music, flowers, pictures</a:t>
            </a:r>
          </a:p>
          <a:p>
            <a:pPr>
              <a:lnSpc>
                <a:spcPct val="90000"/>
              </a:lnSpc>
              <a:defRPr/>
            </a:pPr>
            <a:r>
              <a:rPr lang="en-US" dirty="0">
                <a:solidFill>
                  <a:schemeClr val="tx2"/>
                </a:solidFill>
              </a:rPr>
              <a:t>Breaks (with non-counseling content)</a:t>
            </a:r>
          </a:p>
          <a:p>
            <a:endParaRPr lang="en-US" dirty="0"/>
          </a:p>
        </p:txBody>
      </p:sp>
    </p:spTree>
    <p:extLst>
      <p:ext uri="{BB962C8B-B14F-4D97-AF65-F5344CB8AC3E}">
        <p14:creationId xmlns:p14="http://schemas.microsoft.com/office/powerpoint/2010/main" val="269628160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Emotional</a:t>
            </a:r>
            <a:endParaRPr lang="en-US" dirty="0"/>
          </a:p>
        </p:txBody>
      </p:sp>
      <p:sp>
        <p:nvSpPr>
          <p:cNvPr id="3" name="Content Placeholder 2"/>
          <p:cNvSpPr>
            <a:spLocks noGrp="1"/>
          </p:cNvSpPr>
          <p:nvPr>
            <p:ph idx="1"/>
          </p:nvPr>
        </p:nvSpPr>
        <p:spPr/>
        <p:txBody>
          <a:bodyPr>
            <a:normAutofit fontScale="85000" lnSpcReduction="20000"/>
          </a:bodyPr>
          <a:lstStyle/>
          <a:p>
            <a:pPr>
              <a:lnSpc>
                <a:spcPct val="80000"/>
              </a:lnSpc>
              <a:defRPr/>
            </a:pPr>
            <a:r>
              <a:rPr lang="en-US" dirty="0">
                <a:solidFill>
                  <a:schemeClr val="tx2"/>
                </a:solidFill>
              </a:rPr>
              <a:t>Skills in helping clients identify and process their feelings and issues</a:t>
            </a:r>
          </a:p>
          <a:p>
            <a:pPr>
              <a:lnSpc>
                <a:spcPct val="80000"/>
              </a:lnSpc>
              <a:defRPr/>
            </a:pPr>
            <a:r>
              <a:rPr lang="en-US" dirty="0">
                <a:solidFill>
                  <a:schemeClr val="tx2"/>
                </a:solidFill>
              </a:rPr>
              <a:t>Balancing insight, awareness and action</a:t>
            </a:r>
          </a:p>
          <a:p>
            <a:pPr>
              <a:lnSpc>
                <a:spcPct val="80000"/>
              </a:lnSpc>
              <a:defRPr/>
            </a:pPr>
            <a:r>
              <a:rPr lang="en-US" dirty="0">
                <a:solidFill>
                  <a:schemeClr val="tx2"/>
                </a:solidFill>
              </a:rPr>
              <a:t>Allowing for balance between social time and time alone</a:t>
            </a:r>
          </a:p>
          <a:p>
            <a:pPr>
              <a:lnSpc>
                <a:spcPct val="80000"/>
              </a:lnSpc>
              <a:defRPr/>
            </a:pPr>
            <a:r>
              <a:rPr lang="en-US" dirty="0">
                <a:solidFill>
                  <a:schemeClr val="tx2"/>
                </a:solidFill>
              </a:rPr>
              <a:t>Professional training/competency</a:t>
            </a:r>
          </a:p>
          <a:p>
            <a:pPr>
              <a:lnSpc>
                <a:spcPct val="80000"/>
              </a:lnSpc>
              <a:defRPr/>
            </a:pPr>
            <a:r>
              <a:rPr lang="en-US" dirty="0">
                <a:solidFill>
                  <a:schemeClr val="tx2"/>
                </a:solidFill>
              </a:rPr>
              <a:t>Caseload evaluation</a:t>
            </a:r>
          </a:p>
          <a:p>
            <a:pPr>
              <a:lnSpc>
                <a:spcPct val="80000"/>
              </a:lnSpc>
              <a:defRPr/>
            </a:pPr>
            <a:r>
              <a:rPr lang="en-US" dirty="0">
                <a:solidFill>
                  <a:schemeClr val="tx2"/>
                </a:solidFill>
              </a:rPr>
              <a:t>Vacations/breaks</a:t>
            </a:r>
          </a:p>
          <a:p>
            <a:pPr>
              <a:lnSpc>
                <a:spcPct val="80000"/>
              </a:lnSpc>
              <a:defRPr/>
            </a:pPr>
            <a:r>
              <a:rPr lang="en-US" dirty="0">
                <a:solidFill>
                  <a:schemeClr val="tx2"/>
                </a:solidFill>
              </a:rPr>
              <a:t>Daily recognition of small victories in spite of challenge</a:t>
            </a:r>
          </a:p>
          <a:p>
            <a:pPr>
              <a:lnSpc>
                <a:spcPct val="80000"/>
              </a:lnSpc>
              <a:defRPr/>
            </a:pPr>
            <a:r>
              <a:rPr lang="en-US" dirty="0">
                <a:solidFill>
                  <a:schemeClr val="tx2"/>
                </a:solidFill>
              </a:rPr>
              <a:t>Flexible thinking</a:t>
            </a:r>
          </a:p>
          <a:p>
            <a:pPr>
              <a:lnSpc>
                <a:spcPct val="80000"/>
              </a:lnSpc>
              <a:defRPr/>
            </a:pPr>
            <a:r>
              <a:rPr lang="en-US" dirty="0">
                <a:solidFill>
                  <a:schemeClr val="tx2"/>
                </a:solidFill>
              </a:rPr>
              <a:t>Revisiting successful client files</a:t>
            </a:r>
          </a:p>
          <a:p>
            <a:pPr>
              <a:lnSpc>
                <a:spcPct val="80000"/>
              </a:lnSpc>
              <a:defRPr/>
            </a:pPr>
            <a:r>
              <a:rPr lang="en-US" dirty="0">
                <a:solidFill>
                  <a:schemeClr val="tx2"/>
                </a:solidFill>
              </a:rPr>
              <a:t>Re-evaluating personal growth throughout time in practice</a:t>
            </a:r>
          </a:p>
          <a:p>
            <a:pPr>
              <a:lnSpc>
                <a:spcPct val="80000"/>
              </a:lnSpc>
              <a:defRPr/>
            </a:pPr>
            <a:r>
              <a:rPr lang="en-US" dirty="0">
                <a:solidFill>
                  <a:schemeClr val="tx2"/>
                </a:solidFill>
              </a:rPr>
              <a:t>Journal of successes and victories</a:t>
            </a:r>
          </a:p>
          <a:p>
            <a:pPr>
              <a:lnSpc>
                <a:spcPct val="80000"/>
              </a:lnSpc>
              <a:defRPr/>
            </a:pPr>
            <a:r>
              <a:rPr lang="en-US" dirty="0">
                <a:solidFill>
                  <a:schemeClr val="tx2"/>
                </a:solidFill>
              </a:rPr>
              <a:t>Accountability with colleagues- to help affirm strengths</a:t>
            </a:r>
          </a:p>
          <a:p>
            <a:pPr>
              <a:lnSpc>
                <a:spcPct val="80000"/>
              </a:lnSpc>
              <a:defRPr/>
            </a:pPr>
            <a:r>
              <a:rPr lang="en-US" dirty="0">
                <a:solidFill>
                  <a:schemeClr val="tx2"/>
                </a:solidFill>
              </a:rPr>
              <a:t>Involvement in interests or projects outside themselves</a:t>
            </a:r>
          </a:p>
          <a:p>
            <a:pPr>
              <a:lnSpc>
                <a:spcPct val="80000"/>
              </a:lnSpc>
              <a:defRPr/>
            </a:pPr>
            <a:r>
              <a:rPr lang="en-US" dirty="0">
                <a:solidFill>
                  <a:schemeClr val="tx2"/>
                </a:solidFill>
              </a:rPr>
              <a:t>Limited the number of one way relationships</a:t>
            </a:r>
          </a:p>
          <a:p>
            <a:pPr>
              <a:lnSpc>
                <a:spcPct val="80000"/>
              </a:lnSpc>
              <a:buNone/>
              <a:defRPr/>
            </a:pPr>
            <a:r>
              <a:rPr lang="en-US" dirty="0">
                <a:solidFill>
                  <a:schemeClr val="tx2"/>
                </a:solidFill>
              </a:rPr>
              <a:t/>
            </a:r>
            <a:br>
              <a:rPr lang="en-US" dirty="0">
                <a:solidFill>
                  <a:schemeClr val="tx2"/>
                </a:solidFill>
              </a:rPr>
            </a:br>
            <a:endParaRPr lang="en-US" dirty="0">
              <a:solidFill>
                <a:schemeClr val="tx2"/>
              </a:solidFill>
            </a:endParaRPr>
          </a:p>
          <a:p>
            <a:endParaRPr lang="en-US" dirty="0"/>
          </a:p>
        </p:txBody>
      </p:sp>
    </p:spTree>
    <p:extLst>
      <p:ext uri="{BB962C8B-B14F-4D97-AF65-F5344CB8AC3E}">
        <p14:creationId xmlns:p14="http://schemas.microsoft.com/office/powerpoint/2010/main" val="31189640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80000"/>
              </a:lnSpc>
              <a:defRPr/>
            </a:pPr>
            <a:r>
              <a:rPr lang="en-US" b="1" u="sng" dirty="0"/>
              <a:t>Behaviors of Healthy Self </a:t>
            </a:r>
            <a:r>
              <a:rPr lang="en-US" b="1" u="sng" dirty="0" smtClean="0"/>
              <a:t>Care</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a:lnSpc>
                <a:spcPct val="80000"/>
              </a:lnSpc>
              <a:defRPr/>
            </a:pPr>
            <a:r>
              <a:rPr lang="en-US" b="1" dirty="0">
                <a:solidFill>
                  <a:schemeClr val="tx2"/>
                </a:solidFill>
              </a:rPr>
              <a:t>Look at own unresolved issues with clients or supervisee’s clients </a:t>
            </a:r>
          </a:p>
          <a:p>
            <a:pPr>
              <a:lnSpc>
                <a:spcPct val="80000"/>
              </a:lnSpc>
              <a:defRPr/>
            </a:pPr>
            <a:r>
              <a:rPr lang="en-US" b="1" dirty="0">
                <a:solidFill>
                  <a:schemeClr val="tx2"/>
                </a:solidFill>
              </a:rPr>
              <a:t>Have a network of other supervising counselors to speak with</a:t>
            </a:r>
          </a:p>
          <a:p>
            <a:pPr>
              <a:lnSpc>
                <a:spcPct val="80000"/>
              </a:lnSpc>
              <a:defRPr/>
            </a:pPr>
            <a:r>
              <a:rPr lang="en-US" b="1" dirty="0">
                <a:solidFill>
                  <a:schemeClr val="tx2"/>
                </a:solidFill>
              </a:rPr>
              <a:t>Set aside time for healthy lifestyle behaviors: eating, sleeping, exercising</a:t>
            </a:r>
          </a:p>
          <a:p>
            <a:pPr>
              <a:lnSpc>
                <a:spcPct val="80000"/>
              </a:lnSpc>
              <a:defRPr/>
            </a:pPr>
            <a:r>
              <a:rPr lang="en-US" b="1" dirty="0">
                <a:solidFill>
                  <a:schemeClr val="tx2"/>
                </a:solidFill>
              </a:rPr>
              <a:t>Allow space from the clinical setting </a:t>
            </a:r>
          </a:p>
          <a:p>
            <a:pPr>
              <a:lnSpc>
                <a:spcPct val="80000"/>
              </a:lnSpc>
              <a:defRPr/>
            </a:pPr>
            <a:r>
              <a:rPr lang="en-US" b="1" dirty="0">
                <a:solidFill>
                  <a:schemeClr val="tx2"/>
                </a:solidFill>
              </a:rPr>
              <a:t>Permit self to not be a caretaker and caregiver for everyone (e.g. see “Letting Go” Poem)</a:t>
            </a:r>
          </a:p>
          <a:p>
            <a:pPr>
              <a:lnSpc>
                <a:spcPct val="80000"/>
              </a:lnSpc>
              <a:defRPr/>
            </a:pPr>
            <a:r>
              <a:rPr lang="en-US" b="1" dirty="0">
                <a:solidFill>
                  <a:schemeClr val="tx2"/>
                </a:solidFill>
              </a:rPr>
              <a:t>Take time off when necessary</a:t>
            </a:r>
          </a:p>
          <a:p>
            <a:pPr>
              <a:lnSpc>
                <a:spcPct val="80000"/>
              </a:lnSpc>
              <a:defRPr/>
            </a:pPr>
            <a:r>
              <a:rPr lang="en-US" b="1" dirty="0" err="1">
                <a:solidFill>
                  <a:schemeClr val="tx2"/>
                </a:solidFill>
              </a:rPr>
              <a:t>Reconceptualize</a:t>
            </a:r>
            <a:r>
              <a:rPr lang="en-US" b="1" dirty="0">
                <a:solidFill>
                  <a:schemeClr val="tx2"/>
                </a:solidFill>
              </a:rPr>
              <a:t> being a supervisor not as one with all the answers (promotes burnout) but a more experienced facilitator</a:t>
            </a:r>
          </a:p>
          <a:p>
            <a:pPr>
              <a:lnSpc>
                <a:spcPct val="80000"/>
              </a:lnSpc>
              <a:defRPr/>
            </a:pPr>
            <a:r>
              <a:rPr lang="en-US" b="1" dirty="0">
                <a:solidFill>
                  <a:schemeClr val="tx2"/>
                </a:solidFill>
              </a:rPr>
              <a:t>Keep a clear contract (modify if necessary) in writing what job roles and tasks are</a:t>
            </a:r>
          </a:p>
          <a:p>
            <a:pPr>
              <a:lnSpc>
                <a:spcPct val="80000"/>
              </a:lnSpc>
              <a:defRPr/>
            </a:pPr>
            <a:r>
              <a:rPr lang="en-US" b="1" dirty="0">
                <a:solidFill>
                  <a:schemeClr val="tx2"/>
                </a:solidFill>
              </a:rPr>
              <a:t>Charge an appropriate fee</a:t>
            </a:r>
          </a:p>
          <a:p>
            <a:pPr>
              <a:lnSpc>
                <a:spcPct val="80000"/>
              </a:lnSpc>
              <a:defRPr/>
            </a:pPr>
            <a:r>
              <a:rPr lang="en-US" b="1" dirty="0">
                <a:solidFill>
                  <a:schemeClr val="tx2"/>
                </a:solidFill>
              </a:rPr>
              <a:t>Keep your own professional development up to date</a:t>
            </a:r>
          </a:p>
          <a:p>
            <a:pPr>
              <a:lnSpc>
                <a:spcPct val="80000"/>
              </a:lnSpc>
              <a:defRPr/>
            </a:pPr>
            <a:r>
              <a:rPr lang="en-US" b="1" dirty="0">
                <a:solidFill>
                  <a:schemeClr val="tx2"/>
                </a:solidFill>
              </a:rPr>
              <a:t>Keep an idea about expectations ahead of time so there is some structure for supervision sessions </a:t>
            </a:r>
          </a:p>
          <a:p>
            <a:pPr>
              <a:lnSpc>
                <a:spcPct val="80000"/>
              </a:lnSpc>
              <a:defRPr/>
            </a:pPr>
            <a:r>
              <a:rPr lang="en-US" b="1" dirty="0">
                <a:solidFill>
                  <a:schemeClr val="tx2"/>
                </a:solidFill>
              </a:rPr>
              <a:t>Have an idea ahead of time about how you will let go of stress at the end of the work day</a:t>
            </a:r>
            <a:endParaRPr lang="en-US" b="1" u="sng" dirty="0">
              <a:solidFill>
                <a:schemeClr val="tx2"/>
              </a:solidFill>
            </a:endParaRPr>
          </a:p>
          <a:p>
            <a:pPr>
              <a:lnSpc>
                <a:spcPct val="80000"/>
              </a:lnSpc>
              <a:buNone/>
              <a:defRPr/>
            </a:pPr>
            <a:r>
              <a:rPr lang="en-US" b="1" u="sng" dirty="0">
                <a:solidFill>
                  <a:schemeClr val="tx2"/>
                </a:solidFill>
              </a:rPr>
              <a:t/>
            </a:r>
            <a:br>
              <a:rPr lang="en-US" b="1" u="sng" dirty="0">
                <a:solidFill>
                  <a:schemeClr val="tx2"/>
                </a:solidFill>
              </a:rPr>
            </a:br>
            <a:endParaRPr lang="en-US" b="1" u="sng" dirty="0">
              <a:solidFill>
                <a:schemeClr val="tx2"/>
              </a:solidFill>
            </a:endParaRPr>
          </a:p>
          <a:p>
            <a:endParaRPr lang="en-US" dirty="0"/>
          </a:p>
        </p:txBody>
      </p:sp>
    </p:spTree>
    <p:extLst>
      <p:ext uri="{BB962C8B-B14F-4D97-AF65-F5344CB8AC3E}">
        <p14:creationId xmlns:p14="http://schemas.microsoft.com/office/powerpoint/2010/main" val="197124386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u="sng" dirty="0"/>
              <a:t>Includes Life Tasks Of Wellness</a:t>
            </a:r>
            <a:r>
              <a:rPr lang="en-US" sz="2800" dirty="0"/>
              <a:t/>
            </a:r>
            <a:br>
              <a:rPr lang="en-US" sz="2800" dirty="0"/>
            </a:br>
            <a:r>
              <a:rPr lang="en-US" sz="2800" dirty="0"/>
              <a:t>(Myers, J.E, Sweeney, T.J., &amp; </a:t>
            </a:r>
            <a:r>
              <a:rPr lang="en-US" sz="2800" dirty="0" err="1"/>
              <a:t>Witmer</a:t>
            </a:r>
            <a:r>
              <a:rPr lang="en-US" sz="2800" dirty="0"/>
              <a:t>, J.M., 2000</a:t>
            </a:r>
          </a:p>
        </p:txBody>
      </p:sp>
      <p:sp>
        <p:nvSpPr>
          <p:cNvPr id="3" name="Content Placeholder 2"/>
          <p:cNvSpPr>
            <a:spLocks noGrp="1"/>
          </p:cNvSpPr>
          <p:nvPr>
            <p:ph idx="1"/>
          </p:nvPr>
        </p:nvSpPr>
        <p:spPr/>
        <p:txBody>
          <a:bodyPr/>
          <a:lstStyle/>
          <a:p>
            <a:pPr algn="ctr">
              <a:buNone/>
              <a:defRPr/>
            </a:pPr>
            <a:r>
              <a:rPr lang="en-US" u="sng" dirty="0">
                <a:solidFill>
                  <a:schemeClr val="tx2"/>
                </a:solidFill>
              </a:rPr>
              <a:t>Spirituality</a:t>
            </a:r>
            <a:endParaRPr lang="en-US" dirty="0">
              <a:solidFill>
                <a:schemeClr val="tx2"/>
              </a:solidFill>
            </a:endParaRPr>
          </a:p>
          <a:p>
            <a:pPr algn="ctr">
              <a:defRPr/>
            </a:pPr>
            <a:r>
              <a:rPr lang="en-US" dirty="0">
                <a:solidFill>
                  <a:schemeClr val="tx2"/>
                </a:solidFill>
              </a:rPr>
              <a:t>a sense of where I am in the universe</a:t>
            </a:r>
          </a:p>
          <a:p>
            <a:pPr algn="ctr">
              <a:defRPr/>
            </a:pPr>
            <a:r>
              <a:rPr lang="en-US" dirty="0">
                <a:solidFill>
                  <a:schemeClr val="tx2"/>
                </a:solidFill>
              </a:rPr>
              <a:t>personal and private beliefs about self, others, and the world</a:t>
            </a:r>
          </a:p>
          <a:p>
            <a:pPr algn="ctr">
              <a:defRPr/>
            </a:pPr>
            <a:r>
              <a:rPr lang="en-US" dirty="0">
                <a:solidFill>
                  <a:schemeClr val="tx2"/>
                </a:solidFill>
              </a:rPr>
              <a:t>hope and optimism</a:t>
            </a:r>
          </a:p>
          <a:p>
            <a:pPr algn="ctr">
              <a:defRPr/>
            </a:pPr>
            <a:r>
              <a:rPr lang="en-US" dirty="0">
                <a:solidFill>
                  <a:schemeClr val="tx2"/>
                </a:solidFill>
              </a:rPr>
              <a:t>a sense of meaning and purpose</a:t>
            </a:r>
          </a:p>
          <a:p>
            <a:endParaRPr lang="en-US" dirty="0"/>
          </a:p>
        </p:txBody>
      </p:sp>
    </p:spTree>
    <p:extLst>
      <p:ext uri="{BB962C8B-B14F-4D97-AF65-F5344CB8AC3E}">
        <p14:creationId xmlns:p14="http://schemas.microsoft.com/office/powerpoint/2010/main" val="3507930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kern="0" dirty="0">
                <a:effectLst>
                  <a:outerShdw blurRad="38100" dist="38100" dir="2700000" algn="tl">
                    <a:srgbClr val="000000"/>
                  </a:outerShdw>
                </a:effectLst>
                <a:latin typeface="Tahoma"/>
                <a:cs typeface="Arial"/>
              </a:rPr>
              <a:t>People Oriented Listening</a:t>
            </a:r>
            <a:r>
              <a:rPr lang="en-US" kern="0" dirty="0">
                <a:effectLst>
                  <a:outerShdw blurRad="38100" dist="38100" dir="2700000" algn="tl">
                    <a:srgbClr val="000000"/>
                  </a:outerShdw>
                </a:effectLst>
                <a:latin typeface="Tahoma"/>
                <a:cs typeface="Arial"/>
              </a:rPr>
              <a:t> </a:t>
            </a:r>
            <a:endParaRPr lang="en-US" dirty="0"/>
          </a:p>
        </p:txBody>
      </p:sp>
      <p:sp>
        <p:nvSpPr>
          <p:cNvPr id="3" name="Content Placeholder 2"/>
          <p:cNvSpPr>
            <a:spLocks noGrp="1"/>
          </p:cNvSpPr>
          <p:nvPr>
            <p:ph idx="1"/>
          </p:nvPr>
        </p:nvSpPr>
        <p:spPr/>
        <p:txBody>
          <a:bodyPr/>
          <a:lstStyle/>
          <a:p>
            <a:pPr>
              <a:lnSpc>
                <a:spcPct val="80000"/>
              </a:lnSpc>
              <a:buNone/>
              <a:defRPr/>
            </a:pPr>
            <a:r>
              <a:rPr lang="en-US" u="sng" dirty="0">
                <a:solidFill>
                  <a:schemeClr val="tx2"/>
                </a:solidFill>
              </a:rPr>
              <a:t>Problems</a:t>
            </a:r>
            <a:endParaRPr lang="en-US" dirty="0">
              <a:solidFill>
                <a:schemeClr val="tx2"/>
              </a:solidFill>
            </a:endParaRPr>
          </a:p>
          <a:p>
            <a:pPr>
              <a:lnSpc>
                <a:spcPct val="80000"/>
              </a:lnSpc>
              <a:defRPr/>
            </a:pPr>
            <a:r>
              <a:rPr lang="en-US" dirty="0">
                <a:solidFill>
                  <a:schemeClr val="tx2"/>
                </a:solidFill>
              </a:rPr>
              <a:t>Becomes overinvolved in other’s feelings</a:t>
            </a:r>
          </a:p>
          <a:p>
            <a:pPr>
              <a:lnSpc>
                <a:spcPct val="80000"/>
              </a:lnSpc>
              <a:defRPr/>
            </a:pPr>
            <a:r>
              <a:rPr lang="en-US" dirty="0">
                <a:solidFill>
                  <a:schemeClr val="tx2"/>
                </a:solidFill>
              </a:rPr>
              <a:t>Too empathic and may overlook faults</a:t>
            </a:r>
          </a:p>
          <a:p>
            <a:pPr>
              <a:lnSpc>
                <a:spcPct val="80000"/>
              </a:lnSpc>
              <a:defRPr/>
            </a:pPr>
            <a:r>
              <a:rPr lang="en-US" dirty="0">
                <a:solidFill>
                  <a:schemeClr val="tx2"/>
                </a:solidFill>
              </a:rPr>
              <a:t>More prone to burnout because internalizes and adopts other’s feelings</a:t>
            </a:r>
          </a:p>
          <a:p>
            <a:pPr>
              <a:lnSpc>
                <a:spcPct val="80000"/>
              </a:lnSpc>
              <a:defRPr/>
            </a:pPr>
            <a:r>
              <a:rPr lang="en-US" dirty="0">
                <a:solidFill>
                  <a:schemeClr val="tx2"/>
                </a:solidFill>
              </a:rPr>
              <a:t>Sometimes considered overly expressive by others</a:t>
            </a:r>
          </a:p>
          <a:p>
            <a:pPr>
              <a:lnSpc>
                <a:spcPct val="80000"/>
              </a:lnSpc>
              <a:defRPr/>
            </a:pPr>
            <a:r>
              <a:rPr lang="en-US" dirty="0" err="1">
                <a:solidFill>
                  <a:schemeClr val="tx2"/>
                </a:solidFill>
              </a:rPr>
              <a:t>Nondiscriminating</a:t>
            </a:r>
            <a:r>
              <a:rPr lang="en-US" dirty="0">
                <a:solidFill>
                  <a:schemeClr val="tx2"/>
                </a:solidFill>
              </a:rPr>
              <a:t> in relationships- nice to everyone</a:t>
            </a:r>
          </a:p>
          <a:p>
            <a:pPr>
              <a:lnSpc>
                <a:spcPct val="80000"/>
              </a:lnSpc>
              <a:defRPr/>
            </a:pPr>
            <a:r>
              <a:rPr lang="en-US" dirty="0" err="1">
                <a:solidFill>
                  <a:schemeClr val="tx2"/>
                </a:solidFill>
              </a:rPr>
              <a:t>Exs</a:t>
            </a:r>
            <a:r>
              <a:rPr lang="en-US" dirty="0">
                <a:solidFill>
                  <a:schemeClr val="tx2"/>
                </a:solidFill>
              </a:rPr>
              <a:t>: counselors, service professionals, teachers</a:t>
            </a:r>
          </a:p>
          <a:p>
            <a:pPr>
              <a:lnSpc>
                <a:spcPct val="80000"/>
              </a:lnSpc>
              <a:defRPr/>
            </a:pPr>
            <a:r>
              <a:rPr lang="en-US" dirty="0">
                <a:solidFill>
                  <a:schemeClr val="tx2"/>
                </a:solidFill>
              </a:rPr>
              <a:t>Tell stories, use illustrations.</a:t>
            </a:r>
          </a:p>
          <a:p>
            <a:pPr>
              <a:lnSpc>
                <a:spcPct val="80000"/>
              </a:lnSpc>
              <a:defRPr/>
            </a:pPr>
            <a:r>
              <a:rPr lang="en-US" dirty="0">
                <a:solidFill>
                  <a:schemeClr val="tx2"/>
                </a:solidFill>
              </a:rPr>
              <a:t>Use “we” and focus on teamwork.</a:t>
            </a:r>
          </a:p>
          <a:p>
            <a:pPr>
              <a:lnSpc>
                <a:spcPct val="80000"/>
              </a:lnSpc>
              <a:defRPr/>
            </a:pPr>
            <a:r>
              <a:rPr lang="en-US" dirty="0">
                <a:solidFill>
                  <a:schemeClr val="tx2"/>
                </a:solidFill>
              </a:rPr>
              <a:t>Be personal.</a:t>
            </a:r>
          </a:p>
        </p:txBody>
      </p:sp>
    </p:spTree>
    <p:extLst>
      <p:ext uri="{BB962C8B-B14F-4D97-AF65-F5344CB8AC3E}">
        <p14:creationId xmlns:p14="http://schemas.microsoft.com/office/powerpoint/2010/main" val="13266780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Self </a:t>
            </a:r>
            <a:r>
              <a:rPr lang="en-US" u="sng" dirty="0" smtClean="0"/>
              <a:t>Direction</a:t>
            </a:r>
            <a:endParaRPr lang="en-US" dirty="0"/>
          </a:p>
        </p:txBody>
      </p:sp>
      <p:sp>
        <p:nvSpPr>
          <p:cNvPr id="3" name="Content Placeholder 2"/>
          <p:cNvSpPr>
            <a:spLocks noGrp="1"/>
          </p:cNvSpPr>
          <p:nvPr>
            <p:ph idx="1"/>
          </p:nvPr>
        </p:nvSpPr>
        <p:spPr/>
        <p:txBody>
          <a:bodyPr/>
          <a:lstStyle/>
          <a:p>
            <a:pPr algn="ctr">
              <a:lnSpc>
                <a:spcPct val="90000"/>
              </a:lnSpc>
              <a:defRPr/>
            </a:pPr>
            <a:r>
              <a:rPr lang="en-US" dirty="0" smtClean="0">
                <a:solidFill>
                  <a:schemeClr val="tx2"/>
                </a:solidFill>
              </a:rPr>
              <a:t>mindfulness and intentionality toward achieving personal goals</a:t>
            </a:r>
          </a:p>
          <a:p>
            <a:pPr algn="ctr">
              <a:lnSpc>
                <a:spcPct val="90000"/>
              </a:lnSpc>
              <a:defRPr/>
            </a:pPr>
            <a:r>
              <a:rPr lang="en-US" dirty="0" smtClean="0">
                <a:solidFill>
                  <a:schemeClr val="tx2"/>
                </a:solidFill>
              </a:rPr>
              <a:t>higher levels of perceived self control</a:t>
            </a:r>
          </a:p>
          <a:p>
            <a:pPr algn="ctr">
              <a:lnSpc>
                <a:spcPct val="90000"/>
              </a:lnSpc>
              <a:defRPr/>
            </a:pPr>
            <a:r>
              <a:rPr lang="en-US" dirty="0" smtClean="0">
                <a:solidFill>
                  <a:schemeClr val="tx2"/>
                </a:solidFill>
              </a:rPr>
              <a:t>acceptance of the whole self (shortcomings and strengths)</a:t>
            </a:r>
          </a:p>
          <a:p>
            <a:pPr algn="ctr">
              <a:lnSpc>
                <a:spcPct val="90000"/>
              </a:lnSpc>
              <a:defRPr/>
            </a:pPr>
            <a:r>
              <a:rPr lang="en-US" dirty="0" smtClean="0">
                <a:solidFill>
                  <a:schemeClr val="tx2"/>
                </a:solidFill>
              </a:rPr>
              <a:t>realistic beliefs- reduction in irrational thoughts, absolutes, and polarized thinking, or magnifying one aspect of situations</a:t>
            </a:r>
          </a:p>
          <a:p>
            <a:pPr algn="ctr">
              <a:lnSpc>
                <a:spcPct val="90000"/>
              </a:lnSpc>
              <a:defRPr/>
            </a:pPr>
            <a:r>
              <a:rPr lang="en-US" dirty="0" smtClean="0">
                <a:solidFill>
                  <a:schemeClr val="tx2"/>
                </a:solidFill>
              </a:rPr>
              <a:t> emotional awareness and regulation</a:t>
            </a:r>
          </a:p>
          <a:p>
            <a:pPr algn="ctr">
              <a:lnSpc>
                <a:spcPct val="90000"/>
              </a:lnSpc>
              <a:defRPr/>
            </a:pPr>
            <a:r>
              <a:rPr lang="en-US" dirty="0" smtClean="0">
                <a:solidFill>
                  <a:schemeClr val="tx2"/>
                </a:solidFill>
              </a:rPr>
              <a:t>developing creative problem solving</a:t>
            </a:r>
          </a:p>
          <a:p>
            <a:pPr algn="ctr">
              <a:lnSpc>
                <a:spcPct val="90000"/>
              </a:lnSpc>
              <a:defRPr/>
            </a:pPr>
            <a:r>
              <a:rPr lang="en-US" dirty="0" smtClean="0">
                <a:solidFill>
                  <a:schemeClr val="tx2"/>
                </a:solidFill>
              </a:rPr>
              <a:t> goal setting and plans for a personal and cultural identity</a:t>
            </a:r>
          </a:p>
          <a:p>
            <a:endParaRPr lang="en-US" dirty="0"/>
          </a:p>
        </p:txBody>
      </p:sp>
    </p:spTree>
    <p:extLst>
      <p:ext uri="{BB962C8B-B14F-4D97-AF65-F5344CB8AC3E}">
        <p14:creationId xmlns:p14="http://schemas.microsoft.com/office/powerpoint/2010/main" val="4289507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Work and </a:t>
            </a:r>
            <a:r>
              <a:rPr lang="en-US" u="sng" dirty="0" smtClean="0"/>
              <a:t>Leisure</a:t>
            </a:r>
            <a:endParaRPr lang="en-US" dirty="0"/>
          </a:p>
        </p:txBody>
      </p:sp>
      <p:sp>
        <p:nvSpPr>
          <p:cNvPr id="3" name="Content Placeholder 2"/>
          <p:cNvSpPr>
            <a:spLocks noGrp="1"/>
          </p:cNvSpPr>
          <p:nvPr>
            <p:ph idx="1"/>
          </p:nvPr>
        </p:nvSpPr>
        <p:spPr/>
        <p:txBody>
          <a:bodyPr/>
          <a:lstStyle/>
          <a:p>
            <a:pPr algn="ctr">
              <a:defRPr/>
            </a:pPr>
            <a:r>
              <a:rPr lang="en-US" dirty="0">
                <a:solidFill>
                  <a:schemeClr val="tx2"/>
                </a:solidFill>
              </a:rPr>
              <a:t>satisfaction at challenges of task completion and quality of work</a:t>
            </a:r>
          </a:p>
          <a:p>
            <a:pPr algn="ctr">
              <a:defRPr/>
            </a:pPr>
            <a:r>
              <a:rPr lang="en-US" dirty="0">
                <a:solidFill>
                  <a:schemeClr val="tx2"/>
                </a:solidFill>
              </a:rPr>
              <a:t>a sense of competency</a:t>
            </a:r>
          </a:p>
          <a:p>
            <a:pPr algn="ctr">
              <a:defRPr/>
            </a:pPr>
            <a:r>
              <a:rPr lang="en-US" dirty="0">
                <a:solidFill>
                  <a:schemeClr val="tx2"/>
                </a:solidFill>
              </a:rPr>
              <a:t>balancing work and relaxation (doing versus being)</a:t>
            </a:r>
            <a:endParaRPr lang="en-US" b="1" u="sng"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7496755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Work and Leisure</a:t>
            </a:r>
            <a:endParaRPr lang="en-US" dirty="0"/>
          </a:p>
        </p:txBody>
      </p:sp>
      <p:sp>
        <p:nvSpPr>
          <p:cNvPr id="3" name="Content Placeholder 2"/>
          <p:cNvSpPr>
            <a:spLocks noGrp="1"/>
          </p:cNvSpPr>
          <p:nvPr>
            <p:ph idx="1"/>
          </p:nvPr>
        </p:nvSpPr>
        <p:spPr/>
        <p:txBody>
          <a:bodyPr/>
          <a:lstStyle/>
          <a:p>
            <a:r>
              <a:rPr lang="en-US" dirty="0"/>
              <a:t>Leisure (Iwasaki, Y., 2003</a:t>
            </a:r>
            <a:r>
              <a:rPr lang="en-US" dirty="0" smtClean="0"/>
              <a:t>)</a:t>
            </a:r>
          </a:p>
          <a:p>
            <a:pPr marL="68580" indent="0" algn="ctr">
              <a:buNone/>
            </a:pPr>
            <a:r>
              <a:rPr lang="en-US" u="sng" dirty="0"/>
              <a:t>2 Coping Models</a:t>
            </a:r>
            <a:r>
              <a:rPr lang="en-US" dirty="0"/>
              <a:t>:</a:t>
            </a:r>
          </a:p>
          <a:p>
            <a:r>
              <a:rPr lang="en-US" u="sng" dirty="0"/>
              <a:t>The Deterioration Model</a:t>
            </a:r>
            <a:r>
              <a:rPr lang="en-US" dirty="0"/>
              <a:t>- the presence of stressors reduces levels of resources that could have a negative effect on well being, all about conserving resources and protecting their loss</a:t>
            </a:r>
          </a:p>
          <a:p>
            <a:endParaRPr lang="en-US" dirty="0"/>
          </a:p>
          <a:p>
            <a:r>
              <a:rPr lang="en-US" u="sng" dirty="0"/>
              <a:t>The Counteractive Model</a:t>
            </a:r>
            <a:r>
              <a:rPr lang="en-US" dirty="0"/>
              <a:t>- Stressors elevate proactive resources which enhance well being</a:t>
            </a:r>
          </a:p>
          <a:p>
            <a:endParaRPr lang="en-US" dirty="0"/>
          </a:p>
        </p:txBody>
      </p:sp>
    </p:spTree>
    <p:extLst>
      <p:ext uri="{BB962C8B-B14F-4D97-AF65-F5344CB8AC3E}">
        <p14:creationId xmlns:p14="http://schemas.microsoft.com/office/powerpoint/2010/main" val="32297270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u="sng" dirty="0"/>
              <a:t>Leisure</a:t>
            </a:r>
            <a:br>
              <a:rPr lang="en-US" sz="2400" u="sng" dirty="0"/>
            </a:br>
            <a:r>
              <a:rPr lang="en-US" sz="2400" dirty="0"/>
              <a:t>(</a:t>
            </a:r>
            <a:r>
              <a:rPr lang="en-US" sz="2400" dirty="0" err="1"/>
              <a:t>Kleiber</a:t>
            </a:r>
            <a:r>
              <a:rPr lang="en-US" sz="2400" dirty="0"/>
              <a:t>, D.A., Hutchinson, S.L., &amp; Williams, R., 2002)</a:t>
            </a:r>
          </a:p>
        </p:txBody>
      </p:sp>
      <p:sp>
        <p:nvSpPr>
          <p:cNvPr id="3" name="Content Placeholder 2"/>
          <p:cNvSpPr>
            <a:spLocks noGrp="1"/>
          </p:cNvSpPr>
          <p:nvPr>
            <p:ph idx="1"/>
          </p:nvPr>
        </p:nvSpPr>
        <p:spPr/>
        <p:txBody>
          <a:bodyPr>
            <a:normAutofit fontScale="92500" lnSpcReduction="10000"/>
          </a:bodyPr>
          <a:lstStyle/>
          <a:p>
            <a:pPr marL="68580" indent="0" algn="ctr">
              <a:buNone/>
            </a:pPr>
            <a:r>
              <a:rPr lang="en-US" u="sng" dirty="0"/>
              <a:t>Four Functions of Leisure</a:t>
            </a:r>
          </a:p>
          <a:p>
            <a:pPr marL="68580" indent="0" algn="ctr">
              <a:buNone/>
            </a:pPr>
            <a:r>
              <a:rPr lang="en-US" dirty="0"/>
              <a:t>1) </a:t>
            </a:r>
            <a:r>
              <a:rPr lang="en-US" u="sng" dirty="0"/>
              <a:t>Serves as a distraction away from negative life events</a:t>
            </a:r>
            <a:r>
              <a:rPr lang="en-US" dirty="0"/>
              <a:t>- temporary suspension from them (</a:t>
            </a:r>
            <a:r>
              <a:rPr lang="en-US" dirty="0" err="1"/>
              <a:t>Pallative</a:t>
            </a:r>
            <a:r>
              <a:rPr lang="en-US" dirty="0"/>
              <a:t> coping &amp; Leisure mood enhancement)</a:t>
            </a:r>
          </a:p>
          <a:p>
            <a:pPr marL="68580" indent="0" algn="ctr">
              <a:buNone/>
            </a:pPr>
            <a:endParaRPr lang="en-US" dirty="0"/>
          </a:p>
          <a:p>
            <a:pPr marL="68580" indent="0" algn="ctr">
              <a:buNone/>
            </a:pPr>
            <a:r>
              <a:rPr lang="en-US" dirty="0"/>
              <a:t>2) </a:t>
            </a:r>
            <a:r>
              <a:rPr lang="en-US" u="sng" dirty="0"/>
              <a:t>Generating optimism about the future</a:t>
            </a:r>
            <a:r>
              <a:rPr lang="en-US" dirty="0"/>
              <a:t>- cognitive reappraisal, consideration of possible perspectives</a:t>
            </a:r>
          </a:p>
          <a:p>
            <a:pPr marL="68580" indent="0" algn="ctr">
              <a:buNone/>
            </a:pPr>
            <a:endParaRPr lang="en-US" dirty="0"/>
          </a:p>
          <a:p>
            <a:pPr marL="68580" indent="0" algn="ctr">
              <a:buNone/>
            </a:pPr>
            <a:r>
              <a:rPr lang="en-US" dirty="0"/>
              <a:t>3) </a:t>
            </a:r>
            <a:r>
              <a:rPr lang="en-US" u="sng" dirty="0"/>
              <a:t>Reconstruction of one’s life story</a:t>
            </a:r>
            <a:r>
              <a:rPr lang="en-US" dirty="0"/>
              <a:t>- back to “normal”</a:t>
            </a:r>
          </a:p>
          <a:p>
            <a:pPr marL="68580" indent="0" algn="ctr">
              <a:buNone/>
            </a:pPr>
            <a:endParaRPr lang="en-US" dirty="0"/>
          </a:p>
          <a:p>
            <a:pPr marL="68580" indent="0" algn="ctr">
              <a:buNone/>
            </a:pPr>
            <a:r>
              <a:rPr lang="en-US" dirty="0"/>
              <a:t>4) </a:t>
            </a:r>
            <a:r>
              <a:rPr lang="en-US" u="sng" dirty="0"/>
              <a:t>To assist with personal transformation</a:t>
            </a:r>
            <a:r>
              <a:rPr lang="en-US" dirty="0"/>
              <a:t>- writing the story and planning for different endings</a:t>
            </a:r>
          </a:p>
          <a:p>
            <a:endParaRPr lang="en-US" dirty="0"/>
          </a:p>
        </p:txBody>
      </p:sp>
    </p:spTree>
    <p:extLst>
      <p:ext uri="{BB962C8B-B14F-4D97-AF65-F5344CB8AC3E}">
        <p14:creationId xmlns:p14="http://schemas.microsoft.com/office/powerpoint/2010/main" val="42291403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76400"/>
          </a:xfrm>
        </p:spPr>
        <p:txBody>
          <a:bodyPr/>
          <a:lstStyle/>
          <a:p>
            <a:r>
              <a:rPr lang="en-US" u="sng" dirty="0"/>
              <a:t>Friendship</a:t>
            </a:r>
            <a:r>
              <a:rPr lang="en-US" dirty="0"/>
              <a:t/>
            </a:r>
            <a:br>
              <a:rPr lang="en-US" dirty="0"/>
            </a:br>
            <a:endParaRPr lang="en-US" dirty="0"/>
          </a:p>
        </p:txBody>
      </p:sp>
      <p:sp>
        <p:nvSpPr>
          <p:cNvPr id="3" name="Content Placeholder 2"/>
          <p:cNvSpPr>
            <a:spLocks noGrp="1"/>
          </p:cNvSpPr>
          <p:nvPr>
            <p:ph idx="1"/>
          </p:nvPr>
        </p:nvSpPr>
        <p:spPr>
          <a:xfrm>
            <a:off x="457200" y="2286000"/>
            <a:ext cx="8229600" cy="3840163"/>
          </a:xfrm>
        </p:spPr>
        <p:txBody>
          <a:bodyPr>
            <a:normAutofit/>
          </a:bodyPr>
          <a:lstStyle/>
          <a:p>
            <a:pPr algn="ctr">
              <a:defRPr/>
            </a:pPr>
            <a:r>
              <a:rPr lang="en-US" sz="3600" dirty="0">
                <a:solidFill>
                  <a:schemeClr val="tx2"/>
                </a:solidFill>
              </a:rPr>
              <a:t>relational connection with others</a:t>
            </a:r>
          </a:p>
          <a:p>
            <a:pPr algn="ctr">
              <a:defRPr/>
            </a:pPr>
            <a:r>
              <a:rPr lang="en-US" sz="3600" dirty="0">
                <a:solidFill>
                  <a:schemeClr val="tx2"/>
                </a:solidFill>
              </a:rPr>
              <a:t>asking for help when needed</a:t>
            </a:r>
          </a:p>
          <a:p>
            <a:pPr algn="ctr">
              <a:defRPr/>
            </a:pPr>
            <a:r>
              <a:rPr lang="en-US" sz="3600" dirty="0">
                <a:solidFill>
                  <a:schemeClr val="tx2"/>
                </a:solidFill>
              </a:rPr>
              <a:t>extending outreach to others</a:t>
            </a:r>
          </a:p>
          <a:p>
            <a:endParaRPr lang="en-US" sz="3600" dirty="0">
              <a:solidFill>
                <a:schemeClr val="tx2"/>
              </a:solidFill>
            </a:endParaRPr>
          </a:p>
        </p:txBody>
      </p:sp>
    </p:spTree>
    <p:extLst>
      <p:ext uri="{BB962C8B-B14F-4D97-AF65-F5344CB8AC3E}">
        <p14:creationId xmlns:p14="http://schemas.microsoft.com/office/powerpoint/2010/main" val="27614031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Love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ctr">
              <a:defRPr/>
            </a:pPr>
            <a:r>
              <a:rPr lang="en-US" sz="3600" dirty="0">
                <a:solidFill>
                  <a:schemeClr val="tx2"/>
                </a:solidFill>
              </a:rPr>
              <a:t>building trust in ability to give and receive from others</a:t>
            </a:r>
          </a:p>
          <a:p>
            <a:pPr algn="ctr">
              <a:defRPr/>
            </a:pPr>
            <a:r>
              <a:rPr lang="en-US" sz="3600" dirty="0">
                <a:solidFill>
                  <a:schemeClr val="tx2"/>
                </a:solidFill>
              </a:rPr>
              <a:t>stability in close relationships</a:t>
            </a:r>
          </a:p>
          <a:p>
            <a:pPr algn="ctr">
              <a:defRPr/>
            </a:pPr>
            <a:r>
              <a:rPr lang="en-US" sz="3600" dirty="0">
                <a:solidFill>
                  <a:schemeClr val="tx2"/>
                </a:solidFill>
              </a:rPr>
              <a:t>knowing someone really cares for you</a:t>
            </a:r>
          </a:p>
          <a:p>
            <a:pPr algn="ctr">
              <a:defRPr/>
            </a:pPr>
            <a:r>
              <a:rPr lang="en-US" sz="3600" u="sng" dirty="0">
                <a:solidFill>
                  <a:schemeClr val="tx2"/>
                </a:solidFill>
              </a:rPr>
              <a:t>Goal of Counseling</a:t>
            </a:r>
            <a:r>
              <a:rPr lang="en-US" sz="3600" dirty="0">
                <a:solidFill>
                  <a:schemeClr val="tx2"/>
                </a:solidFill>
              </a:rPr>
              <a:t>= to develop a personal wellness plan</a:t>
            </a:r>
          </a:p>
          <a:p>
            <a:endParaRPr lang="en-US" sz="3600" dirty="0">
              <a:solidFill>
                <a:schemeClr val="tx2"/>
              </a:solidFill>
            </a:endParaRPr>
          </a:p>
        </p:txBody>
      </p:sp>
    </p:spTree>
    <p:extLst>
      <p:ext uri="{BB962C8B-B14F-4D97-AF65-F5344CB8AC3E}">
        <p14:creationId xmlns:p14="http://schemas.microsoft.com/office/powerpoint/2010/main" val="400576166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a:t>Concept of Counselor Stamina</a:t>
            </a:r>
            <a:r>
              <a:rPr lang="en-US" sz="3200" dirty="0"/>
              <a:t/>
            </a:r>
            <a:br>
              <a:rPr lang="en-US" sz="3200" dirty="0"/>
            </a:br>
            <a:r>
              <a:rPr lang="en-US" sz="3200" dirty="0"/>
              <a:t>(Osborn, C., 2004)</a:t>
            </a:r>
          </a:p>
        </p:txBody>
      </p:sp>
      <p:sp>
        <p:nvSpPr>
          <p:cNvPr id="3" name="Content Placeholder 2"/>
          <p:cNvSpPr>
            <a:spLocks noGrp="1"/>
          </p:cNvSpPr>
          <p:nvPr>
            <p:ph idx="1"/>
          </p:nvPr>
        </p:nvSpPr>
        <p:spPr/>
        <p:txBody>
          <a:bodyPr/>
          <a:lstStyle/>
          <a:p>
            <a:pPr marL="533400" indent="-533400">
              <a:lnSpc>
                <a:spcPct val="90000"/>
              </a:lnSpc>
              <a:buNone/>
              <a:defRPr/>
            </a:pPr>
            <a:r>
              <a:rPr lang="en-US" sz="2800" b="1" u="sng" dirty="0">
                <a:solidFill>
                  <a:schemeClr val="tx2"/>
                </a:solidFill>
              </a:rPr>
              <a:t>Stamina</a:t>
            </a:r>
            <a:r>
              <a:rPr lang="en-US" sz="2800" dirty="0">
                <a:solidFill>
                  <a:schemeClr val="tx2"/>
                </a:solidFill>
              </a:rPr>
              <a:t>- strength to withstand and hold up under pressure</a:t>
            </a:r>
            <a:endParaRPr lang="en-US" sz="2800" b="1" u="sng" dirty="0">
              <a:solidFill>
                <a:schemeClr val="tx2"/>
              </a:solidFill>
            </a:endParaRPr>
          </a:p>
          <a:p>
            <a:pPr marL="533400" indent="-533400">
              <a:lnSpc>
                <a:spcPct val="90000"/>
              </a:lnSpc>
              <a:buNone/>
              <a:defRPr/>
            </a:pPr>
            <a:r>
              <a:rPr lang="en-US" sz="2800" b="1" u="sng" dirty="0">
                <a:solidFill>
                  <a:schemeClr val="tx2"/>
                </a:solidFill>
              </a:rPr>
              <a:t>Seven Principles of Counselor Stamina</a:t>
            </a:r>
            <a:r>
              <a:rPr lang="en-US" sz="2800" dirty="0">
                <a:solidFill>
                  <a:schemeClr val="tx2"/>
                </a:solidFill>
              </a:rPr>
              <a:t>:</a:t>
            </a:r>
            <a:endParaRPr lang="en-US" sz="2800" b="1" u="sng" dirty="0">
              <a:solidFill>
                <a:schemeClr val="tx2"/>
              </a:solidFill>
            </a:endParaRPr>
          </a:p>
          <a:p>
            <a:pPr marL="533400" indent="-533400">
              <a:lnSpc>
                <a:spcPct val="90000"/>
              </a:lnSpc>
              <a:buFont typeface="Wingdings" pitchFamily="2" charset="2"/>
              <a:buAutoNum type="arabicPeriod"/>
              <a:defRPr/>
            </a:pPr>
            <a:r>
              <a:rPr lang="en-US" sz="2800" b="1" u="sng" dirty="0">
                <a:solidFill>
                  <a:schemeClr val="tx2"/>
                </a:solidFill>
              </a:rPr>
              <a:t>Selectivity</a:t>
            </a:r>
            <a:r>
              <a:rPr lang="en-US" sz="2800" dirty="0">
                <a:solidFill>
                  <a:schemeClr val="tx2"/>
                </a:solidFill>
              </a:rPr>
              <a:t>- intentional choosing what one will and will not do</a:t>
            </a:r>
          </a:p>
          <a:p>
            <a:pPr marL="914400" lvl="1" indent="-457200">
              <a:lnSpc>
                <a:spcPct val="90000"/>
              </a:lnSpc>
              <a:buFontTx/>
              <a:buAutoNum type="arabicPeriod"/>
              <a:defRPr/>
            </a:pPr>
            <a:r>
              <a:rPr lang="en-US" sz="2400" dirty="0">
                <a:solidFill>
                  <a:schemeClr val="tx2"/>
                </a:solidFill>
              </a:rPr>
              <a:t>tasks</a:t>
            </a:r>
          </a:p>
          <a:p>
            <a:pPr marL="914400" lvl="1" indent="-457200">
              <a:lnSpc>
                <a:spcPct val="90000"/>
              </a:lnSpc>
              <a:buFontTx/>
              <a:buAutoNum type="arabicPeriod"/>
              <a:defRPr/>
            </a:pPr>
            <a:r>
              <a:rPr lang="en-US" sz="2400" dirty="0">
                <a:solidFill>
                  <a:schemeClr val="tx2"/>
                </a:solidFill>
              </a:rPr>
              <a:t>populations served</a:t>
            </a:r>
          </a:p>
          <a:p>
            <a:pPr marL="914400" lvl="1" indent="-457200">
              <a:lnSpc>
                <a:spcPct val="90000"/>
              </a:lnSpc>
              <a:buFontTx/>
              <a:buAutoNum type="arabicPeriod"/>
              <a:defRPr/>
            </a:pPr>
            <a:r>
              <a:rPr lang="en-US" sz="2400" dirty="0">
                <a:solidFill>
                  <a:schemeClr val="tx2"/>
                </a:solidFill>
              </a:rPr>
              <a:t>number of cases</a:t>
            </a:r>
          </a:p>
          <a:p>
            <a:pPr marL="914400" lvl="1" indent="-457200">
              <a:lnSpc>
                <a:spcPct val="90000"/>
              </a:lnSpc>
              <a:buFontTx/>
              <a:buAutoNum type="arabicPeriod"/>
              <a:defRPr/>
            </a:pPr>
            <a:r>
              <a:rPr lang="en-US" sz="2400" dirty="0">
                <a:solidFill>
                  <a:schemeClr val="tx2"/>
                </a:solidFill>
              </a:rPr>
              <a:t>limiting “specialty” areas</a:t>
            </a:r>
          </a:p>
          <a:p>
            <a:pPr marL="914400" lvl="1" indent="-457200">
              <a:lnSpc>
                <a:spcPct val="90000"/>
              </a:lnSpc>
              <a:buFontTx/>
              <a:buAutoNum type="arabicPeriod"/>
              <a:defRPr/>
            </a:pPr>
            <a:r>
              <a:rPr lang="en-US" sz="2400" dirty="0">
                <a:solidFill>
                  <a:schemeClr val="tx2"/>
                </a:solidFill>
              </a:rPr>
              <a:t>reasonable goals/objectives</a:t>
            </a:r>
          </a:p>
          <a:p>
            <a:endParaRPr lang="en-US" dirty="0"/>
          </a:p>
        </p:txBody>
      </p:sp>
    </p:spTree>
    <p:extLst>
      <p:ext uri="{BB962C8B-B14F-4D97-AF65-F5344CB8AC3E}">
        <p14:creationId xmlns:p14="http://schemas.microsoft.com/office/powerpoint/2010/main" val="59585547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a:t>Concept of Counselor Stamina</a:t>
            </a:r>
            <a:r>
              <a:rPr lang="en-US" sz="3200" dirty="0"/>
              <a:t/>
            </a:r>
            <a:br>
              <a:rPr lang="en-US" sz="3200" dirty="0"/>
            </a:br>
            <a:r>
              <a:rPr lang="en-US" sz="3200" dirty="0"/>
              <a:t>(Osborn, C., 2004)</a:t>
            </a:r>
          </a:p>
        </p:txBody>
      </p:sp>
      <p:sp>
        <p:nvSpPr>
          <p:cNvPr id="3" name="Content Placeholder 2"/>
          <p:cNvSpPr>
            <a:spLocks noGrp="1"/>
          </p:cNvSpPr>
          <p:nvPr>
            <p:ph idx="1"/>
          </p:nvPr>
        </p:nvSpPr>
        <p:spPr/>
        <p:txBody>
          <a:bodyPr/>
          <a:lstStyle/>
          <a:p>
            <a:pPr marL="609600" indent="-609600">
              <a:buNone/>
              <a:defRPr/>
            </a:pPr>
            <a:r>
              <a:rPr lang="en-US" sz="3600" b="1" dirty="0">
                <a:solidFill>
                  <a:schemeClr val="tx2"/>
                </a:solidFill>
              </a:rPr>
              <a:t>2.Temporal selectivity</a:t>
            </a:r>
            <a:r>
              <a:rPr lang="en-US" sz="3600" dirty="0">
                <a:solidFill>
                  <a:schemeClr val="tx2"/>
                </a:solidFill>
              </a:rPr>
              <a:t>- time consciousness </a:t>
            </a:r>
          </a:p>
          <a:p>
            <a:pPr marL="990600" lvl="1" indent="-533400">
              <a:defRPr/>
            </a:pPr>
            <a:r>
              <a:rPr lang="en-US" sz="3600" dirty="0">
                <a:solidFill>
                  <a:schemeClr val="tx2"/>
                </a:solidFill>
              </a:rPr>
              <a:t>sessions</a:t>
            </a:r>
          </a:p>
          <a:p>
            <a:pPr marL="990600" lvl="1" indent="-533400">
              <a:defRPr/>
            </a:pPr>
            <a:r>
              <a:rPr lang="en-US" sz="3600" dirty="0">
                <a:solidFill>
                  <a:schemeClr val="tx2"/>
                </a:solidFill>
              </a:rPr>
              <a:t>planning days</a:t>
            </a:r>
          </a:p>
          <a:p>
            <a:pPr marL="990600" lvl="1" indent="-533400">
              <a:defRPr/>
            </a:pPr>
            <a:r>
              <a:rPr lang="en-US" sz="3600" dirty="0">
                <a:solidFill>
                  <a:schemeClr val="tx2"/>
                </a:solidFill>
              </a:rPr>
              <a:t>juggling tasks</a:t>
            </a:r>
          </a:p>
          <a:p>
            <a:pPr marL="990600" lvl="1" indent="-533400">
              <a:defRPr/>
            </a:pPr>
            <a:r>
              <a:rPr lang="en-US" sz="3600" dirty="0">
                <a:solidFill>
                  <a:schemeClr val="tx2"/>
                </a:solidFill>
              </a:rPr>
              <a:t>work/personal</a:t>
            </a:r>
          </a:p>
          <a:p>
            <a:pPr marL="990600" lvl="1" indent="-533400">
              <a:defRPr/>
            </a:pPr>
            <a:r>
              <a:rPr lang="en-US" sz="3600" dirty="0">
                <a:solidFill>
                  <a:schemeClr val="tx2"/>
                </a:solidFill>
              </a:rPr>
              <a:t>spacing of sessions</a:t>
            </a:r>
          </a:p>
          <a:p>
            <a:endParaRPr lang="en-US" dirty="0"/>
          </a:p>
        </p:txBody>
      </p:sp>
    </p:spTree>
    <p:extLst>
      <p:ext uri="{BB962C8B-B14F-4D97-AF65-F5344CB8AC3E}">
        <p14:creationId xmlns:p14="http://schemas.microsoft.com/office/powerpoint/2010/main" val="42699311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a:t>Concept of Counselor Stamina</a:t>
            </a:r>
            <a:r>
              <a:rPr lang="en-US" sz="3200" dirty="0"/>
              <a:t/>
            </a:r>
            <a:br>
              <a:rPr lang="en-US" sz="3200" dirty="0"/>
            </a:br>
            <a:r>
              <a:rPr lang="en-US" sz="3200" dirty="0"/>
              <a:t>(Osborn, C., 2004)</a:t>
            </a:r>
          </a:p>
        </p:txBody>
      </p:sp>
      <p:sp>
        <p:nvSpPr>
          <p:cNvPr id="3" name="Content Placeholder 2"/>
          <p:cNvSpPr>
            <a:spLocks noGrp="1"/>
          </p:cNvSpPr>
          <p:nvPr>
            <p:ph idx="1"/>
          </p:nvPr>
        </p:nvSpPr>
        <p:spPr>
          <a:xfrm>
            <a:off x="457200" y="1600200"/>
            <a:ext cx="8229600" cy="5257800"/>
          </a:xfrm>
        </p:spPr>
        <p:txBody>
          <a:bodyPr>
            <a:normAutofit lnSpcReduction="10000"/>
          </a:bodyPr>
          <a:lstStyle/>
          <a:p>
            <a:pPr marL="609600" indent="-609600">
              <a:buNone/>
              <a:defRPr/>
            </a:pPr>
            <a:r>
              <a:rPr lang="en-US" sz="3200" dirty="0">
                <a:solidFill>
                  <a:schemeClr val="tx2"/>
                </a:solidFill>
              </a:rPr>
              <a:t>3.  </a:t>
            </a:r>
            <a:r>
              <a:rPr lang="en-US" sz="3200" b="1" u="sng" dirty="0">
                <a:solidFill>
                  <a:schemeClr val="tx2"/>
                </a:solidFill>
              </a:rPr>
              <a:t>Accountability</a:t>
            </a:r>
            <a:r>
              <a:rPr lang="en-US" sz="3200" dirty="0">
                <a:solidFill>
                  <a:schemeClr val="tx2"/>
                </a:solidFill>
              </a:rPr>
              <a:t>- partnering with credible colleagues</a:t>
            </a:r>
          </a:p>
          <a:p>
            <a:pPr marL="609600" indent="-609600">
              <a:defRPr/>
            </a:pPr>
            <a:r>
              <a:rPr lang="en-US" sz="3200" dirty="0">
                <a:solidFill>
                  <a:schemeClr val="tx2"/>
                </a:solidFill>
              </a:rPr>
              <a:t>Standard of care</a:t>
            </a:r>
          </a:p>
          <a:p>
            <a:pPr marL="609600" indent="-609600">
              <a:defRPr/>
            </a:pPr>
            <a:r>
              <a:rPr lang="en-US" sz="3200" dirty="0">
                <a:solidFill>
                  <a:schemeClr val="tx2"/>
                </a:solidFill>
              </a:rPr>
              <a:t>Ethics</a:t>
            </a:r>
          </a:p>
          <a:p>
            <a:pPr marL="609600" indent="-609600">
              <a:defRPr/>
            </a:pPr>
            <a:r>
              <a:rPr lang="en-US" sz="3200" dirty="0">
                <a:solidFill>
                  <a:schemeClr val="tx2"/>
                </a:solidFill>
              </a:rPr>
              <a:t>Current practice</a:t>
            </a:r>
            <a:endParaRPr lang="en-US" sz="3200" b="1" u="sng" dirty="0">
              <a:solidFill>
                <a:schemeClr val="tx2"/>
              </a:solidFill>
            </a:endParaRPr>
          </a:p>
          <a:p>
            <a:pPr marL="609600" indent="-609600">
              <a:buNone/>
              <a:defRPr/>
            </a:pPr>
            <a:r>
              <a:rPr lang="en-US" sz="3200" dirty="0">
                <a:solidFill>
                  <a:schemeClr val="tx2"/>
                </a:solidFill>
              </a:rPr>
              <a:t>4</a:t>
            </a:r>
            <a:r>
              <a:rPr lang="en-US" sz="3200" b="1" dirty="0">
                <a:solidFill>
                  <a:schemeClr val="tx2"/>
                </a:solidFill>
              </a:rPr>
              <a:t>. </a:t>
            </a:r>
            <a:r>
              <a:rPr lang="en-US" sz="3200" b="1" u="sng" dirty="0">
                <a:solidFill>
                  <a:schemeClr val="tx2"/>
                </a:solidFill>
              </a:rPr>
              <a:t>Measurement/management</a:t>
            </a:r>
            <a:r>
              <a:rPr lang="en-US" sz="3200" dirty="0">
                <a:solidFill>
                  <a:schemeClr val="tx2"/>
                </a:solidFill>
              </a:rPr>
              <a:t>- conserving and budgeting resources</a:t>
            </a:r>
          </a:p>
          <a:p>
            <a:pPr marL="990600" lvl="1" indent="-533400">
              <a:defRPr/>
            </a:pPr>
            <a:r>
              <a:rPr lang="en-US" sz="3200" dirty="0">
                <a:solidFill>
                  <a:schemeClr val="tx2"/>
                </a:solidFill>
              </a:rPr>
              <a:t>Role clarifications</a:t>
            </a:r>
          </a:p>
          <a:p>
            <a:pPr marL="990600" lvl="1" indent="-533400">
              <a:defRPr/>
            </a:pPr>
            <a:r>
              <a:rPr lang="en-US" sz="3200" dirty="0">
                <a:solidFill>
                  <a:schemeClr val="tx2"/>
                </a:solidFill>
              </a:rPr>
              <a:t>Supportive, positive capable personnel choices</a:t>
            </a:r>
          </a:p>
          <a:p>
            <a:endParaRPr lang="en-US" dirty="0"/>
          </a:p>
        </p:txBody>
      </p:sp>
    </p:spTree>
    <p:extLst>
      <p:ext uri="{BB962C8B-B14F-4D97-AF65-F5344CB8AC3E}">
        <p14:creationId xmlns:p14="http://schemas.microsoft.com/office/powerpoint/2010/main" val="170747508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a:t>Concept of Counselor Stamina</a:t>
            </a:r>
            <a:r>
              <a:rPr lang="en-US" sz="3200" dirty="0"/>
              <a:t/>
            </a:r>
            <a:br>
              <a:rPr lang="en-US" sz="3200" dirty="0"/>
            </a:br>
            <a:r>
              <a:rPr lang="en-US" sz="3200" dirty="0"/>
              <a:t>(Osborn, C., 2004)</a:t>
            </a:r>
          </a:p>
        </p:txBody>
      </p:sp>
      <p:sp>
        <p:nvSpPr>
          <p:cNvPr id="3" name="Content Placeholder 2"/>
          <p:cNvSpPr>
            <a:spLocks noGrp="1"/>
          </p:cNvSpPr>
          <p:nvPr>
            <p:ph idx="1"/>
          </p:nvPr>
        </p:nvSpPr>
        <p:spPr/>
        <p:txBody>
          <a:bodyPr/>
          <a:lstStyle/>
          <a:p>
            <a:pPr>
              <a:buNone/>
              <a:defRPr/>
            </a:pPr>
            <a:r>
              <a:rPr lang="en-US" dirty="0">
                <a:solidFill>
                  <a:schemeClr val="tx2"/>
                </a:solidFill>
              </a:rPr>
              <a:t>5.</a:t>
            </a:r>
            <a:r>
              <a:rPr lang="en-US" b="1" u="sng" dirty="0">
                <a:solidFill>
                  <a:schemeClr val="tx2"/>
                </a:solidFill>
              </a:rPr>
              <a:t> Inquisitiveness-</a:t>
            </a:r>
            <a:r>
              <a:rPr lang="en-US" dirty="0">
                <a:solidFill>
                  <a:schemeClr val="tx2"/>
                </a:solidFill>
              </a:rPr>
              <a:t> fascination with people and their journey in life</a:t>
            </a:r>
          </a:p>
          <a:p>
            <a:pPr>
              <a:defRPr/>
            </a:pPr>
            <a:r>
              <a:rPr lang="en-US" dirty="0">
                <a:solidFill>
                  <a:schemeClr val="tx2"/>
                </a:solidFill>
              </a:rPr>
              <a:t>“mutual puzzling”</a:t>
            </a:r>
          </a:p>
          <a:p>
            <a:pPr>
              <a:defRPr/>
            </a:pPr>
            <a:r>
              <a:rPr lang="en-US" dirty="0">
                <a:solidFill>
                  <a:schemeClr val="tx2"/>
                </a:solidFill>
              </a:rPr>
              <a:t>Desire for ongoing learning</a:t>
            </a:r>
          </a:p>
          <a:p>
            <a:pPr>
              <a:buNone/>
              <a:defRPr/>
            </a:pPr>
            <a:endParaRPr lang="en-US" dirty="0">
              <a:solidFill>
                <a:schemeClr val="tx2"/>
              </a:solidFill>
            </a:endParaRPr>
          </a:p>
          <a:p>
            <a:pPr>
              <a:buNone/>
              <a:defRPr/>
            </a:pPr>
            <a:r>
              <a:rPr lang="en-US" dirty="0">
                <a:solidFill>
                  <a:schemeClr val="tx2"/>
                </a:solidFill>
              </a:rPr>
              <a:t>6. </a:t>
            </a:r>
            <a:r>
              <a:rPr lang="en-US" b="1" u="sng" dirty="0">
                <a:solidFill>
                  <a:schemeClr val="tx2"/>
                </a:solidFill>
              </a:rPr>
              <a:t>Negotiation</a:t>
            </a:r>
            <a:r>
              <a:rPr lang="en-US" dirty="0">
                <a:solidFill>
                  <a:schemeClr val="tx2"/>
                </a:solidFill>
              </a:rPr>
              <a:t>-flexibility</a:t>
            </a:r>
          </a:p>
          <a:p>
            <a:pPr>
              <a:defRPr/>
            </a:pPr>
            <a:r>
              <a:rPr lang="en-US" dirty="0">
                <a:solidFill>
                  <a:schemeClr val="tx2"/>
                </a:solidFill>
              </a:rPr>
              <a:t>	Diagnosis within context</a:t>
            </a:r>
          </a:p>
          <a:p>
            <a:pPr>
              <a:defRPr/>
            </a:pPr>
            <a:r>
              <a:rPr lang="en-US" dirty="0">
                <a:solidFill>
                  <a:schemeClr val="tx2"/>
                </a:solidFill>
              </a:rPr>
              <a:t>	Cultural and personal sensitivity</a:t>
            </a:r>
          </a:p>
          <a:p>
            <a:pPr>
              <a:defRPr/>
            </a:pPr>
            <a:r>
              <a:rPr lang="en-US" dirty="0">
                <a:solidFill>
                  <a:schemeClr val="tx2"/>
                </a:solidFill>
              </a:rPr>
              <a:t>	Re-evaluation of “counselor as expert”</a:t>
            </a:r>
          </a:p>
          <a:p>
            <a:endParaRPr lang="en-US" dirty="0"/>
          </a:p>
        </p:txBody>
      </p:sp>
    </p:spTree>
    <p:extLst>
      <p:ext uri="{BB962C8B-B14F-4D97-AF65-F5344CB8AC3E}">
        <p14:creationId xmlns:p14="http://schemas.microsoft.com/office/powerpoint/2010/main" val="3649362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Action-Oriented Listeners</a:t>
            </a:r>
            <a:endParaRPr lang="en-US" dirty="0"/>
          </a:p>
        </p:txBody>
      </p:sp>
      <p:sp>
        <p:nvSpPr>
          <p:cNvPr id="3" name="Content Placeholder 2"/>
          <p:cNvSpPr>
            <a:spLocks noGrp="1"/>
          </p:cNvSpPr>
          <p:nvPr>
            <p:ph idx="1"/>
          </p:nvPr>
        </p:nvSpPr>
        <p:spPr>
          <a:xfrm>
            <a:off x="457200" y="1905000"/>
            <a:ext cx="8229600" cy="4221163"/>
          </a:xfrm>
        </p:spPr>
        <p:txBody>
          <a:bodyPr>
            <a:normAutofit/>
          </a:bodyPr>
          <a:lstStyle/>
          <a:p>
            <a:pPr>
              <a:lnSpc>
                <a:spcPct val="80000"/>
              </a:lnSpc>
              <a:defRPr/>
            </a:pPr>
            <a:r>
              <a:rPr lang="en-US" sz="3200" dirty="0">
                <a:solidFill>
                  <a:schemeClr val="tx2"/>
                </a:solidFill>
              </a:rPr>
              <a:t>Concentrate on the task at hand</a:t>
            </a:r>
          </a:p>
          <a:p>
            <a:pPr>
              <a:lnSpc>
                <a:spcPct val="80000"/>
              </a:lnSpc>
              <a:defRPr/>
            </a:pPr>
            <a:r>
              <a:rPr lang="en-US" sz="3200" dirty="0">
                <a:solidFill>
                  <a:schemeClr val="tx2"/>
                </a:solidFill>
              </a:rPr>
              <a:t>Frustrated with disorganized people</a:t>
            </a:r>
          </a:p>
          <a:p>
            <a:pPr>
              <a:lnSpc>
                <a:spcPct val="80000"/>
              </a:lnSpc>
              <a:defRPr/>
            </a:pPr>
            <a:r>
              <a:rPr lang="en-US" sz="3200" dirty="0">
                <a:solidFill>
                  <a:schemeClr val="tx2"/>
                </a:solidFill>
              </a:rPr>
              <a:t>Comes across as impatient to others</a:t>
            </a:r>
          </a:p>
          <a:p>
            <a:pPr>
              <a:lnSpc>
                <a:spcPct val="80000"/>
              </a:lnSpc>
              <a:defRPr/>
            </a:pPr>
            <a:r>
              <a:rPr lang="en-US" sz="3200" dirty="0">
                <a:solidFill>
                  <a:schemeClr val="tx2"/>
                </a:solidFill>
              </a:rPr>
              <a:t>Focuses on expectations</a:t>
            </a:r>
          </a:p>
          <a:p>
            <a:pPr>
              <a:lnSpc>
                <a:spcPct val="80000"/>
              </a:lnSpc>
              <a:defRPr/>
            </a:pPr>
            <a:r>
              <a:rPr lang="en-US" sz="3200" dirty="0">
                <a:solidFill>
                  <a:schemeClr val="tx2"/>
                </a:solidFill>
              </a:rPr>
              <a:t>Able to redirect others towards the most important points of things</a:t>
            </a:r>
          </a:p>
          <a:p>
            <a:pPr>
              <a:lnSpc>
                <a:spcPct val="80000"/>
              </a:lnSpc>
              <a:defRPr/>
            </a:pPr>
            <a:r>
              <a:rPr lang="en-US" sz="3200" dirty="0">
                <a:solidFill>
                  <a:schemeClr val="tx2"/>
                </a:solidFill>
              </a:rPr>
              <a:t>Identifies inconsistencies in messages where things don’t add up</a:t>
            </a:r>
          </a:p>
        </p:txBody>
      </p:sp>
    </p:spTree>
    <p:extLst>
      <p:ext uri="{BB962C8B-B14F-4D97-AF65-F5344CB8AC3E}">
        <p14:creationId xmlns:p14="http://schemas.microsoft.com/office/powerpoint/2010/main" val="203551954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a:t>Concept of Counselor Stamina</a:t>
            </a:r>
            <a:r>
              <a:rPr lang="en-US" sz="3200" dirty="0"/>
              <a:t/>
            </a:r>
            <a:br>
              <a:rPr lang="en-US" sz="3200" dirty="0"/>
            </a:br>
            <a:r>
              <a:rPr lang="en-US" sz="3200" dirty="0"/>
              <a:t>(Osborn, C., 2004)</a:t>
            </a:r>
          </a:p>
        </p:txBody>
      </p:sp>
      <p:sp>
        <p:nvSpPr>
          <p:cNvPr id="3" name="Content Placeholder 2"/>
          <p:cNvSpPr>
            <a:spLocks noGrp="1"/>
          </p:cNvSpPr>
          <p:nvPr>
            <p:ph idx="1"/>
          </p:nvPr>
        </p:nvSpPr>
        <p:spPr>
          <a:xfrm>
            <a:off x="457200" y="2286000"/>
            <a:ext cx="8229600" cy="3840163"/>
          </a:xfrm>
        </p:spPr>
        <p:txBody>
          <a:bodyPr/>
          <a:lstStyle/>
          <a:p>
            <a:pPr>
              <a:buNone/>
              <a:defRPr/>
            </a:pPr>
            <a:r>
              <a:rPr lang="en-US" dirty="0">
                <a:solidFill>
                  <a:schemeClr val="tx2"/>
                </a:solidFill>
              </a:rPr>
              <a:t>7. </a:t>
            </a:r>
            <a:r>
              <a:rPr lang="en-US" b="1" u="sng" dirty="0">
                <a:solidFill>
                  <a:schemeClr val="tx2"/>
                </a:solidFill>
              </a:rPr>
              <a:t>Acknowledgement of agency</a:t>
            </a:r>
            <a:endParaRPr lang="en-US" dirty="0">
              <a:solidFill>
                <a:schemeClr val="tx2"/>
              </a:solidFill>
            </a:endParaRPr>
          </a:p>
          <a:p>
            <a:pPr>
              <a:defRPr/>
            </a:pPr>
            <a:r>
              <a:rPr lang="en-US" dirty="0">
                <a:solidFill>
                  <a:schemeClr val="tx2"/>
                </a:solidFill>
              </a:rPr>
              <a:t>	Focus on personally meaningful goals</a:t>
            </a:r>
          </a:p>
          <a:p>
            <a:pPr>
              <a:buNone/>
              <a:defRPr/>
            </a:pPr>
            <a:r>
              <a:rPr lang="en-US" dirty="0">
                <a:solidFill>
                  <a:schemeClr val="tx2"/>
                </a:solidFill>
              </a:rPr>
              <a:t/>
            </a:r>
            <a:br>
              <a:rPr lang="en-US" dirty="0">
                <a:solidFill>
                  <a:schemeClr val="tx2"/>
                </a:solidFill>
              </a:rPr>
            </a:br>
            <a:endParaRPr lang="en-US" dirty="0">
              <a:solidFill>
                <a:schemeClr val="tx2"/>
              </a:solidFill>
            </a:endParaRPr>
          </a:p>
          <a:p>
            <a:endParaRPr lang="en-US" dirty="0"/>
          </a:p>
        </p:txBody>
      </p:sp>
    </p:spTree>
    <p:extLst>
      <p:ext uri="{BB962C8B-B14F-4D97-AF65-F5344CB8AC3E}">
        <p14:creationId xmlns:p14="http://schemas.microsoft.com/office/powerpoint/2010/main" val="240625216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Resiliency</a:t>
            </a:r>
            <a:endParaRPr lang="en-US" dirty="0"/>
          </a:p>
        </p:txBody>
      </p:sp>
      <p:sp>
        <p:nvSpPr>
          <p:cNvPr id="3" name="Content Placeholder 2"/>
          <p:cNvSpPr>
            <a:spLocks noGrp="1"/>
          </p:cNvSpPr>
          <p:nvPr>
            <p:ph idx="1"/>
          </p:nvPr>
        </p:nvSpPr>
        <p:spPr/>
        <p:txBody>
          <a:bodyPr/>
          <a:lstStyle/>
          <a:p>
            <a:pPr algn="ctr">
              <a:buNone/>
              <a:defRPr/>
            </a:pPr>
            <a:r>
              <a:rPr lang="en-US" b="1" u="sng" dirty="0">
                <a:solidFill>
                  <a:schemeClr val="tx2"/>
                </a:solidFill>
              </a:rPr>
              <a:t>Resiliency</a:t>
            </a:r>
          </a:p>
          <a:p>
            <a:pPr>
              <a:buNone/>
              <a:defRPr/>
            </a:pPr>
            <a:r>
              <a:rPr lang="en-US" b="1" u="sng" dirty="0">
                <a:solidFill>
                  <a:schemeClr val="tx2"/>
                </a:solidFill>
              </a:rPr>
              <a:t>Hardiness</a:t>
            </a:r>
            <a:r>
              <a:rPr lang="en-US" dirty="0">
                <a:solidFill>
                  <a:schemeClr val="tx2"/>
                </a:solidFill>
              </a:rPr>
              <a:t>- mediates effects of stress</a:t>
            </a:r>
          </a:p>
          <a:p>
            <a:pPr>
              <a:defRPr/>
            </a:pPr>
            <a:r>
              <a:rPr lang="en-US" dirty="0">
                <a:solidFill>
                  <a:schemeClr val="tx2"/>
                </a:solidFill>
              </a:rPr>
              <a:t>Feeling in control</a:t>
            </a:r>
          </a:p>
          <a:p>
            <a:pPr>
              <a:defRPr/>
            </a:pPr>
            <a:r>
              <a:rPr lang="en-US" dirty="0">
                <a:solidFill>
                  <a:schemeClr val="tx2"/>
                </a:solidFill>
              </a:rPr>
              <a:t>Commitment to the work</a:t>
            </a:r>
          </a:p>
          <a:p>
            <a:pPr>
              <a:defRPr/>
            </a:pPr>
            <a:r>
              <a:rPr lang="en-US" dirty="0">
                <a:solidFill>
                  <a:schemeClr val="tx2"/>
                </a:solidFill>
              </a:rPr>
              <a:t>Change is a challenge</a:t>
            </a:r>
          </a:p>
          <a:p>
            <a:endParaRPr lang="en-US" dirty="0"/>
          </a:p>
        </p:txBody>
      </p:sp>
    </p:spTree>
    <p:extLst>
      <p:ext uri="{BB962C8B-B14F-4D97-AF65-F5344CB8AC3E}">
        <p14:creationId xmlns:p14="http://schemas.microsoft.com/office/powerpoint/2010/main" val="255925380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Resiliency</a:t>
            </a:r>
            <a:endParaRPr lang="en-US" dirty="0"/>
          </a:p>
        </p:txBody>
      </p:sp>
      <p:sp>
        <p:nvSpPr>
          <p:cNvPr id="3" name="Content Placeholder 2"/>
          <p:cNvSpPr>
            <a:spLocks noGrp="1"/>
          </p:cNvSpPr>
          <p:nvPr>
            <p:ph idx="1"/>
          </p:nvPr>
        </p:nvSpPr>
        <p:spPr>
          <a:xfrm>
            <a:off x="228600" y="1600200"/>
            <a:ext cx="9067800" cy="5257800"/>
          </a:xfrm>
        </p:spPr>
        <p:txBody>
          <a:bodyPr/>
          <a:lstStyle/>
          <a:p>
            <a:pPr algn="ctr"/>
            <a:r>
              <a:rPr lang="en-US" sz="3200" dirty="0">
                <a:solidFill>
                  <a:schemeClr val="tx2"/>
                </a:solidFill>
                <a:latin typeface="Adobe Garamond Pro Bold" pitchFamily="18" charset="0"/>
              </a:rPr>
              <a:t>“More than education, more than experience, more than training, a  person’s resilience will determine who succeeds and who fails.”</a:t>
            </a:r>
          </a:p>
          <a:p>
            <a:endParaRPr lang="en-US" dirty="0" smtClean="0">
              <a:solidFill>
                <a:schemeClr val="tx2"/>
              </a:solidFill>
            </a:endParaRPr>
          </a:p>
          <a:p>
            <a:r>
              <a:rPr lang="en-US" dirty="0">
                <a:solidFill>
                  <a:schemeClr val="tx2"/>
                </a:solidFill>
              </a:rPr>
              <a:t>Adaptation under adversity</a:t>
            </a:r>
          </a:p>
          <a:p>
            <a:r>
              <a:rPr lang="en-US" dirty="0">
                <a:solidFill>
                  <a:schemeClr val="tx2"/>
                </a:solidFill>
              </a:rPr>
              <a:t>The ability to recover from psychological harm</a:t>
            </a:r>
          </a:p>
          <a:p>
            <a:r>
              <a:rPr lang="en-US" dirty="0">
                <a:solidFill>
                  <a:schemeClr val="tx2"/>
                </a:solidFill>
              </a:rPr>
              <a:t>Not being defined by earlier negative experience</a:t>
            </a:r>
          </a:p>
          <a:p>
            <a:r>
              <a:rPr lang="en-US" dirty="0">
                <a:solidFill>
                  <a:schemeClr val="tx2"/>
                </a:solidFill>
              </a:rPr>
              <a:t>To jump, to spring back, to rebound</a:t>
            </a:r>
          </a:p>
          <a:p>
            <a:r>
              <a:rPr lang="en-US" dirty="0">
                <a:solidFill>
                  <a:schemeClr val="tx2"/>
                </a:solidFill>
              </a:rPr>
              <a:t>Survival, adaptation, recovery, risk assessment </a:t>
            </a:r>
          </a:p>
          <a:p>
            <a:endParaRPr lang="en-US" dirty="0"/>
          </a:p>
        </p:txBody>
      </p:sp>
    </p:spTree>
    <p:extLst>
      <p:ext uri="{BB962C8B-B14F-4D97-AF65-F5344CB8AC3E}">
        <p14:creationId xmlns:p14="http://schemas.microsoft.com/office/powerpoint/2010/main" val="412186938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Resilience Models</a:t>
            </a:r>
          </a:p>
        </p:txBody>
      </p:sp>
      <p:sp>
        <p:nvSpPr>
          <p:cNvPr id="3" name="Content Placeholder 2"/>
          <p:cNvSpPr>
            <a:spLocks noGrp="1"/>
          </p:cNvSpPr>
          <p:nvPr>
            <p:ph idx="1"/>
          </p:nvPr>
        </p:nvSpPr>
        <p:spPr>
          <a:xfrm>
            <a:off x="457200" y="2057400"/>
            <a:ext cx="8229600" cy="4068763"/>
          </a:xfrm>
        </p:spPr>
        <p:txBody>
          <a:bodyPr>
            <a:normAutofit/>
          </a:bodyPr>
          <a:lstStyle/>
          <a:p>
            <a:r>
              <a:rPr lang="en-US" sz="3600" dirty="0">
                <a:solidFill>
                  <a:schemeClr val="tx2"/>
                </a:solidFill>
              </a:rPr>
              <a:t>Dispositional/Trait Models</a:t>
            </a:r>
          </a:p>
          <a:p>
            <a:r>
              <a:rPr lang="en-US" sz="3600" dirty="0">
                <a:solidFill>
                  <a:schemeClr val="tx2"/>
                </a:solidFill>
              </a:rPr>
              <a:t>Protective Factors</a:t>
            </a:r>
          </a:p>
          <a:p>
            <a:r>
              <a:rPr lang="en-US" sz="3600" dirty="0">
                <a:solidFill>
                  <a:schemeClr val="tx2"/>
                </a:solidFill>
              </a:rPr>
              <a:t>Risk Factors</a:t>
            </a:r>
          </a:p>
          <a:p>
            <a:r>
              <a:rPr lang="en-US" sz="3600" dirty="0">
                <a:solidFill>
                  <a:schemeClr val="tx2"/>
                </a:solidFill>
              </a:rPr>
              <a:t>Protective and Risk Factors combined</a:t>
            </a:r>
            <a:endParaRPr lang="en-US" sz="3600" dirty="0">
              <a:solidFill>
                <a:schemeClr val="tx2"/>
              </a:solidFill>
            </a:endParaRPr>
          </a:p>
        </p:txBody>
      </p:sp>
    </p:spTree>
    <p:extLst>
      <p:ext uri="{BB962C8B-B14F-4D97-AF65-F5344CB8AC3E}">
        <p14:creationId xmlns:p14="http://schemas.microsoft.com/office/powerpoint/2010/main" val="12353514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Personality Qualities of Resilient People</a:t>
            </a:r>
          </a:p>
        </p:txBody>
      </p:sp>
      <p:sp>
        <p:nvSpPr>
          <p:cNvPr id="3" name="Content Placeholder 2"/>
          <p:cNvSpPr>
            <a:spLocks noGrp="1"/>
          </p:cNvSpPr>
          <p:nvPr>
            <p:ph idx="1"/>
          </p:nvPr>
        </p:nvSpPr>
        <p:spPr/>
        <p:txBody>
          <a:bodyPr>
            <a:normAutofit lnSpcReduction="10000"/>
          </a:bodyPr>
          <a:lstStyle/>
          <a:p>
            <a:r>
              <a:rPr lang="en-US" dirty="0">
                <a:solidFill>
                  <a:schemeClr val="tx2"/>
                </a:solidFill>
              </a:rPr>
              <a:t>Acceptance of reality</a:t>
            </a:r>
          </a:p>
          <a:p>
            <a:r>
              <a:rPr lang="en-US" dirty="0">
                <a:solidFill>
                  <a:schemeClr val="tx2"/>
                </a:solidFill>
              </a:rPr>
              <a:t>Strongly held values</a:t>
            </a:r>
          </a:p>
          <a:p>
            <a:r>
              <a:rPr lang="en-US" dirty="0">
                <a:solidFill>
                  <a:schemeClr val="tx2"/>
                </a:solidFill>
              </a:rPr>
              <a:t>Sense that life is meaningful</a:t>
            </a:r>
          </a:p>
          <a:p>
            <a:r>
              <a:rPr lang="en-US" dirty="0">
                <a:solidFill>
                  <a:schemeClr val="tx2"/>
                </a:solidFill>
              </a:rPr>
              <a:t>Optimism without distortion </a:t>
            </a:r>
          </a:p>
          <a:p>
            <a:r>
              <a:rPr lang="en-US" dirty="0">
                <a:solidFill>
                  <a:schemeClr val="tx2"/>
                </a:solidFill>
              </a:rPr>
              <a:t>Hope</a:t>
            </a:r>
          </a:p>
          <a:p>
            <a:r>
              <a:rPr lang="en-US" dirty="0">
                <a:solidFill>
                  <a:schemeClr val="tx2"/>
                </a:solidFill>
              </a:rPr>
              <a:t>The ability to make do with whatever is set before them</a:t>
            </a:r>
          </a:p>
          <a:p>
            <a:r>
              <a:rPr lang="en-US" dirty="0">
                <a:solidFill>
                  <a:schemeClr val="tx2"/>
                </a:solidFill>
              </a:rPr>
              <a:t>Cognitive flexibility</a:t>
            </a:r>
          </a:p>
          <a:p>
            <a:r>
              <a:rPr lang="en-US" dirty="0">
                <a:solidFill>
                  <a:schemeClr val="tx2"/>
                </a:solidFill>
              </a:rPr>
              <a:t>Balance between expressing and concealing emotion and between positive and negative emotion</a:t>
            </a:r>
          </a:p>
          <a:p>
            <a:endParaRPr lang="en-US" dirty="0">
              <a:solidFill>
                <a:schemeClr val="tx2"/>
              </a:solidFill>
            </a:endParaRPr>
          </a:p>
        </p:txBody>
      </p:sp>
    </p:spTree>
    <p:extLst>
      <p:ext uri="{BB962C8B-B14F-4D97-AF65-F5344CB8AC3E}">
        <p14:creationId xmlns:p14="http://schemas.microsoft.com/office/powerpoint/2010/main" val="89082550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u="sng" dirty="0"/>
              <a:t>Dispositional Resilience</a:t>
            </a:r>
            <a:br>
              <a:rPr lang="en-US" sz="2400" u="sng" dirty="0"/>
            </a:br>
            <a:r>
              <a:rPr lang="en-US" sz="2400" dirty="0"/>
              <a:t>(Rossi, N.E., </a:t>
            </a:r>
            <a:r>
              <a:rPr lang="en-US" sz="2400" dirty="0" err="1"/>
              <a:t>Bisconti</a:t>
            </a:r>
            <a:r>
              <a:rPr lang="en-US" sz="2400" dirty="0"/>
              <a:t>, T.L., &amp; </a:t>
            </a:r>
            <a:r>
              <a:rPr lang="en-US" sz="2400" dirty="0" err="1"/>
              <a:t>Bergeman</a:t>
            </a:r>
            <a:r>
              <a:rPr lang="en-US" sz="2400" dirty="0"/>
              <a:t>, C.S., 2007)</a:t>
            </a:r>
          </a:p>
        </p:txBody>
      </p:sp>
      <p:sp>
        <p:nvSpPr>
          <p:cNvPr id="3" name="Content Placeholder 2"/>
          <p:cNvSpPr>
            <a:spLocks noGrp="1"/>
          </p:cNvSpPr>
          <p:nvPr>
            <p:ph idx="1"/>
          </p:nvPr>
        </p:nvSpPr>
        <p:spPr>
          <a:xfrm>
            <a:off x="0" y="1600200"/>
            <a:ext cx="9144000" cy="5257800"/>
          </a:xfrm>
        </p:spPr>
        <p:txBody>
          <a:bodyPr>
            <a:normAutofit lnSpcReduction="10000"/>
          </a:bodyPr>
          <a:lstStyle/>
          <a:p>
            <a:r>
              <a:rPr lang="en-US" dirty="0">
                <a:solidFill>
                  <a:schemeClr val="tx2"/>
                </a:solidFill>
              </a:rPr>
              <a:t>Is resilience a personality trait?</a:t>
            </a:r>
          </a:p>
          <a:p>
            <a:pPr marL="68580" indent="0">
              <a:buNone/>
            </a:pPr>
            <a:r>
              <a:rPr lang="en-US" dirty="0">
                <a:solidFill>
                  <a:schemeClr val="tx2"/>
                </a:solidFill>
              </a:rPr>
              <a:t>1)Commitment (involvement with people)</a:t>
            </a:r>
          </a:p>
          <a:p>
            <a:pPr marL="68580" indent="0">
              <a:buNone/>
            </a:pPr>
            <a:r>
              <a:rPr lang="en-US" dirty="0">
                <a:solidFill>
                  <a:schemeClr val="tx2"/>
                </a:solidFill>
              </a:rPr>
              <a:t>2) Control (influence over outcomes rather than powerlessness)</a:t>
            </a:r>
          </a:p>
          <a:p>
            <a:pPr marL="68580" indent="0">
              <a:buNone/>
            </a:pPr>
            <a:r>
              <a:rPr lang="en-US" dirty="0">
                <a:solidFill>
                  <a:schemeClr val="tx2"/>
                </a:solidFill>
              </a:rPr>
              <a:t>3) Challenge (learning from experience)</a:t>
            </a:r>
          </a:p>
          <a:p>
            <a:pPr marL="68580" indent="0">
              <a:buNone/>
            </a:pPr>
            <a:endParaRPr lang="en-US" dirty="0">
              <a:solidFill>
                <a:schemeClr val="tx2"/>
              </a:solidFill>
            </a:endParaRPr>
          </a:p>
          <a:p>
            <a:pPr marL="68580" indent="0">
              <a:buNone/>
            </a:pPr>
            <a:r>
              <a:rPr lang="en-US" dirty="0">
                <a:solidFill>
                  <a:schemeClr val="tx2"/>
                </a:solidFill>
              </a:rPr>
              <a:t>Those who support this view claim that virtues can be cultivated if innate inclination: self discipline, compassion, friendship, work, perseverance, honesty, loyalty, truth, selflessness (Hall, S.E., 2006)</a:t>
            </a:r>
          </a:p>
          <a:p>
            <a:endParaRPr lang="en-US" dirty="0">
              <a:solidFill>
                <a:schemeClr val="tx2"/>
              </a:solidFill>
            </a:endParaRPr>
          </a:p>
          <a:p>
            <a:r>
              <a:rPr lang="en-US" dirty="0">
                <a:solidFill>
                  <a:schemeClr val="tx2"/>
                </a:solidFill>
              </a:rPr>
              <a:t>Stress cultivates dispositional resilience (more effective coping strategies, support seeking)</a:t>
            </a:r>
            <a:endParaRPr lang="en-US" dirty="0">
              <a:solidFill>
                <a:schemeClr val="tx2"/>
              </a:solidFill>
            </a:endParaRPr>
          </a:p>
        </p:txBody>
      </p:sp>
    </p:spTree>
    <p:extLst>
      <p:ext uri="{BB962C8B-B14F-4D97-AF65-F5344CB8AC3E}">
        <p14:creationId xmlns:p14="http://schemas.microsoft.com/office/powerpoint/2010/main" val="281871070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u="sng" dirty="0"/>
              <a:t>Hope Theory</a:t>
            </a:r>
            <a:br>
              <a:rPr lang="en-US" sz="4000" u="sng" dirty="0"/>
            </a:br>
            <a:r>
              <a:rPr lang="en-US" sz="4000" dirty="0"/>
              <a:t> (Grewal, P.K., &amp; Porter, J.E., 2007)</a:t>
            </a:r>
          </a:p>
        </p:txBody>
      </p:sp>
      <p:sp>
        <p:nvSpPr>
          <p:cNvPr id="3" name="Content Placeholder 2"/>
          <p:cNvSpPr>
            <a:spLocks noGrp="1"/>
          </p:cNvSpPr>
          <p:nvPr>
            <p:ph idx="1"/>
          </p:nvPr>
        </p:nvSpPr>
        <p:spPr>
          <a:xfrm>
            <a:off x="457200" y="1600200"/>
            <a:ext cx="8229600" cy="5257800"/>
          </a:xfrm>
        </p:spPr>
        <p:txBody>
          <a:bodyPr/>
          <a:lstStyle/>
          <a:p>
            <a:pPr marL="68580" indent="0" algn="ctr">
              <a:buNone/>
            </a:pPr>
            <a:r>
              <a:rPr lang="en-US" u="sng" dirty="0">
                <a:solidFill>
                  <a:schemeClr val="tx2"/>
                </a:solidFill>
              </a:rPr>
              <a:t>Two components</a:t>
            </a:r>
            <a:r>
              <a:rPr lang="en-US" dirty="0">
                <a:solidFill>
                  <a:schemeClr val="tx2"/>
                </a:solidFill>
              </a:rPr>
              <a:t>:</a:t>
            </a:r>
          </a:p>
          <a:p>
            <a:pPr marL="68580" indent="0">
              <a:buNone/>
            </a:pPr>
            <a:r>
              <a:rPr lang="en-US" dirty="0">
                <a:solidFill>
                  <a:schemeClr val="tx2"/>
                </a:solidFill>
              </a:rPr>
              <a:t>1) </a:t>
            </a:r>
            <a:r>
              <a:rPr lang="en-US" u="sng" dirty="0">
                <a:solidFill>
                  <a:schemeClr val="tx2"/>
                </a:solidFill>
              </a:rPr>
              <a:t>Agency</a:t>
            </a:r>
            <a:r>
              <a:rPr lang="en-US" dirty="0">
                <a:solidFill>
                  <a:schemeClr val="tx2"/>
                </a:solidFill>
              </a:rPr>
              <a:t>- belief that goals can be met, goals are manageable and achievable</a:t>
            </a:r>
          </a:p>
          <a:p>
            <a:pPr marL="68580" indent="0">
              <a:buNone/>
            </a:pPr>
            <a:r>
              <a:rPr lang="en-US" dirty="0">
                <a:solidFill>
                  <a:schemeClr val="tx2"/>
                </a:solidFill>
              </a:rPr>
              <a:t>2) </a:t>
            </a:r>
            <a:r>
              <a:rPr lang="en-US" u="sng" dirty="0">
                <a:solidFill>
                  <a:schemeClr val="tx2"/>
                </a:solidFill>
              </a:rPr>
              <a:t>Pathways</a:t>
            </a:r>
            <a:r>
              <a:rPr lang="en-US" dirty="0">
                <a:solidFill>
                  <a:schemeClr val="tx2"/>
                </a:solidFill>
              </a:rPr>
              <a:t>- Actual behavioral [plans of implementing goals</a:t>
            </a:r>
          </a:p>
          <a:p>
            <a:endParaRPr lang="en-US" sz="900" dirty="0">
              <a:solidFill>
                <a:schemeClr val="tx2"/>
              </a:solidFill>
            </a:endParaRPr>
          </a:p>
          <a:p>
            <a:r>
              <a:rPr lang="en-US" dirty="0">
                <a:solidFill>
                  <a:schemeClr val="tx2"/>
                </a:solidFill>
              </a:rPr>
              <a:t>May need to be taught:</a:t>
            </a:r>
          </a:p>
          <a:p>
            <a:pPr lvl="1"/>
            <a:r>
              <a:rPr lang="en-US" dirty="0">
                <a:solidFill>
                  <a:schemeClr val="tx2"/>
                </a:solidFill>
              </a:rPr>
              <a:t>Recalling past successes</a:t>
            </a:r>
          </a:p>
          <a:p>
            <a:pPr lvl="1"/>
            <a:r>
              <a:rPr lang="en-US" dirty="0">
                <a:solidFill>
                  <a:schemeClr val="tx2"/>
                </a:solidFill>
              </a:rPr>
              <a:t>Naming and </a:t>
            </a:r>
            <a:r>
              <a:rPr lang="en-US" dirty="0" err="1">
                <a:solidFill>
                  <a:schemeClr val="tx2"/>
                </a:solidFill>
              </a:rPr>
              <a:t>reconceptualizing</a:t>
            </a:r>
            <a:r>
              <a:rPr lang="en-US" dirty="0">
                <a:solidFill>
                  <a:schemeClr val="tx2"/>
                </a:solidFill>
              </a:rPr>
              <a:t> goals</a:t>
            </a:r>
          </a:p>
          <a:p>
            <a:pPr lvl="1"/>
            <a:r>
              <a:rPr lang="en-US" dirty="0">
                <a:solidFill>
                  <a:schemeClr val="tx2"/>
                </a:solidFill>
              </a:rPr>
              <a:t>Accountability for actions and follow through</a:t>
            </a:r>
          </a:p>
          <a:p>
            <a:endParaRPr lang="en-US" dirty="0"/>
          </a:p>
        </p:txBody>
      </p:sp>
    </p:spTree>
    <p:extLst>
      <p:ext uri="{BB962C8B-B14F-4D97-AF65-F5344CB8AC3E}">
        <p14:creationId xmlns:p14="http://schemas.microsoft.com/office/powerpoint/2010/main" val="96303677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Four Categories of Hopeful Goals</a:t>
            </a:r>
            <a:br>
              <a:rPr lang="en-US" sz="2800" dirty="0"/>
            </a:br>
            <a:r>
              <a:rPr lang="en-US" sz="2800" dirty="0" smtClean="0"/>
              <a:t>(</a:t>
            </a:r>
            <a:r>
              <a:rPr lang="en-US" sz="2000" dirty="0" err="1" smtClean="0"/>
              <a:t>Cheavens</a:t>
            </a:r>
            <a:r>
              <a:rPr lang="en-US" sz="2000" dirty="0"/>
              <a:t>, J.S., Feldman, D.B., Woodward, J.T., Snyder, C.R., 2006)</a:t>
            </a:r>
          </a:p>
        </p:txBody>
      </p:sp>
      <p:sp>
        <p:nvSpPr>
          <p:cNvPr id="3" name="Content Placeholder 2"/>
          <p:cNvSpPr>
            <a:spLocks noGrp="1"/>
          </p:cNvSpPr>
          <p:nvPr>
            <p:ph idx="1"/>
          </p:nvPr>
        </p:nvSpPr>
        <p:spPr/>
        <p:txBody>
          <a:bodyPr>
            <a:normAutofit/>
          </a:bodyPr>
          <a:lstStyle/>
          <a:p>
            <a:r>
              <a:rPr lang="en-US" sz="3200" u="sng" dirty="0">
                <a:solidFill>
                  <a:schemeClr val="tx2"/>
                </a:solidFill>
              </a:rPr>
              <a:t>Approach goals</a:t>
            </a:r>
            <a:r>
              <a:rPr lang="en-US" sz="3200" dirty="0">
                <a:solidFill>
                  <a:schemeClr val="tx2"/>
                </a:solidFill>
              </a:rPr>
              <a:t>- moving toward a desired outcome</a:t>
            </a:r>
          </a:p>
          <a:p>
            <a:r>
              <a:rPr lang="en-US" sz="3200" u="sng" dirty="0" err="1">
                <a:solidFill>
                  <a:schemeClr val="tx2"/>
                </a:solidFill>
              </a:rPr>
              <a:t>Forstalling</a:t>
            </a:r>
            <a:r>
              <a:rPr lang="en-US" sz="3200" u="sng" dirty="0">
                <a:solidFill>
                  <a:schemeClr val="tx2"/>
                </a:solidFill>
              </a:rPr>
              <a:t> negative outcomes</a:t>
            </a:r>
            <a:r>
              <a:rPr lang="en-US" sz="3200" dirty="0">
                <a:solidFill>
                  <a:schemeClr val="tx2"/>
                </a:solidFill>
              </a:rPr>
              <a:t>- deterring unwanted consequences</a:t>
            </a:r>
          </a:p>
          <a:p>
            <a:r>
              <a:rPr lang="en-US" sz="3200" u="sng" dirty="0">
                <a:solidFill>
                  <a:schemeClr val="tx2"/>
                </a:solidFill>
              </a:rPr>
              <a:t>Maintenance goals</a:t>
            </a:r>
            <a:r>
              <a:rPr lang="en-US" sz="3200" dirty="0">
                <a:solidFill>
                  <a:schemeClr val="tx2"/>
                </a:solidFill>
              </a:rPr>
              <a:t>- sustaining the status quo</a:t>
            </a:r>
          </a:p>
          <a:p>
            <a:r>
              <a:rPr lang="en-US" sz="3200" u="sng" dirty="0">
                <a:solidFill>
                  <a:schemeClr val="tx2"/>
                </a:solidFill>
              </a:rPr>
              <a:t>Enhancement goals</a:t>
            </a:r>
            <a:r>
              <a:rPr lang="en-US" sz="3200" dirty="0">
                <a:solidFill>
                  <a:schemeClr val="tx2"/>
                </a:solidFill>
              </a:rPr>
              <a:t>- augmenting positive outcomes</a:t>
            </a:r>
            <a:endParaRPr lang="en-US" sz="3200" dirty="0">
              <a:solidFill>
                <a:schemeClr val="tx2"/>
              </a:solidFill>
            </a:endParaRPr>
          </a:p>
        </p:txBody>
      </p:sp>
    </p:spTree>
    <p:extLst>
      <p:ext uri="{BB962C8B-B14F-4D97-AF65-F5344CB8AC3E}">
        <p14:creationId xmlns:p14="http://schemas.microsoft.com/office/powerpoint/2010/main" val="51469434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a:t>Reasonable Hope</a:t>
            </a:r>
            <a:br>
              <a:rPr lang="en-US" sz="6600" dirty="0"/>
            </a:br>
            <a:r>
              <a:rPr lang="en-US" dirty="0"/>
              <a:t>Weingarten, K., 2010</a:t>
            </a:r>
          </a:p>
        </p:txBody>
      </p:sp>
      <p:sp>
        <p:nvSpPr>
          <p:cNvPr id="3" name="Content Placeholder 2"/>
          <p:cNvSpPr>
            <a:spLocks noGrp="1"/>
          </p:cNvSpPr>
          <p:nvPr>
            <p:ph idx="1"/>
          </p:nvPr>
        </p:nvSpPr>
        <p:spPr/>
        <p:txBody>
          <a:bodyPr/>
          <a:lstStyle/>
          <a:p>
            <a:pPr marL="68580" indent="0">
              <a:buNone/>
            </a:pPr>
            <a:r>
              <a:rPr lang="en-US" dirty="0">
                <a:solidFill>
                  <a:schemeClr val="tx2"/>
                </a:solidFill>
              </a:rPr>
              <a:t>1. </a:t>
            </a:r>
            <a:r>
              <a:rPr lang="en-US" u="sng" dirty="0">
                <a:solidFill>
                  <a:schemeClr val="tx2"/>
                </a:solidFill>
              </a:rPr>
              <a:t>Relational</a:t>
            </a:r>
            <a:r>
              <a:rPr lang="en-US" dirty="0">
                <a:solidFill>
                  <a:schemeClr val="tx2"/>
                </a:solidFill>
              </a:rPr>
              <a:t>- community of others</a:t>
            </a:r>
          </a:p>
          <a:p>
            <a:pPr marL="68580" indent="0">
              <a:buNone/>
            </a:pPr>
            <a:r>
              <a:rPr lang="en-US" dirty="0">
                <a:solidFill>
                  <a:schemeClr val="tx2"/>
                </a:solidFill>
              </a:rPr>
              <a:t>2. </a:t>
            </a:r>
            <a:r>
              <a:rPr lang="en-US" u="sng" dirty="0">
                <a:solidFill>
                  <a:schemeClr val="tx2"/>
                </a:solidFill>
              </a:rPr>
              <a:t>A Practice</a:t>
            </a:r>
            <a:r>
              <a:rPr lang="en-US" dirty="0">
                <a:solidFill>
                  <a:schemeClr val="tx2"/>
                </a:solidFill>
              </a:rPr>
              <a:t>- not in isolation, not just one goal</a:t>
            </a:r>
          </a:p>
          <a:p>
            <a:pPr marL="68580" indent="0">
              <a:buNone/>
            </a:pPr>
            <a:r>
              <a:rPr lang="en-US" dirty="0">
                <a:solidFill>
                  <a:schemeClr val="tx2"/>
                </a:solidFill>
              </a:rPr>
              <a:t>3. </a:t>
            </a:r>
            <a:r>
              <a:rPr lang="en-US" u="sng" dirty="0">
                <a:solidFill>
                  <a:schemeClr val="tx2"/>
                </a:solidFill>
              </a:rPr>
              <a:t>Maintains that the future is open, uncertain, and </a:t>
            </a:r>
            <a:r>
              <a:rPr lang="en-US" u="sng" dirty="0" err="1">
                <a:solidFill>
                  <a:schemeClr val="tx2"/>
                </a:solidFill>
              </a:rPr>
              <a:t>influenceable</a:t>
            </a:r>
            <a:r>
              <a:rPr lang="en-US" dirty="0">
                <a:solidFill>
                  <a:schemeClr val="tx2"/>
                </a:solidFill>
              </a:rPr>
              <a:t>- realistic but full of possibilities</a:t>
            </a:r>
          </a:p>
          <a:p>
            <a:pPr marL="68580" indent="0">
              <a:buNone/>
            </a:pPr>
            <a:r>
              <a:rPr lang="en-US" dirty="0">
                <a:solidFill>
                  <a:schemeClr val="tx2"/>
                </a:solidFill>
              </a:rPr>
              <a:t>4. </a:t>
            </a:r>
            <a:r>
              <a:rPr lang="en-US" u="sng" dirty="0">
                <a:solidFill>
                  <a:schemeClr val="tx2"/>
                </a:solidFill>
              </a:rPr>
              <a:t>Seeks Goals and Pathways to Achieving Them</a:t>
            </a:r>
            <a:r>
              <a:rPr lang="en-US" dirty="0">
                <a:solidFill>
                  <a:schemeClr val="tx2"/>
                </a:solidFill>
              </a:rPr>
              <a:t>- willing to do trial and error and modify as needed</a:t>
            </a:r>
          </a:p>
          <a:p>
            <a:pPr marL="68580" indent="0">
              <a:buNone/>
            </a:pPr>
            <a:r>
              <a:rPr lang="en-US" dirty="0">
                <a:solidFill>
                  <a:schemeClr val="tx2"/>
                </a:solidFill>
              </a:rPr>
              <a:t>5. </a:t>
            </a:r>
            <a:r>
              <a:rPr lang="en-US" u="sng" dirty="0" err="1">
                <a:solidFill>
                  <a:schemeClr val="tx2"/>
                </a:solidFill>
              </a:rPr>
              <a:t>Accomodates</a:t>
            </a:r>
            <a:r>
              <a:rPr lang="en-US" u="sng" dirty="0">
                <a:solidFill>
                  <a:schemeClr val="tx2"/>
                </a:solidFill>
              </a:rPr>
              <a:t> doubt, contradictions, and despair</a:t>
            </a:r>
            <a:r>
              <a:rPr lang="en-US" dirty="0">
                <a:solidFill>
                  <a:schemeClr val="tx2"/>
                </a:solidFill>
              </a:rPr>
              <a:t>- life can be messy</a:t>
            </a:r>
          </a:p>
          <a:p>
            <a:endParaRPr lang="en-US" dirty="0">
              <a:solidFill>
                <a:schemeClr val="tx2"/>
              </a:solidFill>
            </a:endParaRPr>
          </a:p>
          <a:p>
            <a:r>
              <a:rPr lang="en-US" dirty="0">
                <a:solidFill>
                  <a:schemeClr val="tx2"/>
                </a:solidFill>
              </a:rPr>
              <a:t>Can also be vicarious</a:t>
            </a:r>
            <a:endParaRPr lang="en-US" dirty="0">
              <a:solidFill>
                <a:schemeClr val="tx2"/>
              </a:solidFill>
            </a:endParaRPr>
          </a:p>
        </p:txBody>
      </p:sp>
    </p:spTree>
    <p:extLst>
      <p:ext uri="{BB962C8B-B14F-4D97-AF65-F5344CB8AC3E}">
        <p14:creationId xmlns:p14="http://schemas.microsoft.com/office/powerpoint/2010/main" val="259911337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Post Traumatic Growth</a:t>
            </a:r>
            <a:br>
              <a:rPr lang="en-US" sz="4000" dirty="0"/>
            </a:br>
            <a:r>
              <a:rPr lang="en-US" sz="2000" dirty="0"/>
              <a:t>(</a:t>
            </a:r>
            <a:r>
              <a:rPr lang="en-US" sz="2000" dirty="0" err="1"/>
              <a:t>Rolli</a:t>
            </a:r>
            <a:r>
              <a:rPr lang="en-US" sz="2000" dirty="0"/>
              <a:t>, L., </a:t>
            </a:r>
            <a:r>
              <a:rPr lang="en-US" sz="2000" dirty="0" err="1"/>
              <a:t>Savicki</a:t>
            </a:r>
            <a:r>
              <a:rPr lang="en-US" sz="2000" dirty="0"/>
              <a:t>, V., Spain, E., 2010)</a:t>
            </a:r>
          </a:p>
        </p:txBody>
      </p:sp>
      <p:sp>
        <p:nvSpPr>
          <p:cNvPr id="3" name="Content Placeholder 2"/>
          <p:cNvSpPr>
            <a:spLocks noGrp="1"/>
          </p:cNvSpPr>
          <p:nvPr>
            <p:ph idx="1"/>
          </p:nvPr>
        </p:nvSpPr>
        <p:spPr/>
        <p:txBody>
          <a:bodyPr>
            <a:normAutofit lnSpcReduction="10000"/>
          </a:bodyPr>
          <a:lstStyle/>
          <a:p>
            <a:pPr marL="68580" indent="0" algn="ctr">
              <a:buNone/>
            </a:pPr>
            <a:r>
              <a:rPr lang="en-US" u="sng" dirty="0">
                <a:solidFill>
                  <a:schemeClr val="tx2"/>
                </a:solidFill>
              </a:rPr>
              <a:t>Emotions, Mood, and Affect</a:t>
            </a:r>
          </a:p>
          <a:p>
            <a:r>
              <a:rPr lang="en-US" u="sng" dirty="0">
                <a:solidFill>
                  <a:schemeClr val="tx2"/>
                </a:solidFill>
              </a:rPr>
              <a:t>Emotions</a:t>
            </a:r>
            <a:r>
              <a:rPr lang="en-US" dirty="0">
                <a:solidFill>
                  <a:schemeClr val="tx2"/>
                </a:solidFill>
              </a:rPr>
              <a:t>- short-term focused, intense, adaptive</a:t>
            </a:r>
          </a:p>
          <a:p>
            <a:r>
              <a:rPr lang="en-US" u="sng" dirty="0">
                <a:solidFill>
                  <a:schemeClr val="tx2"/>
                </a:solidFill>
              </a:rPr>
              <a:t>Mood</a:t>
            </a:r>
            <a:r>
              <a:rPr lang="en-US" dirty="0">
                <a:solidFill>
                  <a:schemeClr val="tx2"/>
                </a:solidFill>
              </a:rPr>
              <a:t>- long term pervasive, less intense, and continuous</a:t>
            </a:r>
          </a:p>
          <a:p>
            <a:r>
              <a:rPr lang="en-US" u="sng" dirty="0">
                <a:solidFill>
                  <a:schemeClr val="tx2"/>
                </a:solidFill>
              </a:rPr>
              <a:t>Affect</a:t>
            </a:r>
            <a:r>
              <a:rPr lang="en-US" dirty="0">
                <a:solidFill>
                  <a:schemeClr val="tx2"/>
                </a:solidFill>
              </a:rPr>
              <a:t>- involves both emotion and moods</a:t>
            </a:r>
          </a:p>
          <a:p>
            <a:endParaRPr lang="en-US" dirty="0">
              <a:solidFill>
                <a:schemeClr val="tx2"/>
              </a:solidFill>
            </a:endParaRPr>
          </a:p>
          <a:p>
            <a:r>
              <a:rPr lang="en-US" dirty="0">
                <a:solidFill>
                  <a:schemeClr val="tx2"/>
                </a:solidFill>
              </a:rPr>
              <a:t>Cultivating positive affect in the face of trauma is an essential ingredient for posttraumatic growth</a:t>
            </a:r>
          </a:p>
          <a:p>
            <a:pPr lvl="1"/>
            <a:r>
              <a:rPr lang="en-US" dirty="0">
                <a:solidFill>
                  <a:schemeClr val="tx2"/>
                </a:solidFill>
              </a:rPr>
              <a:t>Broadening of focus</a:t>
            </a:r>
          </a:p>
          <a:p>
            <a:pPr lvl="1"/>
            <a:r>
              <a:rPr lang="en-US" dirty="0">
                <a:solidFill>
                  <a:schemeClr val="tx2"/>
                </a:solidFill>
              </a:rPr>
              <a:t>Finding resources</a:t>
            </a:r>
          </a:p>
          <a:p>
            <a:pPr lvl="1"/>
            <a:r>
              <a:rPr lang="en-US" dirty="0">
                <a:solidFill>
                  <a:schemeClr val="tx2"/>
                </a:solidFill>
              </a:rPr>
              <a:t>Defending against the effects of stress</a:t>
            </a:r>
          </a:p>
          <a:p>
            <a:pPr lvl="1"/>
            <a:r>
              <a:rPr lang="en-US" dirty="0">
                <a:solidFill>
                  <a:schemeClr val="tx2"/>
                </a:solidFill>
              </a:rPr>
              <a:t>Can co-exist with negative emotions but act as diversion and balance</a:t>
            </a:r>
          </a:p>
          <a:p>
            <a:pPr lvl="1"/>
            <a:endParaRPr lang="en-US" dirty="0">
              <a:solidFill>
                <a:schemeClr val="tx2"/>
              </a:solidFill>
            </a:endParaRPr>
          </a:p>
          <a:p>
            <a:endParaRPr lang="en-US" dirty="0"/>
          </a:p>
        </p:txBody>
      </p:sp>
    </p:spTree>
    <p:extLst>
      <p:ext uri="{BB962C8B-B14F-4D97-AF65-F5344CB8AC3E}">
        <p14:creationId xmlns:p14="http://schemas.microsoft.com/office/powerpoint/2010/main" val="5166402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423</TotalTime>
  <Words>6970</Words>
  <Application>Microsoft Office PowerPoint</Application>
  <PresentationFormat>On-screen Show (4:3)</PresentationFormat>
  <Paragraphs>1284</Paragraphs>
  <Slides>138</Slides>
  <Notes>0</Notes>
  <HiddenSlides>0</HiddenSlides>
  <MMClips>0</MMClips>
  <ScaleCrop>false</ScaleCrop>
  <HeadingPairs>
    <vt:vector size="4" baseType="variant">
      <vt:variant>
        <vt:lpstr>Theme</vt:lpstr>
      </vt:variant>
      <vt:variant>
        <vt:i4>1</vt:i4>
      </vt:variant>
      <vt:variant>
        <vt:lpstr>Slide Titles</vt:lpstr>
      </vt:variant>
      <vt:variant>
        <vt:i4>138</vt:i4>
      </vt:variant>
    </vt:vector>
  </HeadingPairs>
  <TitlesOfParts>
    <vt:vector size="139" baseType="lpstr">
      <vt:lpstr>Executive</vt:lpstr>
      <vt:lpstr>Stress Management For Clients and Their Counselors</vt:lpstr>
      <vt:lpstr>The Client’s Stress</vt:lpstr>
      <vt:lpstr>Area #1- Not Feeling Listened To</vt:lpstr>
      <vt:lpstr>Realities of Listening</vt:lpstr>
      <vt:lpstr>Listening Pitfalls</vt:lpstr>
      <vt:lpstr>Four Listening Preferences </vt:lpstr>
      <vt:lpstr>People Oriented Listening </vt:lpstr>
      <vt:lpstr>People Oriented Listening </vt:lpstr>
      <vt:lpstr>Action-Oriented Listeners</vt:lpstr>
      <vt:lpstr>Action-Oriented Listeners</vt:lpstr>
      <vt:lpstr>Content-Oriented Listeners</vt:lpstr>
      <vt:lpstr>Content-Oriented Listeners</vt:lpstr>
      <vt:lpstr>Time Oriented Listeners</vt:lpstr>
      <vt:lpstr>Time Oriented Listeners</vt:lpstr>
      <vt:lpstr>Top Ten Listening Hindrances (Barker, L. &amp; Watson, K., 2000)</vt:lpstr>
      <vt:lpstr>Top Ten Listening Hindrances (Barker, L. &amp; Watson, K., 2000)</vt:lpstr>
      <vt:lpstr>Nonverbal Listening</vt:lpstr>
      <vt:lpstr>Nonverbal Listening</vt:lpstr>
      <vt:lpstr>Issue #2- Client’s Expectations</vt:lpstr>
      <vt:lpstr>Issue #3- Informed Consent</vt:lpstr>
      <vt:lpstr>Issue #4- Assessment/Diagnosis</vt:lpstr>
      <vt:lpstr>Issue #5- Treatment Planning</vt:lpstr>
      <vt:lpstr>Issue #6- Client’s Perceptions of your Competency</vt:lpstr>
      <vt:lpstr>Issue #7- Readiness or Resistance</vt:lpstr>
      <vt:lpstr>Issue #7- Readiness or Resistance</vt:lpstr>
      <vt:lpstr>Common Defense Mechanisms (Clark, A.J., 1991)</vt:lpstr>
      <vt:lpstr>Common Defense Mechanisms (Clark, A.J., 1991)</vt:lpstr>
      <vt:lpstr>Common Defense Mechanisms (Clark, A.J., 1991)</vt:lpstr>
      <vt:lpstr>Common Defense Mechanisms (Clark, A.J., 1991)</vt:lpstr>
      <vt:lpstr>Common Defense Mechanisms (Clark, A.J., 1991)</vt:lpstr>
      <vt:lpstr>Dealing With Defense Mechanisms</vt:lpstr>
      <vt:lpstr>Issue #8- Perceptions of Process Variables</vt:lpstr>
      <vt:lpstr>Client’s Perceptions of What Predicts Therapeutic Alliance  (Duff, C.T., &amp; Bedi, R.P., 2010)</vt:lpstr>
      <vt:lpstr>Mattering To Others (Rayle, A.D., 2006</vt:lpstr>
      <vt:lpstr>Issue #9- Successful Intervention</vt:lpstr>
      <vt:lpstr>Issue #10- Confidentiality/Privacy</vt:lpstr>
      <vt:lpstr>Confidentiality/Privacy</vt:lpstr>
      <vt:lpstr>Confidentiality/Privacy</vt:lpstr>
      <vt:lpstr>Issue #11- Therapist Openness/Disclosure</vt:lpstr>
      <vt:lpstr>Therapist Openness/Disclosure</vt:lpstr>
      <vt:lpstr>Three Dimensions of Self Disclosure (Jeffrey, A., &amp; Austin, T., 2007)</vt:lpstr>
      <vt:lpstr>What Clients Said Was Helpful Disclosure</vt:lpstr>
      <vt:lpstr>How Clients Judged if Disclosure Was Helpful </vt:lpstr>
      <vt:lpstr>Frequency of Reasons to Self Disclose (Simone, D.H., McCarthy, P., &amp; Skay, C.L., 1998, p.179)</vt:lpstr>
      <vt:lpstr>Frequency of Reasons Not to Self Disclose (Simone, D.H., McCarthy, ., &amp; Skay, C.L., 1998, p.179)</vt:lpstr>
      <vt:lpstr>Questions to Consider Regarding Disclosure</vt:lpstr>
      <vt:lpstr>Self Disclosure With Children/Teens (Capobianco, J., &amp; Farber, B.A., 2005 &amp; Gaines, R., 2003)</vt:lpstr>
      <vt:lpstr>Issue #11: Cultural Sensitivity</vt:lpstr>
      <vt:lpstr>Discursive Empathy  (Sinclair, S.L. &amp; Monk, G., 2005)</vt:lpstr>
      <vt:lpstr>Issue #12: Doing Confrontation</vt:lpstr>
      <vt:lpstr>Issue #12: Doing Confrontation</vt:lpstr>
      <vt:lpstr>The Therapist’s Stress</vt:lpstr>
      <vt:lpstr>Issue #1: Therapist Expectations</vt:lpstr>
      <vt:lpstr>The Interpersonal Cycle of Burnout ( Geurts, S.,Schaufeli, W., &amp; DeJonge, J., 1998)</vt:lpstr>
      <vt:lpstr>Issues In Job Satisfaction Graduate School Instruction/Expectations</vt:lpstr>
      <vt:lpstr>Issues in Burnout:  Institutional Goals</vt:lpstr>
      <vt:lpstr>Issues in Burnout:  Institutional Goals</vt:lpstr>
      <vt:lpstr>What Agencies Can Do to Support Wellness</vt:lpstr>
      <vt:lpstr>Issue #2- Time Schedule</vt:lpstr>
      <vt:lpstr>Issue #3- Client Vs. Therapist Goals</vt:lpstr>
      <vt:lpstr>Client Vs. Therapist Goals</vt:lpstr>
      <vt:lpstr>Exercises: What’s Wrong With These Goals?</vt:lpstr>
      <vt:lpstr>Exercises: What’s Wrong With These Goals?</vt:lpstr>
      <vt:lpstr>Issue #4- Not Paying Attention To Stress/Burnout As It Occurs</vt:lpstr>
      <vt:lpstr>Not Paying Attention To Stress/Burnout As It Occurs</vt:lpstr>
      <vt:lpstr>Factors in Burnout</vt:lpstr>
      <vt:lpstr>Irrational Beliefs of Burnout Prone Therapists (Deutsch, 1984)</vt:lpstr>
      <vt:lpstr>Irrational Beliefs of Burnout Prone Therapists (Deutsch, 1984)</vt:lpstr>
      <vt:lpstr>The Cognitive- Behavioral Cycle </vt:lpstr>
      <vt:lpstr>Cognitive Debating Strategies</vt:lpstr>
      <vt:lpstr>Healthier Self Messages</vt:lpstr>
      <vt:lpstr>Issue #5: Balancing Competing Responsibilities</vt:lpstr>
      <vt:lpstr>Issue #6: Dealing With Problem Spots</vt:lpstr>
      <vt:lpstr>Caseload Versus Workload</vt:lpstr>
      <vt:lpstr>Issue #7: Maintaining Counselor Wellness</vt:lpstr>
      <vt:lpstr>Physical</vt:lpstr>
      <vt:lpstr>Emotional</vt:lpstr>
      <vt:lpstr>Behaviors of Healthy Self Care</vt:lpstr>
      <vt:lpstr>Includes Life Tasks Of Wellness (Myers, J.E, Sweeney, T.J., &amp; Witmer, J.M., 2000</vt:lpstr>
      <vt:lpstr>Self Direction</vt:lpstr>
      <vt:lpstr>Work and Leisure</vt:lpstr>
      <vt:lpstr>Work and Leisure</vt:lpstr>
      <vt:lpstr>Leisure (Kleiber, D.A., Hutchinson, S.L., &amp; Williams, R., 2002)</vt:lpstr>
      <vt:lpstr>Friendship </vt:lpstr>
      <vt:lpstr>Love </vt:lpstr>
      <vt:lpstr>Concept of Counselor Stamina (Osborn, C., 2004)</vt:lpstr>
      <vt:lpstr>Concept of Counselor Stamina (Osborn, C., 2004)</vt:lpstr>
      <vt:lpstr>Concept of Counselor Stamina (Osborn, C., 2004)</vt:lpstr>
      <vt:lpstr>Concept of Counselor Stamina (Osborn, C., 2004)</vt:lpstr>
      <vt:lpstr>Concept of Counselor Stamina (Osborn, C., 2004)</vt:lpstr>
      <vt:lpstr>Resiliency</vt:lpstr>
      <vt:lpstr>Resiliency</vt:lpstr>
      <vt:lpstr>Resilience Models</vt:lpstr>
      <vt:lpstr>Personality Qualities of Resilient People</vt:lpstr>
      <vt:lpstr>Dispositional Resilience (Rossi, N.E., Bisconti, T.L., &amp; Bergeman, C.S., 2007)</vt:lpstr>
      <vt:lpstr>Hope Theory  (Grewal, P.K., &amp; Porter, J.E., 2007)</vt:lpstr>
      <vt:lpstr>Four Categories of Hopeful Goals (Cheavens, J.S., Feldman, D.B., Woodward, J.T., Snyder, C.R., 2006)</vt:lpstr>
      <vt:lpstr>Reasonable Hope Weingarten, K., 2010</vt:lpstr>
      <vt:lpstr>Post Traumatic Growth (Rolli, L., Savicki, V., Spain, E., 2010)</vt:lpstr>
      <vt:lpstr>Narratives Of Resilience  Hauser, S.T., &amp; Allen, J.P.</vt:lpstr>
      <vt:lpstr>Protective Factors</vt:lpstr>
      <vt:lpstr>Risk Factors</vt:lpstr>
      <vt:lpstr>Issue #8: Empathy Without Loss of Self</vt:lpstr>
      <vt:lpstr>Empathy Without Loss of Self</vt:lpstr>
      <vt:lpstr>EXERCISE: PLANNING FOR WELLNESS</vt:lpstr>
      <vt:lpstr>Issue#9: Developing a Balanced Life</vt:lpstr>
      <vt:lpstr>Issue #10: What Cases You Can/Can’t Handle</vt:lpstr>
      <vt:lpstr>What Cases You Can/Can’t Handle</vt:lpstr>
      <vt:lpstr>What Cases You Can/Can’t Handle</vt:lpstr>
      <vt:lpstr>Compassion Fatigue</vt:lpstr>
      <vt:lpstr>Vicarious Traumatization</vt:lpstr>
      <vt:lpstr>Critical Factors For Processing Traumatic Cases</vt:lpstr>
      <vt:lpstr>Issue #11: My Identity</vt:lpstr>
      <vt:lpstr>Behaviors Which Indicate Burnout</vt:lpstr>
      <vt:lpstr>Behaviors Which Indicate Burnout</vt:lpstr>
      <vt:lpstr>Burnout Beliefs</vt:lpstr>
      <vt:lpstr>Burnout Beliefs</vt:lpstr>
      <vt:lpstr>Burnout Beliefs</vt:lpstr>
      <vt:lpstr>What I Can/Can’t Control</vt:lpstr>
      <vt:lpstr> Cognitive-behavioral Technique: Watch where you put your BUTS</vt:lpstr>
      <vt:lpstr>Exercise: What Do I Want To Be Remembered For?</vt:lpstr>
      <vt:lpstr>Exercise: Create a Self Pledge</vt:lpstr>
      <vt:lpstr>How Personal Therapy May Help</vt:lpstr>
      <vt:lpstr>Bibliography</vt:lpstr>
      <vt:lpstr>Bibliography</vt:lpstr>
      <vt:lpstr>Bibliography</vt:lpstr>
      <vt:lpstr>Bibliography</vt:lpstr>
      <vt:lpstr>Bibliography</vt:lpstr>
      <vt:lpstr>Bibliography</vt:lpstr>
      <vt:lpstr>Bibliography</vt:lpstr>
      <vt:lpstr>Bibliography</vt:lpstr>
      <vt:lpstr>Bibliography</vt:lpstr>
      <vt:lpstr>Bibliography</vt:lpstr>
      <vt:lpstr>Bibliography</vt:lpstr>
      <vt:lpstr>Bibliography</vt:lpstr>
      <vt:lpstr>Bibliography</vt:lpstr>
      <vt:lpstr>Bibliography</vt:lpstr>
      <vt:lpstr>Bibliography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Management For Clients and Their Counselors</dc:title>
  <dc:creator>Michele Aluoch</dc:creator>
  <cp:lastModifiedBy>Michele Aluoch</cp:lastModifiedBy>
  <cp:revision>20</cp:revision>
  <dcterms:created xsi:type="dcterms:W3CDTF">2013-06-12T03:03:06Z</dcterms:created>
  <dcterms:modified xsi:type="dcterms:W3CDTF">2013-12-13T09:41:11Z</dcterms:modified>
</cp:coreProperties>
</file>