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96" r:id="rId2"/>
    <p:sldId id="256" r:id="rId3"/>
    <p:sldId id="257" r:id="rId4"/>
    <p:sldId id="258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6" r:id="rId13"/>
    <p:sldId id="307" r:id="rId14"/>
    <p:sldId id="311" r:id="rId15"/>
    <p:sldId id="312" r:id="rId16"/>
    <p:sldId id="313" r:id="rId17"/>
    <p:sldId id="297" r:id="rId18"/>
    <p:sldId id="309" r:id="rId19"/>
    <p:sldId id="314" r:id="rId20"/>
    <p:sldId id="315" r:id="rId21"/>
    <p:sldId id="316" r:id="rId22"/>
  </p:sldIdLst>
  <p:sldSz cx="9144000" cy="6858000" type="screen4x3"/>
  <p:notesSz cx="70770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660033"/>
    <a:srgbClr val="00FF00"/>
    <a:srgbClr val="66FF33"/>
    <a:srgbClr val="006600"/>
    <a:srgbClr val="CC0066"/>
    <a:srgbClr val="FF0066"/>
    <a:srgbClr val="00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-130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defTabSz="939784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100" y="0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algn="r" defTabSz="939784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9034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defTabSz="939784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100" y="8899034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algn="r" defTabSz="939784">
              <a:defRPr sz="1200">
                <a:latin typeface="Times New Roman" pitchFamily="18" charset="0"/>
              </a:defRPr>
            </a:lvl1pPr>
          </a:lstStyle>
          <a:p>
            <a:fld id="{9DC67231-6707-4502-8543-15AFC9E1A7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7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defTabSz="939784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100" y="0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>
            <a:lvl1pPr algn="r" defTabSz="939784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01675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349" y="4451117"/>
            <a:ext cx="5660378" cy="421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034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defTabSz="939784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100" y="8899034"/>
            <a:ext cx="3067374" cy="46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69" tIns="46985" rIns="93969" bIns="46985" numCol="1" anchor="b" anchorCtr="0" compatLnSpc="1">
            <a:prstTxWarp prst="textNoShape">
              <a:avLst/>
            </a:prstTxWarp>
          </a:bodyPr>
          <a:lstStyle>
            <a:lvl1pPr algn="r" defTabSz="939784">
              <a:defRPr sz="1200">
                <a:latin typeface="Times New Roman" pitchFamily="18" charset="0"/>
              </a:defRPr>
            </a:lvl1pPr>
          </a:lstStyle>
          <a:p>
            <a:fld id="{EBB40F42-DBEF-4D90-94D4-DF5E3E517D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04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68454-A9EB-4846-BBD1-468A7193E9E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EE0BB-CF78-49E5-975A-B075889A223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DADAF-F537-4343-B9CE-C98C6D89A09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E14AB0-D870-4B5E-B333-2899001825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5060-C5FE-47A2-9823-0189DC53AA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3010C0-A211-4C41-A07D-2B219D02B4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53F26C-3CAE-4F53-9945-64ABE65F3E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6D841C-4F4F-4882-82D6-A86E873F98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8F10-19DB-4213-A7A6-9ABD71542F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DAD8470-8D8C-466C-90F9-830750A2EF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DE8AC4B-E617-49A7-BBD4-098F3F0344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7BC059-2CBF-4C55-B74A-B3A2A19025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3A054C-79D5-4BC3-AD49-07B25FFA90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28FA3A5-6743-4A5C-A462-6F80C77FF9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119E72-74F3-4B0A-959E-310846FCC4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467600" cy="2514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PASTOR </a:t>
            </a:r>
            <a:r>
              <a:rPr lang="en-US" sz="2000" smtClean="0"/>
              <a:t>Scott Smith</a:t>
            </a:r>
          </a:p>
          <a:p>
            <a:r>
              <a:rPr lang="en-US" sz="2000" smtClean="0"/>
              <a:t>Living </a:t>
            </a:r>
            <a:r>
              <a:rPr lang="en-US" sz="2000" dirty="0" smtClean="0"/>
              <a:t>Proof Church</a:t>
            </a:r>
          </a:p>
          <a:p>
            <a:r>
              <a:rPr lang="en-US" sz="2000" dirty="0" smtClean="0"/>
              <a:t>Tyrone, GA 30277</a:t>
            </a:r>
          </a:p>
          <a:p>
            <a:r>
              <a:rPr lang="en-US" sz="2000" dirty="0" smtClean="0"/>
              <a:t>770-969-5683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219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Developing Vision and Goals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Leaders need a vision that is….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Personal to who they are				</a:t>
            </a:r>
          </a:p>
          <a:p>
            <a:r>
              <a:rPr lang="en-US" sz="2800" dirty="0"/>
              <a:t>Practical for when they live</a:t>
            </a:r>
          </a:p>
          <a:p>
            <a:r>
              <a:rPr lang="en-US" sz="2800" dirty="0"/>
              <a:t>Possible for what they have</a:t>
            </a:r>
          </a:p>
          <a:p>
            <a:r>
              <a:rPr lang="en-US" sz="2800" dirty="0"/>
              <a:t>Parallel to who they are</a:t>
            </a:r>
          </a:p>
          <a:p>
            <a:r>
              <a:rPr lang="en-US" sz="2800" dirty="0"/>
              <a:t>Portable for where they go</a:t>
            </a:r>
          </a:p>
          <a:p>
            <a:r>
              <a:rPr lang="en-US" sz="2800" dirty="0"/>
              <a:t>Powerful for how they live</a:t>
            </a:r>
          </a:p>
          <a:p>
            <a:r>
              <a:rPr lang="en-US" sz="2800" dirty="0"/>
              <a:t>Profitable for what they do</a:t>
            </a:r>
          </a:p>
          <a:p>
            <a:r>
              <a:rPr lang="en-US" sz="2800" dirty="0"/>
              <a:t>Pleasurable for who they are</a:t>
            </a:r>
          </a:p>
          <a:p>
            <a:r>
              <a:rPr lang="en-US" sz="2800" dirty="0"/>
              <a:t>Purposeful for why they live</a:t>
            </a:r>
          </a:p>
          <a:p>
            <a:r>
              <a:rPr lang="en-US" sz="2800" dirty="0"/>
              <a:t>Providential for where they are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63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latin typeface="Rockwell" pitchFamily="18" charset="0"/>
              </a:rPr>
              <a:t>Leaders See….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4400" dirty="0"/>
              <a:t>Beyond Others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4400" dirty="0"/>
              <a:t>Before Others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4400" dirty="0"/>
              <a:t>Bigger Than Others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512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Great </a:t>
            </a:r>
            <a:r>
              <a:rPr lang="en-US" sz="7200" dirty="0"/>
              <a:t>Leaders Never Loose Sight Of The Big Picture </a:t>
            </a:r>
          </a:p>
        </p:txBody>
      </p:sp>
    </p:spTree>
    <p:extLst>
      <p:ext uri="{BB962C8B-B14F-4D97-AF65-F5344CB8AC3E}">
        <p14:creationId xmlns:p14="http://schemas.microsoft.com/office/powerpoint/2010/main" val="428442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Great </a:t>
            </a:r>
            <a:r>
              <a:rPr lang="en-US" sz="7200" dirty="0"/>
              <a:t>Leaders See The Value Of Today</a:t>
            </a:r>
          </a:p>
        </p:txBody>
      </p:sp>
    </p:spTree>
    <p:extLst>
      <p:ext uri="{BB962C8B-B14F-4D97-AF65-F5344CB8AC3E}">
        <p14:creationId xmlns:p14="http://schemas.microsoft.com/office/powerpoint/2010/main" val="3256917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192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“Shoot for the moon!  Even if you miss, you’ll still be among the stars</a:t>
            </a:r>
            <a:r>
              <a:rPr lang="en-US" sz="5400" b="1" dirty="0" smtClean="0">
                <a:solidFill>
                  <a:srgbClr val="0070C0"/>
                </a:solidFill>
              </a:rPr>
              <a:t>.”  </a:t>
            </a:r>
            <a:r>
              <a:rPr lang="en-US" b="1" i="1" dirty="0" smtClean="0">
                <a:solidFill>
                  <a:srgbClr val="0070C0"/>
                </a:solidFill>
              </a:rPr>
              <a:t>Les Brown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22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Vision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A vivid idealized description of a desired outcome that inspires, energizes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      and helps to create a mental picture of one’s target 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Creates a mental picture charged with emotion that can serve to energize and inspire you and your team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Based on the best possible outcome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Opens your eyes to what is possible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Described in the present tense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cs typeface="Calibri" pitchFamily="34" charset="0"/>
              </a:rPr>
              <a:t>Describes what will be achieved once success is reached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sz="3200" dirty="0">
              <a:solidFill>
                <a:schemeClr val="bg1">
                  <a:lumMod val="50000"/>
                </a:schemeClr>
              </a:solidFill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07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Great Questions for Every Leader in Developing Vision and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/>
              <a:t>What would you do if you had no fear of failure?</a:t>
            </a:r>
          </a:p>
          <a:p>
            <a:r>
              <a:rPr lang="en-US" sz="4000" dirty="0"/>
              <a:t>What burdens drive you to become passionate?</a:t>
            </a:r>
          </a:p>
          <a:p>
            <a:r>
              <a:rPr lang="en-US" sz="4000" dirty="0"/>
              <a:t>What causes you to rejoice?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17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363915"/>
            <a:ext cx="830580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8800" dirty="0" smtClean="0"/>
              <a:t>How </a:t>
            </a:r>
            <a:r>
              <a:rPr lang="en-US" sz="8800" dirty="0"/>
              <a:t>will you respond to what you see?</a:t>
            </a:r>
            <a:endParaRPr lang="en-US" sz="8800" b="1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8194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Set aside some </a:t>
            </a:r>
            <a:r>
              <a:rPr lang="en-US" sz="1800" dirty="0" smtClean="0"/>
              <a:t>time to sit with god</a:t>
            </a:r>
            <a:endParaRPr lang="en-US" sz="1800" dirty="0"/>
          </a:p>
          <a:p>
            <a:r>
              <a:rPr lang="en-US" sz="1800" dirty="0"/>
              <a:t>Review your goals and values</a:t>
            </a:r>
          </a:p>
          <a:p>
            <a:r>
              <a:rPr lang="en-US" sz="1800" dirty="0"/>
              <a:t>Make appointments </a:t>
            </a:r>
            <a:r>
              <a:rPr lang="en-US" sz="1800" dirty="0" smtClean="0"/>
              <a:t>with people who possess the qualities you want to assume</a:t>
            </a:r>
            <a:endParaRPr lang="en-US" sz="1800" dirty="0"/>
          </a:p>
          <a:p>
            <a:r>
              <a:rPr lang="en-US" sz="1800" dirty="0"/>
              <a:t>Surround yourself with people different from you</a:t>
            </a:r>
          </a:p>
          <a:p>
            <a:r>
              <a:rPr lang="en-US" sz="1800" dirty="0"/>
              <a:t>Write it down</a:t>
            </a:r>
          </a:p>
          <a:p>
            <a:r>
              <a:rPr lang="en-US" sz="1800" dirty="0"/>
              <a:t>Keep it visible</a:t>
            </a:r>
          </a:p>
          <a:p>
            <a:r>
              <a:rPr lang="en-US" sz="1800" dirty="0"/>
              <a:t>Review regularly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Steps</a:t>
            </a:r>
          </a:p>
        </p:txBody>
      </p:sp>
    </p:spTree>
    <p:extLst>
      <p:ext uri="{BB962C8B-B14F-4D97-AF65-F5344CB8AC3E}">
        <p14:creationId xmlns:p14="http://schemas.microsoft.com/office/powerpoint/2010/main" val="2736622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ndianapublicmedia.org/amomentofscience/files/2012/03/047_mountain-940x6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620"/>
            <a:ext cx="89535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1219199"/>
            <a:ext cx="251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STAY THE COURSE! FINISH STRONG!</a:t>
            </a:r>
            <a:endParaRPr lang="en-US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04800" y="1600200"/>
            <a:ext cx="8610600" cy="3352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en-US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CC0066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4478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Learning Objectives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learner will be able to develop vision and goals </a:t>
            </a:r>
            <a:r>
              <a:rPr lang="en-US" dirty="0" smtClean="0"/>
              <a:t>for both their personal life and their ministry.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learner will be able to see how their personal vision and goals fit into the organizational vision and goals of Living Proof Church.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Successful People Think, John C. Maxwell</a:t>
            </a:r>
          </a:p>
          <a:p>
            <a:r>
              <a:rPr lang="en-US" dirty="0"/>
              <a:t>The Principle of the Path, Andy Stanley</a:t>
            </a:r>
          </a:p>
          <a:p>
            <a:r>
              <a:rPr lang="en-US" dirty="0"/>
              <a:t>21 Irrefutable Laws of Leadership, John C. Maxwell</a:t>
            </a:r>
          </a:p>
          <a:p>
            <a:r>
              <a:rPr lang="en-US" dirty="0"/>
              <a:t>What They Don’t Teach You in the Harvard Business School, Mark McCormack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24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FUTHER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Personality Profiles</a:t>
            </a:r>
          </a:p>
          <a:p>
            <a:pPr lvl="1"/>
            <a:r>
              <a:rPr lang="en-US" dirty="0"/>
              <a:t>DISC</a:t>
            </a:r>
          </a:p>
          <a:p>
            <a:pPr lvl="1"/>
            <a:r>
              <a:rPr lang="en-US" dirty="0"/>
              <a:t>Meyer’s Briggs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9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06400" y="32004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https://business.und.edu/about-cobpa/_files/images/graphics/mission_vision_values_graph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81000"/>
            <a:ext cx="85852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447800" y="609600"/>
            <a:ext cx="6299200" cy="163274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latin typeface="Arial Black"/>
              </a:rPr>
              <a:t>Visionary Leadership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8077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Having a vision of the future for yourself, your team, your division, or your organization — and setting the kind of long-term goals that will get you there — is just the first step in visionary leadership.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038600" cy="5257800"/>
          </a:xfrm>
        </p:spPr>
        <p:txBody>
          <a:bodyPr>
            <a:no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Defines </a:t>
            </a:r>
            <a:r>
              <a:rPr lang="en-US" sz="1600" dirty="0"/>
              <a:t>the desired or intended future state of an individual or organization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Is a projection of where a person or company wants to be in the future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Long term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Provides a big picture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Matches who we are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Outlines key values; reveals beliefs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Provides inspiration and focus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Can extend beyond one’s own lifetime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Determines direction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Must be kept in front of you 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Includes things that are not true now but that the organization is striving to make true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Separates leaders from followers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Indicates what the world will look like after you’ve finished changing </a:t>
            </a:r>
            <a:r>
              <a:rPr lang="en-US" sz="1600" dirty="0" smtClean="0"/>
              <a:t>it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Without vision = ship without a rudder, drifting without direction</a:t>
            </a:r>
            <a:endParaRPr lang="en-US" sz="1600" dirty="0"/>
          </a:p>
        </p:txBody>
      </p:sp>
      <p:pic>
        <p:nvPicPr>
          <p:cNvPr id="5" name="Content Placeholder 4" descr="http://cdn2-b.examiner.com/sites/default/files/styles/image_content_width/hash/a7/cb/a7cbddca5e9edc86f472c6c088a10d95.jpg?itok=nDPfbrL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114800" cy="5029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29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What’s wrong with the world and how you intend to fix it</a:t>
            </a:r>
          </a:p>
          <a:p>
            <a:r>
              <a:rPr lang="en-US" sz="2800" dirty="0"/>
              <a:t>What you are doing today</a:t>
            </a:r>
          </a:p>
          <a:p>
            <a:r>
              <a:rPr lang="en-US" sz="2800" dirty="0"/>
              <a:t>Provides purpose</a:t>
            </a:r>
          </a:p>
          <a:p>
            <a:r>
              <a:rPr lang="en-US" sz="2800" dirty="0"/>
              <a:t>How you will achieve the vision</a:t>
            </a:r>
          </a:p>
          <a:p>
            <a:r>
              <a:rPr lang="en-US" sz="2800" dirty="0"/>
              <a:t>When you are clear about your mission, goals and operating objectives flow from it</a:t>
            </a:r>
          </a:p>
          <a:p>
            <a:endParaRPr lang="en-US" dirty="0"/>
          </a:p>
        </p:txBody>
      </p:sp>
      <p:pic>
        <p:nvPicPr>
          <p:cNvPr id="5" name="Content Placeholder 5" descr="http://www.copousa.org/wp-content/uploads/2014/11/Mission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371600"/>
            <a:ext cx="4419599" cy="5257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18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How you are going to get there</a:t>
            </a:r>
          </a:p>
          <a:p>
            <a:r>
              <a:rPr lang="en-US" sz="2800" dirty="0"/>
              <a:t>An expected or desired outcome of a planning process </a:t>
            </a:r>
          </a:p>
          <a:p>
            <a:r>
              <a:rPr lang="en-US" sz="2800" dirty="0"/>
              <a:t>Usually broad, general expressions of the guiding principles and aspiration </a:t>
            </a:r>
          </a:p>
          <a:p>
            <a:r>
              <a:rPr lang="en-US" sz="2800" dirty="0"/>
              <a:t>Goals are short term milestones or bench marks that must be achieved in order for long term objectives to be reached </a:t>
            </a:r>
          </a:p>
          <a:p>
            <a:endParaRPr lang="en-US" dirty="0"/>
          </a:p>
        </p:txBody>
      </p:sp>
      <p:pic>
        <p:nvPicPr>
          <p:cNvPr id="5" name="Content Placeholder 7" descr="https://s-media-cache-ak0.pinimg.com/736x/70/c0/43/70c0434fec4eb3d52fd76fa9ec0d89e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419599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94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THE INTERPLAY OF MISSION &amp; GOALS, VALUES, STRATEGIES, &amp; VISION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33700" y="1828800"/>
            <a:ext cx="2971800" cy="1368552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1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MISSION &amp; GOALS</a:t>
            </a:r>
            <a:r>
              <a:rPr lang="en-US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1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“What”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3581400"/>
            <a:ext cx="1981200" cy="914400"/>
          </a:xfrm>
          <a:prstGeom prst="ellipse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Alignment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6877" y="3272790"/>
            <a:ext cx="2979420" cy="153162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VALUES</a:t>
            </a:r>
            <a:r>
              <a:rPr lang="en-US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“</a:t>
            </a:r>
            <a:r>
              <a:rPr lang="en-US" sz="11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Who”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5638800" y="3272790"/>
            <a:ext cx="2979420" cy="153162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STRATEGIES</a:t>
            </a:r>
            <a:r>
              <a:rPr lang="en-US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“</a:t>
            </a:r>
            <a:r>
              <a:rPr lang="en-US" sz="1100" i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How</a:t>
            </a:r>
            <a:r>
              <a:rPr lang="en-US" sz="11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53690" y="4724400"/>
            <a:ext cx="2979420" cy="153162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VISION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“Why”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4101147" y="3200400"/>
            <a:ext cx="484505" cy="3657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01147" y="4495800"/>
            <a:ext cx="484505" cy="223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3196296" y="3796347"/>
            <a:ext cx="232703" cy="4845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410200" y="3836670"/>
            <a:ext cx="228600" cy="4038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1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23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767</TotalTime>
  <Words>603</Words>
  <Application>Microsoft Office PowerPoint</Application>
  <PresentationFormat>On-screen Show (4:3)</PresentationFormat>
  <Paragraphs>104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Developing Vision and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INTERPLAY OF MISSION &amp; GOALS, VALUES, STRATEGIES, &amp; VISION</vt:lpstr>
      <vt:lpstr>PowerPoint Presentation</vt:lpstr>
      <vt:lpstr>Leaders need a vision that is….</vt:lpstr>
      <vt:lpstr>Leaders See….</vt:lpstr>
      <vt:lpstr>PowerPoint Presentation</vt:lpstr>
      <vt:lpstr>PowerPoint Presentation</vt:lpstr>
      <vt:lpstr>PowerPoint Presentation</vt:lpstr>
      <vt:lpstr>Vision Statement</vt:lpstr>
      <vt:lpstr>Great Questions for Every Leader in Developing Vision and Goals</vt:lpstr>
      <vt:lpstr>PowerPoint Presentation</vt:lpstr>
      <vt:lpstr>Practical Steps</vt:lpstr>
      <vt:lpstr>PowerPoint Presentation</vt:lpstr>
      <vt:lpstr>RESOURCES</vt:lpstr>
      <vt:lpstr>FOR FUTHER STUDY</vt:lpstr>
    </vt:vector>
  </TitlesOfParts>
  <Company>Cobb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CCSD</dc:creator>
  <cp:lastModifiedBy>CHOA</cp:lastModifiedBy>
  <cp:revision>62</cp:revision>
  <dcterms:created xsi:type="dcterms:W3CDTF">2003-12-18T21:27:53Z</dcterms:created>
  <dcterms:modified xsi:type="dcterms:W3CDTF">2015-12-30T18:48:33Z</dcterms:modified>
</cp:coreProperties>
</file>