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9" r:id="rId2"/>
    <p:sldMasterId id="2147483711" r:id="rId3"/>
  </p:sldMasterIdLst>
  <p:sldIdLst>
    <p:sldId id="256" r:id="rId4"/>
    <p:sldId id="257" r:id="rId5"/>
    <p:sldId id="258" r:id="rId6"/>
    <p:sldId id="267" r:id="rId7"/>
    <p:sldId id="260" r:id="rId8"/>
    <p:sldId id="265" r:id="rId9"/>
    <p:sldId id="266" r:id="rId10"/>
    <p:sldId id="263" r:id="rId11"/>
    <p:sldId id="264" r:id="rId12"/>
    <p:sldId id="268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1pPr>
            <a:lvl2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2pPr>
            <a:lvl3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3pPr>
            <a:lvl4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4pPr>
            <a:lvl5pPr>
              <a:buClr>
                <a:srgbClr val="FFFFFF"/>
              </a:buClr>
              <a:buSzPct val="70000"/>
              <a:buFont typeface="Wingdings" pitchFamily="2" charset="2"/>
              <a:buChar char="l"/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20980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2209800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5" descr="7-00029_BAK_v03TOP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15875" y="6007100"/>
            <a:ext cx="9159875" cy="849313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7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4" cstate="print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4" cstate="print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>
    <p:fade/>
  </p:transition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>
            <a:gsLst>
              <a:gs pos="0">
                <a:srgbClr val="2E59B0"/>
              </a:gs>
              <a:gs pos="49000">
                <a:srgbClr val="161D32"/>
              </a:gs>
              <a:gs pos="100000">
                <a:srgbClr val="000000"/>
              </a:gs>
            </a:gsLst>
            <a:lin ang="5400000" scaled="0"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NAYDO Webinar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Sponsored by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err="1" smtClean="0"/>
              <a:t>Blackbaud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4988"/>
            <a:ext cx="5638800" cy="4154984"/>
          </a:xfrm>
        </p:spPr>
        <p:txBody>
          <a:bodyPr/>
          <a:lstStyle/>
          <a:p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Thank You….</a:t>
            </a:r>
            <a:br>
              <a:rPr lang="en-US" sz="6000" dirty="0" smtClean="0"/>
            </a:br>
            <a:r>
              <a:rPr lang="en-US" sz="6000" dirty="0"/>
              <a:t/>
            </a:r>
            <a:br>
              <a:rPr lang="en-US" sz="6000" dirty="0"/>
            </a:br>
            <a:r>
              <a:rPr lang="en-US" sz="6000" dirty="0" smtClean="0"/>
              <a:t/>
            </a:r>
            <a:br>
              <a:rPr lang="en-US" sz="6000" dirty="0" smtClean="0"/>
            </a:br>
            <a:endParaRPr lang="en-US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2057400" y="3276600"/>
            <a:ext cx="647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dirty="0" smtClean="0"/>
              <a:t>….See you in </a:t>
            </a:r>
            <a:r>
              <a:rPr lang="en-US" sz="4400" dirty="0" smtClean="0"/>
              <a:t>April </a:t>
            </a:r>
            <a:endParaRPr lang="en-US" sz="4400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Generational Giving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Tom Carroll</a:t>
            </a: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Topics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81000" y="1412874"/>
            <a:ext cx="8382000" cy="49244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How Generations Develop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Today’s </a:t>
            </a:r>
            <a:r>
              <a:rPr lang="en-US" dirty="0" smtClean="0"/>
              <a:t>Four Generations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Historical Events and Impacts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Highlights on Charitable Behavior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Communications – Methods and Messages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en-US" dirty="0" smtClean="0"/>
              <a:t> 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Developing a Generation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486400"/>
          </a:xfrm>
        </p:spPr>
        <p:txBody>
          <a:bodyPr/>
          <a:lstStyle/>
          <a:p>
            <a:r>
              <a:rPr lang="en-US" sz="2400" dirty="0" smtClean="0"/>
              <a:t>World Events</a:t>
            </a:r>
          </a:p>
          <a:p>
            <a:pPr lvl="1"/>
            <a:r>
              <a:rPr lang="en-US" sz="2400" dirty="0" smtClean="0"/>
              <a:t>Wars, Disasters, Famine, Disease</a:t>
            </a:r>
          </a:p>
          <a:p>
            <a:r>
              <a:rPr lang="en-US" sz="2400" dirty="0" smtClean="0"/>
              <a:t>Economics</a:t>
            </a:r>
          </a:p>
          <a:p>
            <a:pPr lvl="1"/>
            <a:r>
              <a:rPr lang="en-US" sz="2400" dirty="0" smtClean="0"/>
              <a:t>Financial safety, beliefs about money, delayed gratification</a:t>
            </a:r>
          </a:p>
          <a:p>
            <a:r>
              <a:rPr lang="en-US" sz="2400" dirty="0" smtClean="0"/>
              <a:t>Information Access</a:t>
            </a:r>
          </a:p>
          <a:p>
            <a:pPr lvl="1"/>
            <a:r>
              <a:rPr lang="en-US" sz="2400" dirty="0" smtClean="0"/>
              <a:t>Pace of information exchanged</a:t>
            </a:r>
          </a:p>
          <a:p>
            <a:pPr lvl="1"/>
            <a:r>
              <a:rPr lang="en-US" sz="2400" dirty="0" smtClean="0"/>
              <a:t>Perception of proximity</a:t>
            </a:r>
          </a:p>
          <a:p>
            <a:pPr lvl="1"/>
            <a:r>
              <a:rPr lang="en-US" sz="2400" dirty="0" smtClean="0"/>
              <a:t>Tools available</a:t>
            </a:r>
          </a:p>
          <a:p>
            <a:r>
              <a:rPr lang="en-US" sz="2400" dirty="0" smtClean="0"/>
              <a:t>Culture Elements</a:t>
            </a:r>
          </a:p>
          <a:p>
            <a:pPr lvl="1"/>
            <a:r>
              <a:rPr lang="en-US" sz="2400" dirty="0" smtClean="0"/>
              <a:t>Community, family, schools, danger</a:t>
            </a:r>
            <a:endParaRPr lang="en-US" sz="2400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Generations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82000" cy="3964162"/>
          </a:xfrm>
        </p:spPr>
        <p:txBody>
          <a:bodyPr/>
          <a:lstStyle/>
          <a:p>
            <a:r>
              <a:rPr lang="en-US" dirty="0" smtClean="0"/>
              <a:t>Traditionalists</a:t>
            </a:r>
          </a:p>
          <a:p>
            <a:pPr lvl="1"/>
            <a:r>
              <a:rPr lang="en-US" dirty="0" smtClean="0"/>
              <a:t>Over age 67; 75 </a:t>
            </a:r>
            <a:r>
              <a:rPr lang="en-US" dirty="0" smtClean="0"/>
              <a:t>million born  </a:t>
            </a:r>
            <a:endParaRPr lang="en-US" dirty="0" smtClean="0"/>
          </a:p>
          <a:p>
            <a:r>
              <a:rPr lang="en-US" dirty="0" smtClean="0"/>
              <a:t>Baby Boomers</a:t>
            </a:r>
          </a:p>
          <a:p>
            <a:pPr lvl="1"/>
            <a:r>
              <a:rPr lang="en-US" dirty="0" smtClean="0"/>
              <a:t>Over age 48; 80 </a:t>
            </a:r>
            <a:r>
              <a:rPr lang="en-US" dirty="0" smtClean="0"/>
              <a:t>million born</a:t>
            </a:r>
            <a:endParaRPr lang="en-US" dirty="0" smtClean="0"/>
          </a:p>
          <a:p>
            <a:r>
              <a:rPr lang="en-US" dirty="0" smtClean="0"/>
              <a:t>Generation X</a:t>
            </a:r>
          </a:p>
          <a:p>
            <a:pPr lvl="1"/>
            <a:r>
              <a:rPr lang="en-US" dirty="0" smtClean="0"/>
              <a:t>Over age 32; 46 </a:t>
            </a:r>
            <a:r>
              <a:rPr lang="en-US" dirty="0" smtClean="0"/>
              <a:t>million born</a:t>
            </a:r>
            <a:endParaRPr lang="en-US" dirty="0" smtClean="0"/>
          </a:p>
          <a:p>
            <a:r>
              <a:rPr lang="en-US" dirty="0" err="1" smtClean="0"/>
              <a:t>Millennials</a:t>
            </a:r>
            <a:endParaRPr lang="en-US" dirty="0" smtClean="0"/>
          </a:p>
          <a:p>
            <a:pPr lvl="1"/>
            <a:r>
              <a:rPr lang="en-US" dirty="0" smtClean="0"/>
              <a:t>Over age 13; 75 </a:t>
            </a:r>
            <a:r>
              <a:rPr lang="en-US" dirty="0" smtClean="0"/>
              <a:t>million born</a:t>
            </a:r>
            <a:endParaRPr lang="en-US" dirty="0" smtClean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Events and Impacts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6389441"/>
          </a:xfrm>
        </p:spPr>
        <p:txBody>
          <a:bodyPr/>
          <a:lstStyle/>
          <a:p>
            <a:r>
              <a:rPr lang="en-US" sz="2800" dirty="0" smtClean="0"/>
              <a:t>Traditionalists</a:t>
            </a:r>
          </a:p>
          <a:p>
            <a:pPr lvl="1"/>
            <a:r>
              <a:rPr lang="en-US" sz="2400" dirty="0" smtClean="0"/>
              <a:t>Wars, scarcity, sacrifice, conservative, duty before pleasure, newspaper and radio </a:t>
            </a:r>
          </a:p>
          <a:p>
            <a:r>
              <a:rPr lang="en-US" sz="2800" dirty="0" smtClean="0"/>
              <a:t>Boomers</a:t>
            </a:r>
          </a:p>
          <a:p>
            <a:pPr lvl="1"/>
            <a:r>
              <a:rPr lang="en-US" sz="2400" dirty="0" smtClean="0"/>
              <a:t>Greatest retail generation, live to work, civil rights, culture </a:t>
            </a:r>
            <a:r>
              <a:rPr lang="en-US" sz="2400" dirty="0" smtClean="0"/>
              <a:t>change </a:t>
            </a:r>
            <a:r>
              <a:rPr lang="en-US" sz="2400" dirty="0" smtClean="0"/>
              <a:t>and television</a:t>
            </a:r>
          </a:p>
          <a:p>
            <a:r>
              <a:rPr lang="en-US" sz="2800" dirty="0" smtClean="0"/>
              <a:t>Generation X</a:t>
            </a:r>
          </a:p>
          <a:p>
            <a:pPr lvl="1"/>
            <a:r>
              <a:rPr lang="en-US" sz="2400" dirty="0" smtClean="0"/>
              <a:t>Broken homes, </a:t>
            </a:r>
            <a:r>
              <a:rPr lang="en-US" sz="2400" dirty="0" smtClean="0"/>
              <a:t>latch-key </a:t>
            </a:r>
            <a:r>
              <a:rPr lang="en-US" sz="2400" dirty="0" smtClean="0"/>
              <a:t>kids, resourceful, independent, and rapid changing technology</a:t>
            </a:r>
          </a:p>
          <a:p>
            <a:r>
              <a:rPr lang="en-US" sz="2800" dirty="0" err="1" smtClean="0"/>
              <a:t>Millenials</a:t>
            </a:r>
            <a:endParaRPr lang="en-US" sz="2800" dirty="0" smtClean="0"/>
          </a:p>
          <a:p>
            <a:pPr lvl="1"/>
            <a:r>
              <a:rPr lang="en-US" sz="2400" dirty="0" smtClean="0"/>
              <a:t>Technology as a way of life, virtual world, civic minded, helicopter parents and mobile connections</a:t>
            </a:r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Charitable Behaviors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382000" cy="8094524"/>
          </a:xfrm>
        </p:spPr>
        <p:txBody>
          <a:bodyPr/>
          <a:lstStyle/>
          <a:p>
            <a:r>
              <a:rPr lang="en-US" sz="2400" b="1" dirty="0" smtClean="0"/>
              <a:t>Traditionalists</a:t>
            </a:r>
            <a:r>
              <a:rPr lang="en-US" sz="2400" dirty="0" smtClean="0"/>
              <a:t> – 77</a:t>
            </a:r>
            <a:r>
              <a:rPr lang="en-US" sz="2400" dirty="0" smtClean="0"/>
              <a:t>% households give</a:t>
            </a:r>
            <a:endParaRPr lang="en-US" sz="2400" dirty="0" smtClean="0"/>
          </a:p>
          <a:p>
            <a:pPr lvl="1"/>
            <a:r>
              <a:rPr lang="en-US" sz="2400" dirty="0" smtClean="0"/>
              <a:t>Tends to give local, to religious organizations, and to trusted people or organizations</a:t>
            </a:r>
          </a:p>
          <a:p>
            <a:r>
              <a:rPr lang="en-US" sz="2400" b="1" dirty="0" smtClean="0"/>
              <a:t>Boomers</a:t>
            </a:r>
            <a:r>
              <a:rPr lang="en-US" sz="2400" dirty="0" smtClean="0"/>
              <a:t> – 69</a:t>
            </a:r>
            <a:r>
              <a:rPr lang="en-US" sz="2400" dirty="0" smtClean="0"/>
              <a:t>% households give</a:t>
            </a:r>
            <a:endParaRPr lang="en-US" sz="2400" dirty="0" smtClean="0"/>
          </a:p>
          <a:p>
            <a:pPr lvl="1"/>
            <a:r>
              <a:rPr lang="en-US" sz="2400" dirty="0" smtClean="0"/>
              <a:t>Tends to give to make a difference, stand-out or leave a legacy</a:t>
            </a:r>
          </a:p>
          <a:p>
            <a:r>
              <a:rPr lang="en-US" sz="2400" b="1" dirty="0" smtClean="0"/>
              <a:t>Generation X </a:t>
            </a:r>
            <a:r>
              <a:rPr lang="en-US" sz="2400" dirty="0" smtClean="0"/>
              <a:t>– 59</a:t>
            </a:r>
            <a:r>
              <a:rPr lang="en-US" sz="2400" dirty="0" smtClean="0"/>
              <a:t>% households give</a:t>
            </a:r>
            <a:endParaRPr lang="en-US" sz="2400" dirty="0" smtClean="0"/>
          </a:p>
          <a:p>
            <a:pPr lvl="1"/>
            <a:r>
              <a:rPr lang="en-US" sz="2400" dirty="0" smtClean="0"/>
              <a:t>Tends to give </a:t>
            </a:r>
            <a:r>
              <a:rPr lang="en-US" sz="2400" dirty="0" smtClean="0"/>
              <a:t>to global </a:t>
            </a:r>
            <a:r>
              <a:rPr lang="en-US" sz="2400" dirty="0" smtClean="0"/>
              <a:t>causes, organization they touched in childhood and wants to see results</a:t>
            </a:r>
          </a:p>
          <a:p>
            <a:r>
              <a:rPr lang="en-US" sz="2400" b="1" dirty="0" err="1" smtClean="0"/>
              <a:t>Millennials</a:t>
            </a:r>
            <a:r>
              <a:rPr lang="en-US" sz="2400" dirty="0" smtClean="0"/>
              <a:t> – 33</a:t>
            </a:r>
            <a:r>
              <a:rPr lang="en-US" sz="2400" dirty="0" smtClean="0"/>
              <a:t>% households give</a:t>
            </a:r>
            <a:endParaRPr lang="en-US" sz="2400" dirty="0" smtClean="0"/>
          </a:p>
          <a:p>
            <a:pPr lvl="1"/>
            <a:r>
              <a:rPr lang="en-US" sz="2400" dirty="0" smtClean="0"/>
              <a:t>Tends to be influenced by peers, emotional giving, wants to be engaged and volunteers time as money is limited</a:t>
            </a:r>
          </a:p>
          <a:p>
            <a:r>
              <a:rPr lang="en-US" sz="2400" dirty="0" smtClean="0"/>
              <a:t>The </a:t>
            </a:r>
            <a:r>
              <a:rPr lang="en-US" sz="2400" b="1" dirty="0" smtClean="0"/>
              <a:t>“ASK” </a:t>
            </a:r>
            <a:r>
              <a:rPr lang="en-US" sz="2400" dirty="0" smtClean="0"/>
              <a:t>influences all 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pPr lvl="1"/>
            <a:endParaRPr lang="en-US" sz="2400" dirty="0" smtClean="0"/>
          </a:p>
          <a:p>
            <a:endParaRPr lang="en-US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Communications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382000" cy="424205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 smtClean="0"/>
              <a:t>Direct Mail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Mainstream Media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Online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Peers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Social Media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Mobile Media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Messages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424205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800" dirty="0" smtClean="0"/>
              <a:t>Personalized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Balance Requests with Impact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Formal and Informal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Paper and Electronic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General Ask and Specific Need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Frequency Fatigue</a:t>
            </a: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heme1">
  <a:themeElements>
    <a:clrScheme name="White - blue accents template template">
      <a:dk1>
        <a:srgbClr val="000000"/>
      </a:dk1>
      <a:lt1>
        <a:srgbClr val="FFFFFF"/>
      </a:lt1>
      <a:dk2>
        <a:srgbClr val="1D4775"/>
      </a:dk2>
      <a:lt2>
        <a:srgbClr val="FEF194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A061C3"/>
      </a:accent6>
      <a:hlink>
        <a:srgbClr val="1D4775"/>
      </a:hlink>
      <a:folHlink>
        <a:srgbClr val="1D477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chemeClr val="tx1"/>
            </a:solidFill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1_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111</TotalTime>
  <Words>313</Words>
  <Application>Microsoft Office PowerPoint</Application>
  <PresentationFormat>On-screen Show (4:3)</PresentationFormat>
  <Paragraphs>74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Theme1</vt:lpstr>
      <vt:lpstr>White with Courier font for code slides</vt:lpstr>
      <vt:lpstr>1_White with Courier font for code slides</vt:lpstr>
      <vt:lpstr>NAYDO Webinar</vt:lpstr>
      <vt:lpstr>Generational Giving</vt:lpstr>
      <vt:lpstr>Today’s Topics</vt:lpstr>
      <vt:lpstr>Developing a Generation </vt:lpstr>
      <vt:lpstr>Four Generations</vt:lpstr>
      <vt:lpstr>Events and Impacts</vt:lpstr>
      <vt:lpstr>Charitable Behaviors</vt:lpstr>
      <vt:lpstr>Communications</vt:lpstr>
      <vt:lpstr>Messages</vt:lpstr>
      <vt:lpstr> Thank You….   </vt:lpstr>
    </vt:vector>
  </TitlesOfParts>
  <Company>RR Donnelley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Required Title Slide</dc:title>
  <dc:creator>RR Donnelley</dc:creator>
  <cp:lastModifiedBy>RR Donnelley</cp:lastModifiedBy>
  <cp:revision>14</cp:revision>
  <dcterms:created xsi:type="dcterms:W3CDTF">2012-01-15T21:27:00Z</dcterms:created>
  <dcterms:modified xsi:type="dcterms:W3CDTF">2012-01-17T22:49:45Z</dcterms:modified>
</cp:coreProperties>
</file>