
<file path=[Content_Types].xml><?xml version="1.0" encoding="utf-8"?>
<Types xmlns="http://schemas.openxmlformats.org/package/2006/content-types">
  <Default Extension="png" ContentType="image/png"/>
  <Default Extension="mpeg" ContentType="vide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67" r:id="rId5"/>
    <p:sldId id="258" r:id="rId6"/>
    <p:sldId id="259" r:id="rId7"/>
    <p:sldId id="260" r:id="rId8"/>
    <p:sldId id="261" r:id="rId9"/>
    <p:sldId id="262" r:id="rId10"/>
    <p:sldId id="268" r:id="rId11"/>
    <p:sldId id="263" r:id="rId12"/>
    <p:sldId id="264" r:id="rId13"/>
    <p:sldId id="270" r:id="rId14"/>
    <p:sldId id="271" r:id="rId15"/>
    <p:sldId id="272" r:id="rId16"/>
    <p:sldId id="273" r:id="rId17"/>
    <p:sldId id="265" r:id="rId18"/>
    <p:sldId id="266"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0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5FD21-A6AF-470F-B95C-B9CE3D36DBA4}"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18774369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FD21-A6AF-470F-B95C-B9CE3D36DBA4}"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6871419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FD21-A6AF-470F-B95C-B9CE3D36DBA4}"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19752028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FD21-A6AF-470F-B95C-B9CE3D36DBA4}"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3876781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5FD21-A6AF-470F-B95C-B9CE3D36DBA4}"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315806556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5FD21-A6AF-470F-B95C-B9CE3D36DBA4}"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42095546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5FD21-A6AF-470F-B95C-B9CE3D36DBA4}" type="datetimeFigureOut">
              <a:rPr lang="en-US" smtClean="0"/>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7898192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5FD21-A6AF-470F-B95C-B9CE3D36DBA4}" type="datetimeFigureOut">
              <a:rPr lang="en-US" smtClean="0"/>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32400720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5FD21-A6AF-470F-B95C-B9CE3D36DBA4}" type="datetimeFigureOut">
              <a:rPr lang="en-US" smtClean="0"/>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23771270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FD21-A6AF-470F-B95C-B9CE3D36DBA4}"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25583111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FD21-A6AF-470F-B95C-B9CE3D36DBA4}"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3C9D4-8B26-4810-BCA2-08445FD0C8F4}" type="slidenum">
              <a:rPr lang="en-US" smtClean="0"/>
              <a:t>‹#›</a:t>
            </a:fld>
            <a:endParaRPr lang="en-US"/>
          </a:p>
        </p:txBody>
      </p:sp>
    </p:spTree>
    <p:extLst>
      <p:ext uri="{BB962C8B-B14F-4D97-AF65-F5344CB8AC3E}">
        <p14:creationId xmlns:p14="http://schemas.microsoft.com/office/powerpoint/2010/main" val="33321989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5FD21-A6AF-470F-B95C-B9CE3D36DBA4}" type="datetimeFigureOut">
              <a:rPr lang="en-US" smtClean="0"/>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3C9D4-8B26-4810-BCA2-08445FD0C8F4}" type="slidenum">
              <a:rPr lang="en-US" smtClean="0"/>
              <a:t>‹#›</a:t>
            </a:fld>
            <a:endParaRPr lang="en-US"/>
          </a:p>
        </p:txBody>
      </p:sp>
    </p:spTree>
    <p:extLst>
      <p:ext uri="{BB962C8B-B14F-4D97-AF65-F5344CB8AC3E}">
        <p14:creationId xmlns:p14="http://schemas.microsoft.com/office/powerpoint/2010/main" val="54246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19102">
            <a:off x="1087264" y="1606574"/>
            <a:ext cx="7086600" cy="2797298"/>
          </a:xfrm>
          <a:prstGeom prst="rect">
            <a:avLst/>
          </a:prstGeom>
        </p:spPr>
      </p:pic>
    </p:spTree>
    <p:extLst>
      <p:ext uri="{BB962C8B-B14F-4D97-AF65-F5344CB8AC3E}">
        <p14:creationId xmlns:p14="http://schemas.microsoft.com/office/powerpoint/2010/main" val="15956581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Trespass Offering</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Leviticus 5:12-13</a:t>
            </a:r>
          </a:p>
          <a:p>
            <a:r>
              <a:rPr lang="en-US" b="1" dirty="0" smtClean="0">
                <a:solidFill>
                  <a:schemeClr val="bg1"/>
                </a:solidFill>
              </a:rPr>
              <a:t>“and he shall bring it to the priest,</a:t>
            </a:r>
          </a:p>
          <a:p>
            <a:r>
              <a:rPr lang="en-US" b="1" dirty="0" smtClean="0">
                <a:solidFill>
                  <a:schemeClr val="bg1"/>
                </a:solidFill>
              </a:rPr>
              <a:t>…..</a:t>
            </a:r>
          </a:p>
          <a:p>
            <a:r>
              <a:rPr lang="en-US" b="1" dirty="0" smtClean="0">
                <a:solidFill>
                  <a:schemeClr val="bg1"/>
                </a:solidFill>
              </a:rPr>
              <a:t>For it is a sin offering. Thus the priest shall make atonement for him for the sin which he has committed in any one of these things, and he shall be forgiven.”</a:t>
            </a:r>
            <a:endParaRPr lang="en-US" b="1" dirty="0">
              <a:solidFill>
                <a:schemeClr val="bg1"/>
              </a:solidFill>
            </a:endParaRPr>
          </a:p>
        </p:txBody>
      </p:sp>
    </p:spTree>
    <p:extLst>
      <p:ext uri="{BB962C8B-B14F-4D97-AF65-F5344CB8AC3E}">
        <p14:creationId xmlns:p14="http://schemas.microsoft.com/office/powerpoint/2010/main" val="3309844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908" y="7620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Sin Offering</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Must be atoned for by the Sinner</a:t>
            </a:r>
          </a:p>
          <a:p>
            <a:endParaRPr lang="en-US" b="1" dirty="0">
              <a:solidFill>
                <a:schemeClr val="bg1"/>
              </a:solidFill>
            </a:endParaRPr>
          </a:p>
          <a:p>
            <a:r>
              <a:rPr lang="en-US" b="1" dirty="0" smtClean="0">
                <a:solidFill>
                  <a:schemeClr val="bg1"/>
                </a:solidFill>
              </a:rPr>
              <a:t>For us in the </a:t>
            </a:r>
            <a:r>
              <a:rPr lang="en-US" b="1" u="sng" dirty="0" smtClean="0">
                <a:solidFill>
                  <a:schemeClr val="bg1"/>
                </a:solidFill>
              </a:rPr>
              <a:t>new covenant</a:t>
            </a:r>
            <a:r>
              <a:rPr lang="en-US" b="1" dirty="0" smtClean="0">
                <a:solidFill>
                  <a:schemeClr val="bg1"/>
                </a:solidFill>
              </a:rPr>
              <a:t>:</a:t>
            </a:r>
          </a:p>
          <a:p>
            <a:endParaRPr lang="en-US" b="1" dirty="0">
              <a:solidFill>
                <a:schemeClr val="bg1"/>
              </a:solidFill>
            </a:endParaRPr>
          </a:p>
          <a:p>
            <a:r>
              <a:rPr lang="en-US" sz="4800" b="1" dirty="0" smtClean="0">
                <a:solidFill>
                  <a:schemeClr val="bg1"/>
                </a:solidFill>
              </a:rPr>
              <a:t>Jesus has already done this</a:t>
            </a:r>
          </a:p>
          <a:p>
            <a:r>
              <a:rPr lang="en-US" sz="4800" b="1" dirty="0" smtClean="0">
                <a:solidFill>
                  <a:schemeClr val="bg1"/>
                </a:solidFill>
              </a:rPr>
              <a:t>He took our place as the sinner</a:t>
            </a:r>
          </a:p>
          <a:p>
            <a:r>
              <a:rPr lang="en-US" sz="4800" b="1" dirty="0" smtClean="0">
                <a:solidFill>
                  <a:schemeClr val="bg1"/>
                </a:solidFill>
              </a:rPr>
              <a:t>And has made atonement for us!!!!</a:t>
            </a:r>
          </a:p>
        </p:txBody>
      </p:sp>
    </p:spTree>
    <p:extLst>
      <p:ext uri="{BB962C8B-B14F-4D97-AF65-F5344CB8AC3E}">
        <p14:creationId xmlns:p14="http://schemas.microsoft.com/office/powerpoint/2010/main" val="64322640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Trespass Offering</a:t>
            </a:r>
            <a:endParaRPr lang="en-US" b="1" u="sng" dirty="0">
              <a:solidFill>
                <a:schemeClr val="bg1"/>
              </a:solidFill>
            </a:endParaRPr>
          </a:p>
        </p:txBody>
      </p:sp>
      <p:sp>
        <p:nvSpPr>
          <p:cNvPr id="7" name="Title 3"/>
          <p:cNvSpPr txBox="1">
            <a:spLocks/>
          </p:cNvSpPr>
          <p:nvPr/>
        </p:nvSpPr>
        <p:spPr>
          <a:xfrm>
            <a:off x="0" y="1600200"/>
            <a:ext cx="9144000" cy="52578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bg1"/>
                </a:solidFill>
              </a:rPr>
              <a:t>For Sin</a:t>
            </a:r>
          </a:p>
          <a:p>
            <a:r>
              <a:rPr lang="en-US" sz="5400" b="1" dirty="0" smtClean="0">
                <a:solidFill>
                  <a:schemeClr val="bg1"/>
                </a:solidFill>
              </a:rPr>
              <a:t>after the Sin Offering has been accepted.</a:t>
            </a:r>
          </a:p>
          <a:p>
            <a:endParaRPr lang="en-US" sz="5400" b="1" dirty="0">
              <a:solidFill>
                <a:schemeClr val="bg1"/>
              </a:solidFill>
            </a:endParaRPr>
          </a:p>
          <a:p>
            <a:r>
              <a:rPr lang="en-US" sz="5400" b="1" dirty="0" smtClean="0">
                <a:solidFill>
                  <a:schemeClr val="bg1"/>
                </a:solidFill>
              </a:rPr>
              <a:t>Christ is now our high priest at the right hand of the Father.</a:t>
            </a:r>
            <a:endParaRPr lang="en-US" sz="5400" b="1" dirty="0">
              <a:solidFill>
                <a:schemeClr val="bg1"/>
              </a:solidFill>
            </a:endParaRPr>
          </a:p>
        </p:txBody>
      </p:sp>
    </p:spTree>
    <p:extLst>
      <p:ext uri="{BB962C8B-B14F-4D97-AF65-F5344CB8AC3E}">
        <p14:creationId xmlns:p14="http://schemas.microsoft.com/office/powerpoint/2010/main" val="34100280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908" y="7620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Sin Offering</a:t>
            </a:r>
            <a:endParaRPr lang="en-US" b="1" u="sng" dirty="0">
              <a:solidFill>
                <a:schemeClr val="bg1"/>
              </a:solidFill>
            </a:endParaRPr>
          </a:p>
        </p:txBody>
      </p:sp>
      <p:sp>
        <p:nvSpPr>
          <p:cNvPr id="7" name="Title 3"/>
          <p:cNvSpPr txBox="1">
            <a:spLocks/>
          </p:cNvSpPr>
          <p:nvPr/>
        </p:nvSpPr>
        <p:spPr>
          <a:xfrm>
            <a:off x="0" y="2209800"/>
            <a:ext cx="9144000" cy="46482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For:</a:t>
            </a:r>
          </a:p>
          <a:p>
            <a:r>
              <a:rPr lang="en-US" sz="7200" b="1" dirty="0" smtClean="0">
                <a:solidFill>
                  <a:schemeClr val="bg1"/>
                </a:solidFill>
              </a:rPr>
              <a:t>Times when Restitution is impossible</a:t>
            </a:r>
          </a:p>
        </p:txBody>
      </p:sp>
    </p:spTree>
    <p:extLst>
      <p:ext uri="{BB962C8B-B14F-4D97-AF65-F5344CB8AC3E}">
        <p14:creationId xmlns:p14="http://schemas.microsoft.com/office/powerpoint/2010/main" val="192263202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908" y="7620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Sin Offering</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fontScale="92500" lnSpcReduction="20000"/>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Leviticus 4:6</a:t>
            </a:r>
          </a:p>
          <a:p>
            <a:r>
              <a:rPr lang="en-US" sz="7200" b="1" dirty="0" smtClean="0">
                <a:solidFill>
                  <a:schemeClr val="bg1"/>
                </a:solidFill>
              </a:rPr>
              <a:t>“and the priest shall dip his finger in the blood and sprinkle part of the blood </a:t>
            </a:r>
            <a:r>
              <a:rPr lang="en-US" sz="7200" b="1" dirty="0" smtClean="0">
                <a:solidFill>
                  <a:schemeClr val="bg1"/>
                </a:solidFill>
                <a:effectLst>
                  <a:glow rad="101600">
                    <a:schemeClr val="accent3">
                      <a:satMod val="175000"/>
                      <a:alpha val="40000"/>
                    </a:schemeClr>
                  </a:glow>
                </a:effectLst>
              </a:rPr>
              <a:t>seven times </a:t>
            </a:r>
            <a:r>
              <a:rPr lang="en-US" sz="7200" b="1" dirty="0" smtClean="0">
                <a:solidFill>
                  <a:schemeClr val="bg1"/>
                </a:solidFill>
              </a:rPr>
              <a:t>before the Lord in front of the veil of the sanctuary.”</a:t>
            </a:r>
          </a:p>
        </p:txBody>
      </p:sp>
    </p:spTree>
    <p:extLst>
      <p:ext uri="{BB962C8B-B14F-4D97-AF65-F5344CB8AC3E}">
        <p14:creationId xmlns:p14="http://schemas.microsoft.com/office/powerpoint/2010/main" val="1158514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908" y="7620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Sin Offering</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Provision for:</a:t>
            </a:r>
          </a:p>
          <a:p>
            <a:r>
              <a:rPr lang="en-US" sz="4800" b="1" dirty="0" smtClean="0">
                <a:solidFill>
                  <a:schemeClr val="bg1"/>
                </a:solidFill>
              </a:rPr>
              <a:t>Intentional Sins</a:t>
            </a:r>
          </a:p>
          <a:p>
            <a:r>
              <a:rPr lang="en-US" sz="4800" b="1" dirty="0" smtClean="0">
                <a:solidFill>
                  <a:schemeClr val="bg1"/>
                </a:solidFill>
              </a:rPr>
              <a:t>Unintentional Sins</a:t>
            </a:r>
          </a:p>
          <a:p>
            <a:r>
              <a:rPr lang="en-US" sz="4800" b="1" dirty="0" smtClean="0">
                <a:solidFill>
                  <a:schemeClr val="bg1"/>
                </a:solidFill>
              </a:rPr>
              <a:t>Sins of Omission</a:t>
            </a:r>
          </a:p>
          <a:p>
            <a:r>
              <a:rPr lang="en-US" sz="4800" b="1" dirty="0" smtClean="0">
                <a:solidFill>
                  <a:schemeClr val="bg1"/>
                </a:solidFill>
              </a:rPr>
              <a:t>Sings of Commission</a:t>
            </a:r>
          </a:p>
          <a:p>
            <a:endParaRPr lang="en-US" sz="4800" b="1" dirty="0">
              <a:solidFill>
                <a:schemeClr val="bg1"/>
              </a:solidFill>
            </a:endParaRPr>
          </a:p>
          <a:p>
            <a:r>
              <a:rPr lang="en-US" sz="4800" b="1" dirty="0" smtClean="0">
                <a:solidFill>
                  <a:schemeClr val="bg1"/>
                </a:solidFill>
                <a:effectLst>
                  <a:glow rad="228600">
                    <a:schemeClr val="accent3">
                      <a:satMod val="175000"/>
                      <a:alpha val="40000"/>
                    </a:schemeClr>
                  </a:glow>
                </a:effectLst>
              </a:rPr>
              <a:t>All Sin must be Atoned for</a:t>
            </a:r>
          </a:p>
        </p:txBody>
      </p:sp>
    </p:spTree>
    <p:extLst>
      <p:ext uri="{BB962C8B-B14F-4D97-AF65-F5344CB8AC3E}">
        <p14:creationId xmlns:p14="http://schemas.microsoft.com/office/powerpoint/2010/main" val="24746863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anim calcmode="lin" valueType="num">
                                      <p:cBhvr>
                                        <p:cTn id="1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repeatCount="indefinite" fill="hold" display="0">
                  <p:stCondLst>
                    <p:cond delay="indefinite"/>
                  </p:stCondLst>
                </p:cTn>
                <p:tgtEl>
                  <p:spTgt spid="6"/>
                </p:tgtEl>
              </p:cMediaNode>
            </p:video>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908" y="7620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Sin Offering</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Leviticus 4:12</a:t>
            </a:r>
          </a:p>
          <a:p>
            <a:r>
              <a:rPr lang="en-US" sz="4800" b="1" dirty="0" smtClean="0">
                <a:solidFill>
                  <a:schemeClr val="bg1"/>
                </a:solidFill>
              </a:rPr>
              <a:t>“he shall carry outside the camp”</a:t>
            </a:r>
          </a:p>
          <a:p>
            <a:endParaRPr lang="en-US" sz="4800" b="1" dirty="0">
              <a:solidFill>
                <a:schemeClr val="bg1"/>
              </a:solidFill>
            </a:endParaRPr>
          </a:p>
          <a:p>
            <a:r>
              <a:rPr lang="en-US" sz="4800" b="1" dirty="0" smtClean="0">
                <a:solidFill>
                  <a:schemeClr val="bg1"/>
                </a:solidFill>
                <a:effectLst>
                  <a:glow rad="228600">
                    <a:schemeClr val="accent3">
                      <a:satMod val="175000"/>
                      <a:alpha val="40000"/>
                    </a:schemeClr>
                  </a:glow>
                </a:effectLst>
              </a:rPr>
              <a:t>Hebrews 13:11-12</a:t>
            </a:r>
          </a:p>
          <a:p>
            <a:r>
              <a:rPr lang="en-US" sz="4800" b="1" dirty="0" smtClean="0">
                <a:solidFill>
                  <a:schemeClr val="bg1"/>
                </a:solidFill>
                <a:effectLst>
                  <a:glow rad="228600">
                    <a:schemeClr val="accent3">
                      <a:satMod val="175000"/>
                      <a:alpha val="40000"/>
                    </a:schemeClr>
                  </a:glow>
                </a:effectLst>
              </a:rPr>
              <a:t>“Jesus also suffered outside the gate in order to sanctify the people through His own blood.”</a:t>
            </a:r>
          </a:p>
        </p:txBody>
      </p:sp>
    </p:spTree>
    <p:extLst>
      <p:ext uri="{BB962C8B-B14F-4D97-AF65-F5344CB8AC3E}">
        <p14:creationId xmlns:p14="http://schemas.microsoft.com/office/powerpoint/2010/main" val="4250889174"/>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p:cTn id="1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3" dur="500"/>
                                        <p:tgtEl>
                                          <p:spTgt spid="7">
                                            <p:txEl>
                                              <p:pRg st="3" end="3"/>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 calcmode="lin" valueType="num">
                                      <p:cBhvr>
                                        <p:cTn id="16"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repeatCount="indefinite" fill="hold" display="0">
                  <p:stCondLst>
                    <p:cond delay="indefinite"/>
                  </p:stCondLst>
                </p:cTn>
                <p:tgtEl>
                  <p:spTgt spid="6"/>
                </p:tgtEl>
              </p:cMediaNode>
            </p:video>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Trespass Offering</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smtClean="0">
              <a:solidFill>
                <a:schemeClr val="bg1"/>
              </a:solidFill>
            </a:endParaRPr>
          </a:p>
          <a:p>
            <a:r>
              <a:rPr lang="en-US" sz="6000" b="1" dirty="0" smtClean="0">
                <a:solidFill>
                  <a:schemeClr val="bg1"/>
                </a:solidFill>
              </a:rPr>
              <a:t>Why is the first called a</a:t>
            </a:r>
          </a:p>
          <a:p>
            <a:r>
              <a:rPr lang="en-US" sz="6000" b="1" dirty="0">
                <a:solidFill>
                  <a:schemeClr val="bg1"/>
                </a:solidFill>
              </a:rPr>
              <a:t>S</a:t>
            </a:r>
            <a:r>
              <a:rPr lang="en-US" sz="6000" b="1" dirty="0" smtClean="0">
                <a:solidFill>
                  <a:schemeClr val="bg1"/>
                </a:solidFill>
              </a:rPr>
              <a:t>in offering</a:t>
            </a:r>
          </a:p>
          <a:p>
            <a:r>
              <a:rPr lang="en-US" sz="6000" b="1" dirty="0" smtClean="0">
                <a:solidFill>
                  <a:schemeClr val="bg1"/>
                </a:solidFill>
              </a:rPr>
              <a:t>And this one is called a</a:t>
            </a:r>
          </a:p>
          <a:p>
            <a:r>
              <a:rPr lang="en-US" sz="7200" b="1" dirty="0" smtClean="0">
                <a:solidFill>
                  <a:schemeClr val="bg1"/>
                </a:solidFill>
                <a:effectLst>
                  <a:glow rad="101600">
                    <a:schemeClr val="accent3">
                      <a:satMod val="175000"/>
                      <a:alpha val="40000"/>
                    </a:schemeClr>
                  </a:glow>
                </a:effectLst>
              </a:rPr>
              <a:t>Trespass Offering</a:t>
            </a:r>
            <a:endParaRPr lang="en-US" sz="7200" b="1" dirty="0">
              <a:solidFill>
                <a:schemeClr val="bg1"/>
              </a:solidFill>
              <a:effectLst>
                <a:glow rad="101600">
                  <a:schemeClr val="accent3">
                    <a:satMod val="175000"/>
                    <a:alpha val="40000"/>
                  </a:schemeClr>
                </a:glow>
              </a:effectLst>
            </a:endParaRPr>
          </a:p>
        </p:txBody>
      </p:sp>
    </p:spTree>
    <p:extLst>
      <p:ext uri="{BB962C8B-B14F-4D97-AF65-F5344CB8AC3E}">
        <p14:creationId xmlns:p14="http://schemas.microsoft.com/office/powerpoint/2010/main" val="147362060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Trespass</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Proverbs 3:23</a:t>
            </a:r>
          </a:p>
          <a:p>
            <a:r>
              <a:rPr lang="en-US" sz="7200" b="1" dirty="0" smtClean="0">
                <a:solidFill>
                  <a:schemeClr val="bg1"/>
                </a:solidFill>
              </a:rPr>
              <a:t>“Then you will walk on your way securely, and your foot will not stumble.”</a:t>
            </a:r>
            <a:endParaRPr lang="en-US" sz="7200" b="1" dirty="0">
              <a:solidFill>
                <a:schemeClr val="bg1"/>
              </a:solidFill>
            </a:endParaRPr>
          </a:p>
        </p:txBody>
      </p:sp>
    </p:spTree>
    <p:extLst>
      <p:ext uri="{BB962C8B-B14F-4D97-AF65-F5344CB8AC3E}">
        <p14:creationId xmlns:p14="http://schemas.microsoft.com/office/powerpoint/2010/main" val="280586651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Trespass</a:t>
            </a:r>
            <a:endParaRPr lang="en-US" b="1" u="sng" dirty="0">
              <a:solidFill>
                <a:schemeClr val="bg1"/>
              </a:solidFill>
            </a:endParaRPr>
          </a:p>
        </p:txBody>
      </p:sp>
      <p:sp>
        <p:nvSpPr>
          <p:cNvPr id="7" name="Title 3"/>
          <p:cNvSpPr txBox="1">
            <a:spLocks/>
          </p:cNvSpPr>
          <p:nvPr/>
        </p:nvSpPr>
        <p:spPr>
          <a:xfrm>
            <a:off x="0" y="990600"/>
            <a:ext cx="9144000" cy="5867400"/>
          </a:xfrm>
          <a:prstGeom prst="rect">
            <a:avLst/>
          </a:prstGeom>
        </p:spPr>
        <p:txBody>
          <a:bodyPr vert="horz" lIns="91440" tIns="45720" rIns="91440" bIns="45720" rtlCol="0" anchor="t">
            <a:normAutofit lnSpcReduction="10000"/>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Leviticus </a:t>
            </a:r>
            <a:r>
              <a:rPr lang="en-US" sz="3600" b="1" dirty="0" err="1" smtClean="0">
                <a:solidFill>
                  <a:schemeClr val="bg1"/>
                </a:solidFill>
              </a:rPr>
              <a:t>Ch</a:t>
            </a:r>
            <a:r>
              <a:rPr lang="en-US" sz="3600" b="1" dirty="0" smtClean="0">
                <a:solidFill>
                  <a:schemeClr val="bg1"/>
                </a:solidFill>
              </a:rPr>
              <a:t> 5</a:t>
            </a:r>
          </a:p>
          <a:p>
            <a:r>
              <a:rPr lang="en-US" sz="3600" b="1" dirty="0" smtClean="0">
                <a:solidFill>
                  <a:schemeClr val="bg1"/>
                </a:solidFill>
              </a:rPr>
              <a:t>You are guilty if:</a:t>
            </a:r>
          </a:p>
          <a:p>
            <a:endParaRPr lang="en-US" sz="3600" b="1" dirty="0" smtClean="0">
              <a:solidFill>
                <a:schemeClr val="bg1"/>
              </a:solidFill>
            </a:endParaRPr>
          </a:p>
          <a:p>
            <a:r>
              <a:rPr lang="en-US" b="1" dirty="0" smtClean="0">
                <a:solidFill>
                  <a:schemeClr val="bg1"/>
                </a:solidFill>
              </a:rPr>
              <a:t>Aware of sin and doing nothing</a:t>
            </a:r>
          </a:p>
          <a:p>
            <a:r>
              <a:rPr lang="en-US" b="1" dirty="0" smtClean="0">
                <a:solidFill>
                  <a:schemeClr val="bg1"/>
                </a:solidFill>
              </a:rPr>
              <a:t>Do anything unclean</a:t>
            </a:r>
          </a:p>
          <a:p>
            <a:r>
              <a:rPr lang="en-US" b="1" dirty="0" smtClean="0">
                <a:solidFill>
                  <a:schemeClr val="bg1"/>
                </a:solidFill>
              </a:rPr>
              <a:t>Make a rash oath</a:t>
            </a:r>
          </a:p>
          <a:p>
            <a:r>
              <a:rPr lang="en-US" b="1" dirty="0" smtClean="0">
                <a:solidFill>
                  <a:schemeClr val="bg1"/>
                </a:solidFill>
              </a:rPr>
              <a:t>Commit a breach of faith</a:t>
            </a:r>
          </a:p>
          <a:p>
            <a:r>
              <a:rPr lang="en-US" b="1" dirty="0" smtClean="0">
                <a:solidFill>
                  <a:schemeClr val="bg1"/>
                </a:solidFill>
              </a:rPr>
              <a:t>Do anything that by the Lord’s commandments ought not to be done…</a:t>
            </a:r>
          </a:p>
          <a:p>
            <a:endParaRPr lang="en-US" b="1" dirty="0" smtClean="0">
              <a:solidFill>
                <a:schemeClr val="bg1"/>
              </a:solidFill>
            </a:endParaRPr>
          </a:p>
        </p:txBody>
      </p:sp>
    </p:spTree>
    <p:extLst>
      <p:ext uri="{BB962C8B-B14F-4D97-AF65-F5344CB8AC3E}">
        <p14:creationId xmlns:p14="http://schemas.microsoft.com/office/powerpoint/2010/main" val="4374118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circle(in)">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ircle(in)">
                                      <p:cBhvr>
                                        <p:cTn id="16" dur="20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circle(in)">
                                      <p:cBhvr>
                                        <p:cTn id="21" dur="20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circle(in)">
                                      <p:cBhvr>
                                        <p:cTn id="26" dur="20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circle(in)">
                                      <p:cBhvr>
                                        <p:cTn id="31" dur="20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circle(in)">
                                      <p:cBhvr>
                                        <p:cTn id="36"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repeatCount="indefinite" fill="hold" display="0">
                  <p:stCondLst>
                    <p:cond delay="indefinite"/>
                  </p:stCondLst>
                </p:cTn>
                <p:tgtEl>
                  <p:spTgt spid="6"/>
                </p:tgtEl>
              </p:cMediaNode>
            </p:video>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6773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7" name="Title 3"/>
          <p:cNvSpPr txBox="1">
            <a:spLocks/>
          </p:cNvSpPr>
          <p:nvPr/>
        </p:nvSpPr>
        <p:spPr>
          <a:xfrm>
            <a:off x="0" y="0"/>
            <a:ext cx="9144000" cy="6858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smtClean="0">
                <a:solidFill>
                  <a:schemeClr val="bg1"/>
                </a:solidFill>
              </a:rPr>
              <a:t>All of these</a:t>
            </a:r>
          </a:p>
          <a:p>
            <a:r>
              <a:rPr lang="en-US" sz="8000" b="1" dirty="0" smtClean="0">
                <a:solidFill>
                  <a:schemeClr val="bg1"/>
                </a:solidFill>
                <a:effectLst>
                  <a:glow rad="228600">
                    <a:schemeClr val="accent3">
                      <a:satMod val="175000"/>
                      <a:alpha val="40000"/>
                    </a:schemeClr>
                  </a:glow>
                </a:effectLst>
              </a:rPr>
              <a:t>Trespasses</a:t>
            </a:r>
          </a:p>
          <a:p>
            <a:r>
              <a:rPr lang="en-US" sz="8000" b="1" dirty="0" smtClean="0">
                <a:solidFill>
                  <a:schemeClr val="bg1"/>
                </a:solidFill>
                <a:effectLst>
                  <a:glow rad="228600">
                    <a:schemeClr val="accent3">
                      <a:satMod val="175000"/>
                      <a:alpha val="40000"/>
                    </a:schemeClr>
                  </a:glow>
                </a:effectLst>
              </a:rPr>
              <a:t>block our Anointing</a:t>
            </a:r>
          </a:p>
          <a:p>
            <a:r>
              <a:rPr lang="en-US" sz="8000" b="1" dirty="0" smtClean="0">
                <a:solidFill>
                  <a:schemeClr val="bg1"/>
                </a:solidFill>
              </a:rPr>
              <a:t>from the Lord</a:t>
            </a:r>
          </a:p>
        </p:txBody>
      </p:sp>
    </p:spTree>
    <p:extLst>
      <p:ext uri="{BB962C8B-B14F-4D97-AF65-F5344CB8AC3E}">
        <p14:creationId xmlns:p14="http://schemas.microsoft.com/office/powerpoint/2010/main" val="114290082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1 John 1:7-9</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“But if we walk in the light as He is in the light, we have fellowship with one another, and the blood of Jesus His Son cleanses us from all sin. </a:t>
            </a:r>
            <a:endParaRPr lang="en-US" b="1" dirty="0">
              <a:solidFill>
                <a:schemeClr val="bg1"/>
              </a:solidFill>
            </a:endParaRPr>
          </a:p>
          <a:p>
            <a:r>
              <a:rPr lang="en-US" b="1" dirty="0" smtClean="0">
                <a:solidFill>
                  <a:schemeClr val="bg1"/>
                </a:solidFill>
              </a:rPr>
              <a:t>…</a:t>
            </a:r>
          </a:p>
          <a:p>
            <a:r>
              <a:rPr lang="en-US" b="1" dirty="0" smtClean="0">
                <a:solidFill>
                  <a:schemeClr val="bg1"/>
                </a:solidFill>
              </a:rPr>
              <a:t>If we </a:t>
            </a:r>
            <a:r>
              <a:rPr lang="en-US" b="1" dirty="0" smtClean="0">
                <a:solidFill>
                  <a:schemeClr val="bg1"/>
                </a:solidFill>
                <a:effectLst>
                  <a:glow rad="228600">
                    <a:schemeClr val="accent3">
                      <a:satMod val="175000"/>
                      <a:alpha val="40000"/>
                    </a:schemeClr>
                  </a:glow>
                </a:effectLst>
              </a:rPr>
              <a:t>confess our sins</a:t>
            </a:r>
            <a:r>
              <a:rPr lang="en-US" b="1" dirty="0" smtClean="0">
                <a:solidFill>
                  <a:schemeClr val="bg1"/>
                </a:solidFill>
              </a:rPr>
              <a:t>, He is faithful and just to forgive us our sins and to cleanse us from all unrighteousness.”</a:t>
            </a:r>
          </a:p>
        </p:txBody>
      </p:sp>
    </p:spTree>
    <p:extLst>
      <p:ext uri="{BB962C8B-B14F-4D97-AF65-F5344CB8AC3E}">
        <p14:creationId xmlns:p14="http://schemas.microsoft.com/office/powerpoint/2010/main" val="205605769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Leviticus 5:5</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chemeClr val="bg1"/>
                </a:solidFill>
              </a:rPr>
              <a:t>“when he realizes his guilt in any of these and </a:t>
            </a:r>
            <a:r>
              <a:rPr lang="en-US" sz="7200" b="1" dirty="0" smtClean="0">
                <a:solidFill>
                  <a:schemeClr val="bg1"/>
                </a:solidFill>
                <a:effectLst>
                  <a:glow rad="228600">
                    <a:schemeClr val="accent3">
                      <a:satMod val="175000"/>
                      <a:alpha val="40000"/>
                    </a:schemeClr>
                  </a:glow>
                </a:effectLst>
              </a:rPr>
              <a:t>confesses the sin </a:t>
            </a:r>
            <a:r>
              <a:rPr lang="en-US" sz="7200" b="1" dirty="0" smtClean="0">
                <a:solidFill>
                  <a:schemeClr val="bg1"/>
                </a:solidFill>
              </a:rPr>
              <a:t>he has committed,”</a:t>
            </a:r>
          </a:p>
        </p:txBody>
      </p:sp>
    </p:spTree>
    <p:extLst>
      <p:ext uri="{BB962C8B-B14F-4D97-AF65-F5344CB8AC3E}">
        <p14:creationId xmlns:p14="http://schemas.microsoft.com/office/powerpoint/2010/main" val="22127383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3447"/>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Leviticus 5:5,10</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lnSpcReduction="10000"/>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rPr>
              <a:t>5</a:t>
            </a:r>
            <a:r>
              <a:rPr lang="en-US" sz="7200" b="1" dirty="0" smtClean="0">
                <a:solidFill>
                  <a:schemeClr val="bg1"/>
                </a:solidFill>
              </a:rPr>
              <a:t>“</a:t>
            </a:r>
            <a:r>
              <a:rPr lang="en-US" sz="7200" b="1" dirty="0" smtClean="0">
                <a:solidFill>
                  <a:schemeClr val="bg1"/>
                </a:solidFill>
                <a:effectLst>
                  <a:glow rad="228600">
                    <a:schemeClr val="accent3">
                      <a:satMod val="175000"/>
                      <a:alpha val="40000"/>
                    </a:schemeClr>
                  </a:glow>
                </a:effectLst>
              </a:rPr>
              <a:t>confesses the sin</a:t>
            </a:r>
            <a:r>
              <a:rPr lang="en-US" sz="7200" b="1" dirty="0" smtClean="0">
                <a:solidFill>
                  <a:schemeClr val="bg1"/>
                </a:solidFill>
              </a:rPr>
              <a:t>”</a:t>
            </a:r>
          </a:p>
          <a:p>
            <a:endParaRPr lang="en-US" sz="1100" b="1" dirty="0" smtClean="0">
              <a:solidFill>
                <a:schemeClr val="bg1"/>
              </a:solidFill>
            </a:endParaRPr>
          </a:p>
          <a:p>
            <a:r>
              <a:rPr lang="en-US" sz="2400" b="1" dirty="0" smtClean="0">
                <a:solidFill>
                  <a:schemeClr val="bg1"/>
                </a:solidFill>
              </a:rPr>
              <a:t>10</a:t>
            </a:r>
            <a:r>
              <a:rPr lang="en-US" sz="5400" b="1" dirty="0" smtClean="0">
                <a:solidFill>
                  <a:schemeClr val="bg1"/>
                </a:solidFill>
              </a:rPr>
              <a:t>“And the priest shall make atonement for him for the sin that he has committed, and</a:t>
            </a:r>
          </a:p>
          <a:p>
            <a:r>
              <a:rPr lang="en-US" sz="7200" b="1" dirty="0" smtClean="0">
                <a:solidFill>
                  <a:schemeClr val="bg1"/>
                </a:solidFill>
                <a:effectLst>
                  <a:glow rad="228600">
                    <a:schemeClr val="accent3">
                      <a:satMod val="175000"/>
                      <a:alpha val="40000"/>
                    </a:schemeClr>
                  </a:glow>
                </a:effectLst>
              </a:rPr>
              <a:t>he shall be forgiven</a:t>
            </a:r>
            <a:r>
              <a:rPr lang="en-US" sz="7200" b="1" dirty="0" smtClean="0">
                <a:solidFill>
                  <a:schemeClr val="bg1"/>
                </a:solidFill>
              </a:rPr>
              <a:t>.”</a:t>
            </a:r>
          </a:p>
          <a:p>
            <a:r>
              <a:rPr lang="en-US" sz="7200" b="1" dirty="0" smtClean="0">
                <a:solidFill>
                  <a:schemeClr val="bg1"/>
                </a:solidFill>
                <a:effectLst>
                  <a:glow rad="228600">
                    <a:schemeClr val="accent3">
                      <a:satMod val="175000"/>
                      <a:alpha val="40000"/>
                    </a:schemeClr>
                  </a:glow>
                </a:effectLst>
              </a:rPr>
              <a:t>Repeated 9 Times</a:t>
            </a:r>
          </a:p>
        </p:txBody>
      </p:sp>
    </p:spTree>
    <p:extLst>
      <p:ext uri="{BB962C8B-B14F-4D97-AF65-F5344CB8AC3E}">
        <p14:creationId xmlns:p14="http://schemas.microsoft.com/office/powerpoint/2010/main" val="295733707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wipe(down)">
                                      <p:cBhvr>
                                        <p:cTn id="11" dur="580">
                                          <p:stCondLst>
                                            <p:cond delay="0"/>
                                          </p:stCondLst>
                                        </p:cTn>
                                        <p:tgtEl>
                                          <p:spTgt spid="7">
                                            <p:txEl>
                                              <p:pRg st="4" end="4"/>
                                            </p:txEl>
                                          </p:spTgt>
                                        </p:tgtEl>
                                      </p:cBhvr>
                                    </p:animEffect>
                                    <p:anim calcmode="lin" valueType="num">
                                      <p:cBhvr>
                                        <p:cTn id="12"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xEl>
                                              <p:pRg st="4" end="4"/>
                                            </p:txEl>
                                          </p:spTgt>
                                        </p:tgtEl>
                                      </p:cBhvr>
                                      <p:to x="100000" y="60000"/>
                                    </p:animScale>
                                    <p:animScale>
                                      <p:cBhvr>
                                        <p:cTn id="18" dur="166" decel="50000">
                                          <p:stCondLst>
                                            <p:cond delay="676"/>
                                          </p:stCondLst>
                                        </p:cTn>
                                        <p:tgtEl>
                                          <p:spTgt spid="7">
                                            <p:txEl>
                                              <p:pRg st="4" end="4"/>
                                            </p:txEl>
                                          </p:spTgt>
                                        </p:tgtEl>
                                      </p:cBhvr>
                                      <p:to x="100000" y="100000"/>
                                    </p:animScale>
                                    <p:animScale>
                                      <p:cBhvr>
                                        <p:cTn id="19" dur="26">
                                          <p:stCondLst>
                                            <p:cond delay="1312"/>
                                          </p:stCondLst>
                                        </p:cTn>
                                        <p:tgtEl>
                                          <p:spTgt spid="7">
                                            <p:txEl>
                                              <p:pRg st="4" end="4"/>
                                            </p:txEl>
                                          </p:spTgt>
                                        </p:tgtEl>
                                      </p:cBhvr>
                                      <p:to x="100000" y="80000"/>
                                    </p:animScale>
                                    <p:animScale>
                                      <p:cBhvr>
                                        <p:cTn id="20" dur="166" decel="50000">
                                          <p:stCondLst>
                                            <p:cond delay="1338"/>
                                          </p:stCondLst>
                                        </p:cTn>
                                        <p:tgtEl>
                                          <p:spTgt spid="7">
                                            <p:txEl>
                                              <p:pRg st="4" end="4"/>
                                            </p:txEl>
                                          </p:spTgt>
                                        </p:tgtEl>
                                      </p:cBhvr>
                                      <p:to x="100000" y="100000"/>
                                    </p:animScale>
                                    <p:animScale>
                                      <p:cBhvr>
                                        <p:cTn id="21" dur="26">
                                          <p:stCondLst>
                                            <p:cond delay="1642"/>
                                          </p:stCondLst>
                                        </p:cTn>
                                        <p:tgtEl>
                                          <p:spTgt spid="7">
                                            <p:txEl>
                                              <p:pRg st="4" end="4"/>
                                            </p:txEl>
                                          </p:spTgt>
                                        </p:tgtEl>
                                      </p:cBhvr>
                                      <p:to x="100000" y="90000"/>
                                    </p:animScale>
                                    <p:animScale>
                                      <p:cBhvr>
                                        <p:cTn id="22" dur="166" decel="50000">
                                          <p:stCondLst>
                                            <p:cond delay="1668"/>
                                          </p:stCondLst>
                                        </p:cTn>
                                        <p:tgtEl>
                                          <p:spTgt spid="7">
                                            <p:txEl>
                                              <p:pRg st="4" end="4"/>
                                            </p:txEl>
                                          </p:spTgt>
                                        </p:tgtEl>
                                      </p:cBhvr>
                                      <p:to x="100000" y="100000"/>
                                    </p:animScale>
                                    <p:animScale>
                                      <p:cBhvr>
                                        <p:cTn id="23" dur="26">
                                          <p:stCondLst>
                                            <p:cond delay="1808"/>
                                          </p:stCondLst>
                                        </p:cTn>
                                        <p:tgtEl>
                                          <p:spTgt spid="7">
                                            <p:txEl>
                                              <p:pRg st="4" end="4"/>
                                            </p:txEl>
                                          </p:spTgt>
                                        </p:tgtEl>
                                      </p:cBhvr>
                                      <p:to x="100000" y="95000"/>
                                    </p:animScale>
                                    <p:animScale>
                                      <p:cBhvr>
                                        <p:cTn id="24"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repeatCount="indefinite"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7" name="Title 3"/>
          <p:cNvSpPr txBox="1">
            <a:spLocks/>
          </p:cNvSpPr>
          <p:nvPr/>
        </p:nvSpPr>
        <p:spPr>
          <a:xfrm>
            <a:off x="0" y="0"/>
            <a:ext cx="9144000" cy="6858000"/>
          </a:xfrm>
          <a:prstGeom prst="rect">
            <a:avLst/>
          </a:prstGeom>
        </p:spPr>
        <p:txBody>
          <a:bodyPr vert="horz" lIns="91440" tIns="45720" rIns="91440" bIns="45720" rtlCol="0" anchor="t">
            <a:normAutofit lnSpcReduction="10000"/>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Exodus is about the redemption of the people from captivity</a:t>
            </a:r>
          </a:p>
          <a:p>
            <a:endParaRPr lang="en-US" b="1" dirty="0">
              <a:solidFill>
                <a:schemeClr val="bg1"/>
              </a:solidFill>
            </a:endParaRPr>
          </a:p>
          <a:p>
            <a:r>
              <a:rPr lang="en-US" sz="6600" b="1" dirty="0" smtClean="0">
                <a:solidFill>
                  <a:schemeClr val="bg1"/>
                </a:solidFill>
                <a:effectLst>
                  <a:glow rad="101600">
                    <a:schemeClr val="accent3">
                      <a:satMod val="175000"/>
                      <a:alpha val="40000"/>
                    </a:schemeClr>
                  </a:glow>
                </a:effectLst>
              </a:rPr>
              <a:t>Leviticus</a:t>
            </a:r>
            <a:r>
              <a:rPr lang="en-US" sz="6600" b="1" dirty="0" smtClean="0">
                <a:solidFill>
                  <a:schemeClr val="bg1"/>
                </a:solidFill>
              </a:rPr>
              <a:t> is about the people learning how to </a:t>
            </a:r>
            <a:r>
              <a:rPr lang="en-US" sz="6600" b="1" dirty="0" smtClean="0">
                <a:solidFill>
                  <a:schemeClr val="bg1"/>
                </a:solidFill>
                <a:effectLst>
                  <a:glow rad="101600">
                    <a:schemeClr val="accent3">
                      <a:satMod val="175000"/>
                      <a:alpha val="40000"/>
                    </a:schemeClr>
                  </a:glow>
                </a:effectLst>
              </a:rPr>
              <a:t>approach God</a:t>
            </a:r>
          </a:p>
          <a:p>
            <a:r>
              <a:rPr lang="en-US" sz="6600" b="1" dirty="0" smtClean="0">
                <a:solidFill>
                  <a:schemeClr val="bg1"/>
                </a:solidFill>
              </a:rPr>
              <a:t>and have</a:t>
            </a:r>
          </a:p>
          <a:p>
            <a:r>
              <a:rPr lang="en-US" sz="6600" b="1" dirty="0" smtClean="0">
                <a:solidFill>
                  <a:schemeClr val="bg1"/>
                </a:solidFill>
                <a:effectLst>
                  <a:glow rad="101600">
                    <a:schemeClr val="accent3">
                      <a:satMod val="175000"/>
                      <a:alpha val="40000"/>
                    </a:schemeClr>
                  </a:glow>
                </a:effectLst>
              </a:rPr>
              <a:t>fellowship with Him</a:t>
            </a:r>
            <a:endParaRPr lang="en-US" sz="6600" b="1" dirty="0">
              <a:solidFill>
                <a:schemeClr val="bg1"/>
              </a:solidFill>
              <a:effectLst>
                <a:glow rad="101600">
                  <a:schemeClr val="accent3">
                    <a:satMod val="175000"/>
                    <a:alpha val="40000"/>
                  </a:schemeClr>
                </a:glow>
              </a:effectLst>
            </a:endParaRPr>
          </a:p>
        </p:txBody>
      </p:sp>
    </p:spTree>
    <p:extLst>
      <p:ext uri="{BB962C8B-B14F-4D97-AF65-F5344CB8AC3E}">
        <p14:creationId xmlns:p14="http://schemas.microsoft.com/office/powerpoint/2010/main" val="12149596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7" name="Title 3"/>
          <p:cNvSpPr txBox="1">
            <a:spLocks/>
          </p:cNvSpPr>
          <p:nvPr/>
        </p:nvSpPr>
        <p:spPr>
          <a:xfrm>
            <a:off x="0" y="0"/>
            <a:ext cx="9144000" cy="6858000"/>
          </a:xfrm>
          <a:prstGeom prst="rect">
            <a:avLst/>
          </a:prstGeom>
        </p:spPr>
        <p:txBody>
          <a:bodyPr vert="horz" lIns="91440" tIns="45720" rIns="91440" bIns="45720" rtlCol="0" anchor="t">
            <a:normAutofit lnSpcReduction="10000"/>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chemeClr val="bg1"/>
                </a:solidFill>
                <a:effectLst>
                  <a:glow rad="101600">
                    <a:schemeClr val="accent3">
                      <a:satMod val="175000"/>
                      <a:alpha val="40000"/>
                    </a:schemeClr>
                  </a:glow>
                </a:effectLst>
              </a:rPr>
              <a:t>Leviticus</a:t>
            </a:r>
            <a:r>
              <a:rPr lang="en-US" sz="6600" b="1" dirty="0" smtClean="0">
                <a:solidFill>
                  <a:schemeClr val="bg1"/>
                </a:solidFill>
              </a:rPr>
              <a:t> </a:t>
            </a:r>
          </a:p>
          <a:p>
            <a:r>
              <a:rPr lang="en-US" sz="6600" b="1" dirty="0" smtClean="0">
                <a:solidFill>
                  <a:schemeClr val="bg1"/>
                </a:solidFill>
              </a:rPr>
              <a:t>Access to God is only through blood,</a:t>
            </a:r>
          </a:p>
          <a:p>
            <a:r>
              <a:rPr lang="en-US" sz="6600" b="1" dirty="0" smtClean="0">
                <a:solidFill>
                  <a:schemeClr val="bg1"/>
                </a:solidFill>
              </a:rPr>
              <a:t>and once access is gained</a:t>
            </a:r>
          </a:p>
          <a:p>
            <a:r>
              <a:rPr lang="en-US" sz="6600" b="1" dirty="0" smtClean="0">
                <a:solidFill>
                  <a:schemeClr val="bg1"/>
                </a:solidFill>
                <a:effectLst/>
              </a:rPr>
              <a:t>It then call for holiness on the part of the worshiper.</a:t>
            </a:r>
            <a:endParaRPr lang="en-US" sz="6600" b="1" dirty="0">
              <a:solidFill>
                <a:schemeClr val="bg1"/>
              </a:solidFill>
              <a:effectLst/>
            </a:endParaRPr>
          </a:p>
        </p:txBody>
      </p:sp>
    </p:spTree>
    <p:extLst>
      <p:ext uri="{BB962C8B-B14F-4D97-AF65-F5344CB8AC3E}">
        <p14:creationId xmlns:p14="http://schemas.microsoft.com/office/powerpoint/2010/main" val="318130380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1 Peter 2:5</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bg1"/>
                </a:solidFill>
              </a:rPr>
              <a:t>“you yourselves like living stones are being built up as a spiritual house, to be a holy priesthood, to offer spiritual sacrifices acceptable to God through Jesus Christ.”</a:t>
            </a:r>
            <a:endParaRPr lang="en-US" sz="5400" b="1" dirty="0">
              <a:solidFill>
                <a:schemeClr val="bg1"/>
              </a:solidFill>
            </a:endParaRPr>
          </a:p>
        </p:txBody>
      </p:sp>
    </p:spTree>
    <p:extLst>
      <p:ext uri="{BB962C8B-B14F-4D97-AF65-F5344CB8AC3E}">
        <p14:creationId xmlns:p14="http://schemas.microsoft.com/office/powerpoint/2010/main" val="32505693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5 Offerings in Leviticus Ch. 1-7</a:t>
            </a:r>
            <a:endParaRPr lang="en-US" b="1" u="sng" dirty="0">
              <a:solidFill>
                <a:schemeClr val="bg1"/>
              </a:solidFill>
            </a:endParaRPr>
          </a:p>
        </p:txBody>
      </p:sp>
      <p:sp>
        <p:nvSpPr>
          <p:cNvPr id="7" name="Title 3"/>
          <p:cNvSpPr txBox="1">
            <a:spLocks/>
          </p:cNvSpPr>
          <p:nvPr/>
        </p:nvSpPr>
        <p:spPr>
          <a:xfrm>
            <a:off x="0" y="1524000"/>
            <a:ext cx="9144000" cy="5334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Voluntary Offerings</a:t>
            </a:r>
          </a:p>
          <a:p>
            <a:r>
              <a:rPr lang="en-US" b="1" dirty="0" smtClean="0">
                <a:solidFill>
                  <a:schemeClr val="bg1"/>
                </a:solidFill>
              </a:rPr>
              <a:t>1) Burnt	2) Meal		3) Peace</a:t>
            </a:r>
          </a:p>
          <a:p>
            <a:pPr algn="l"/>
            <a:endParaRPr lang="en-US" b="1" dirty="0" smtClean="0">
              <a:solidFill>
                <a:schemeClr val="bg1"/>
              </a:solidFill>
            </a:endParaRPr>
          </a:p>
          <a:p>
            <a:pPr algn="l"/>
            <a:endParaRPr lang="en-US" b="1" dirty="0" smtClean="0">
              <a:solidFill>
                <a:schemeClr val="bg1"/>
              </a:solidFill>
            </a:endParaRPr>
          </a:p>
          <a:p>
            <a:r>
              <a:rPr lang="en-US" b="1" dirty="0" smtClean="0">
                <a:solidFill>
                  <a:schemeClr val="bg1"/>
                </a:solidFill>
              </a:rPr>
              <a:t>Compulsory Offerings</a:t>
            </a:r>
          </a:p>
          <a:p>
            <a:r>
              <a:rPr lang="en-US" b="1" dirty="0" smtClean="0">
                <a:solidFill>
                  <a:schemeClr val="bg1"/>
                </a:solidFill>
              </a:rPr>
              <a:t>4)  Sin 	5)  Trespass</a:t>
            </a:r>
            <a:endParaRPr lang="en-US" b="1" dirty="0">
              <a:solidFill>
                <a:schemeClr val="bg1"/>
              </a:solidFill>
            </a:endParaRPr>
          </a:p>
        </p:txBody>
      </p:sp>
    </p:spTree>
    <p:extLst>
      <p:ext uri="{BB962C8B-B14F-4D97-AF65-F5344CB8AC3E}">
        <p14:creationId xmlns:p14="http://schemas.microsoft.com/office/powerpoint/2010/main" val="39587124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Leviticus 4-5</a:t>
            </a:r>
            <a:endParaRPr lang="en-US" b="1" u="sng" dirty="0">
              <a:solidFill>
                <a:schemeClr val="bg1"/>
              </a:solidFill>
            </a:endParaRPr>
          </a:p>
        </p:txBody>
      </p:sp>
      <p:sp>
        <p:nvSpPr>
          <p:cNvPr id="7" name="Title 3"/>
          <p:cNvSpPr txBox="1">
            <a:spLocks/>
          </p:cNvSpPr>
          <p:nvPr/>
        </p:nvSpPr>
        <p:spPr>
          <a:xfrm>
            <a:off x="0" y="1295400"/>
            <a:ext cx="9144000" cy="5562600"/>
          </a:xfrm>
          <a:prstGeom prst="rect">
            <a:avLst/>
          </a:prstGeom>
        </p:spPr>
        <p:txBody>
          <a:bodyPr vert="horz" lIns="91440" tIns="45720" rIns="91440" bIns="45720" rtlCol="0" anchor="t">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chemeClr val="bg1"/>
                </a:solidFill>
              </a:rPr>
              <a:t>Sin</a:t>
            </a:r>
          </a:p>
          <a:p>
            <a:r>
              <a:rPr lang="en-US" sz="6600" b="1" dirty="0" smtClean="0">
                <a:solidFill>
                  <a:schemeClr val="bg1"/>
                </a:solidFill>
              </a:rPr>
              <a:t>&amp;</a:t>
            </a:r>
          </a:p>
          <a:p>
            <a:r>
              <a:rPr lang="en-US" sz="6600" b="1" dirty="0" smtClean="0">
                <a:solidFill>
                  <a:schemeClr val="bg1"/>
                </a:solidFill>
              </a:rPr>
              <a:t>Trespass</a:t>
            </a:r>
          </a:p>
          <a:p>
            <a:endParaRPr lang="en-US" sz="6600" b="1" dirty="0">
              <a:solidFill>
                <a:schemeClr val="bg1"/>
              </a:solidFill>
            </a:endParaRPr>
          </a:p>
          <a:p>
            <a:r>
              <a:rPr lang="en-US" sz="6600" b="1" dirty="0" smtClean="0">
                <a:solidFill>
                  <a:schemeClr val="bg1"/>
                </a:solidFill>
              </a:rPr>
              <a:t>Offerings</a:t>
            </a:r>
            <a:endParaRPr lang="en-US" sz="6600" b="1" dirty="0">
              <a:solidFill>
                <a:schemeClr val="bg1"/>
              </a:solidFill>
            </a:endParaRPr>
          </a:p>
        </p:txBody>
      </p:sp>
    </p:spTree>
    <p:extLst>
      <p:ext uri="{BB962C8B-B14F-4D97-AF65-F5344CB8AC3E}">
        <p14:creationId xmlns:p14="http://schemas.microsoft.com/office/powerpoint/2010/main" val="90174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Psalm 32:1</a:t>
            </a:r>
            <a:endParaRPr lang="en-US" b="1" u="sng" dirty="0">
              <a:solidFill>
                <a:schemeClr val="bg1"/>
              </a:solidFill>
            </a:endParaRPr>
          </a:p>
        </p:txBody>
      </p:sp>
      <p:sp>
        <p:nvSpPr>
          <p:cNvPr id="7" name="Title 3"/>
          <p:cNvSpPr txBox="1">
            <a:spLocks/>
          </p:cNvSpPr>
          <p:nvPr/>
        </p:nvSpPr>
        <p:spPr>
          <a:xfrm>
            <a:off x="0" y="1447800"/>
            <a:ext cx="9144000" cy="54102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chemeClr val="bg1"/>
                </a:solidFill>
              </a:rPr>
              <a:t>“Blessed is the one whose </a:t>
            </a:r>
            <a:r>
              <a:rPr lang="en-US" sz="7200" b="1" dirty="0" smtClean="0">
                <a:solidFill>
                  <a:schemeClr val="bg1"/>
                </a:solidFill>
                <a:effectLst>
                  <a:glow rad="63500">
                    <a:schemeClr val="accent3">
                      <a:satMod val="175000"/>
                      <a:alpha val="40000"/>
                    </a:schemeClr>
                  </a:glow>
                </a:effectLst>
              </a:rPr>
              <a:t>transgression</a:t>
            </a:r>
            <a:r>
              <a:rPr lang="en-US" sz="7200" b="1" dirty="0" smtClean="0">
                <a:solidFill>
                  <a:schemeClr val="bg1"/>
                </a:solidFill>
              </a:rPr>
              <a:t> is forgiven, whose </a:t>
            </a:r>
            <a:r>
              <a:rPr lang="en-US" sz="7200" b="1" dirty="0" smtClean="0">
                <a:solidFill>
                  <a:schemeClr val="bg1"/>
                </a:solidFill>
                <a:effectLst>
                  <a:glow rad="63500">
                    <a:schemeClr val="accent3">
                      <a:satMod val="175000"/>
                      <a:alpha val="40000"/>
                    </a:schemeClr>
                  </a:glow>
                </a:effectLst>
              </a:rPr>
              <a:t>sin</a:t>
            </a:r>
            <a:r>
              <a:rPr lang="en-US" sz="7200" b="1" dirty="0" smtClean="0">
                <a:solidFill>
                  <a:schemeClr val="bg1"/>
                </a:solidFill>
              </a:rPr>
              <a:t> is covered.”</a:t>
            </a:r>
            <a:endParaRPr lang="en-US" sz="7200" b="1" dirty="0">
              <a:solidFill>
                <a:schemeClr val="bg1"/>
              </a:solidFill>
            </a:endParaRPr>
          </a:p>
        </p:txBody>
      </p:sp>
    </p:spTree>
    <p:extLst>
      <p:ext uri="{BB962C8B-B14F-4D97-AF65-F5344CB8AC3E}">
        <p14:creationId xmlns:p14="http://schemas.microsoft.com/office/powerpoint/2010/main" val="14187422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autifulGrungeRed.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8908" cy="6860561"/>
          </a:xfrm>
        </p:spPr>
      </p:pic>
      <p:sp>
        <p:nvSpPr>
          <p:cNvPr id="4" name="Title 3"/>
          <p:cNvSpPr>
            <a:spLocks noGrp="1"/>
          </p:cNvSpPr>
          <p:nvPr>
            <p:ph type="title"/>
          </p:nvPr>
        </p:nvSpPr>
        <p:spPr>
          <a:xfrm>
            <a:off x="0" y="76200"/>
            <a:ext cx="9144000" cy="1143000"/>
          </a:xfrm>
        </p:spPr>
        <p:txBody>
          <a:bodyPr>
            <a:scene3d>
              <a:camera prst="orthographicFront"/>
              <a:lightRig rig="threePt" dir="t"/>
            </a:scene3d>
            <a:sp3d extrusionH="57150">
              <a:bevelT w="38100" h="38100"/>
            </a:sp3d>
          </a:bodyPr>
          <a:lstStyle/>
          <a:p>
            <a:r>
              <a:rPr lang="en-US" b="1" u="sng" dirty="0" smtClean="0">
                <a:solidFill>
                  <a:schemeClr val="bg1"/>
                </a:solidFill>
              </a:rPr>
              <a:t>Sin Offering</a:t>
            </a:r>
            <a:endParaRPr lang="en-US" b="1" u="sng" dirty="0">
              <a:solidFill>
                <a:schemeClr val="bg1"/>
              </a:solidFill>
            </a:endParaRPr>
          </a:p>
        </p:txBody>
      </p:sp>
      <p:sp>
        <p:nvSpPr>
          <p:cNvPr id="7" name="Title 3"/>
          <p:cNvSpPr txBox="1">
            <a:spLocks/>
          </p:cNvSpPr>
          <p:nvPr/>
        </p:nvSpPr>
        <p:spPr>
          <a:xfrm>
            <a:off x="0" y="1143000"/>
            <a:ext cx="9144000" cy="5715000"/>
          </a:xfrm>
          <a:prstGeom prst="rect">
            <a:avLst/>
          </a:prstGeom>
        </p:spPr>
        <p:txBody>
          <a:bodyPr vert="horz" lIns="91440" tIns="45720" rIns="91440" bIns="45720" rtlCol="0" anchor="t">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Leviticus 4:22-24</a:t>
            </a:r>
          </a:p>
          <a:p>
            <a:r>
              <a:rPr lang="en-US" b="1" dirty="0" smtClean="0">
                <a:solidFill>
                  <a:schemeClr val="bg1"/>
                </a:solidFill>
              </a:rPr>
              <a:t>“When a leader sins, </a:t>
            </a:r>
          </a:p>
          <a:p>
            <a:r>
              <a:rPr lang="en-US" b="1" dirty="0" smtClean="0">
                <a:solidFill>
                  <a:schemeClr val="bg1"/>
                </a:solidFill>
              </a:rPr>
              <a:t>…..</a:t>
            </a:r>
          </a:p>
          <a:p>
            <a:r>
              <a:rPr lang="en-US" b="1" dirty="0" smtClean="0">
                <a:solidFill>
                  <a:schemeClr val="bg1"/>
                </a:solidFill>
              </a:rPr>
              <a:t>And shall lay his hand on the head of the goat and kill it in the place where they kill the burnt offering before the Lord; it is a sin offering.”</a:t>
            </a:r>
            <a:endParaRPr lang="en-US" b="1" dirty="0">
              <a:solidFill>
                <a:schemeClr val="bg1"/>
              </a:solidFill>
            </a:endParaRPr>
          </a:p>
        </p:txBody>
      </p:sp>
    </p:spTree>
    <p:extLst>
      <p:ext uri="{BB962C8B-B14F-4D97-AF65-F5344CB8AC3E}">
        <p14:creationId xmlns:p14="http://schemas.microsoft.com/office/powerpoint/2010/main" val="23758235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4217</TotalTime>
  <Words>575</Words>
  <Application>Microsoft Office PowerPoint</Application>
  <PresentationFormat>On-screen Show (4:3)</PresentationFormat>
  <Paragraphs>103</Paragraphs>
  <Slides>23</Slides>
  <Notes>0</Notes>
  <HiddenSlides>0</HiddenSlides>
  <MMClips>22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1 Peter 2:5</vt:lpstr>
      <vt:lpstr>5 Offerings in Leviticus Ch. 1-7</vt:lpstr>
      <vt:lpstr>Leviticus 4-5</vt:lpstr>
      <vt:lpstr>Psalm 32:1</vt:lpstr>
      <vt:lpstr>Sin Offering</vt:lpstr>
      <vt:lpstr>Trespass Offering</vt:lpstr>
      <vt:lpstr>Sin Offering</vt:lpstr>
      <vt:lpstr>Trespass Offering</vt:lpstr>
      <vt:lpstr>Sin Offering</vt:lpstr>
      <vt:lpstr>Sin Offering</vt:lpstr>
      <vt:lpstr>Sin Offering</vt:lpstr>
      <vt:lpstr>Sin Offering</vt:lpstr>
      <vt:lpstr>Trespass Offering</vt:lpstr>
      <vt:lpstr>Trespass</vt:lpstr>
      <vt:lpstr>Trespass</vt:lpstr>
      <vt:lpstr>PowerPoint Presentation</vt:lpstr>
      <vt:lpstr>1 John 1:7-9</vt:lpstr>
      <vt:lpstr>Leviticus 5:5</vt:lpstr>
      <vt:lpstr>Leviticus 5:5,10</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dc:creator>
  <cp:lastModifiedBy>Rev</cp:lastModifiedBy>
  <cp:revision>13</cp:revision>
  <dcterms:created xsi:type="dcterms:W3CDTF">2011-10-20T00:48:00Z</dcterms:created>
  <dcterms:modified xsi:type="dcterms:W3CDTF">2011-10-22T23:05:36Z</dcterms:modified>
</cp:coreProperties>
</file>