
<file path=[Content_Types].xml><?xml version="1.0" encoding="utf-8"?>
<Types xmlns="http://schemas.openxmlformats.org/package/2006/content-types">
  <Default Extension="mpeg" ContentType="vide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1" r:id="rId8"/>
    <p:sldId id="262" r:id="rId9"/>
    <p:sldId id="263" r:id="rId10"/>
    <p:sldId id="266" r:id="rId11"/>
    <p:sldId id="264" r:id="rId12"/>
    <p:sldId id="271" r:id="rId13"/>
    <p:sldId id="267" r:id="rId14"/>
    <p:sldId id="272"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DDB8BB-FDC9-456F-82A8-436ED9420C1E}" type="datetimeFigureOut">
              <a:rPr lang="en-US" smtClean="0"/>
              <a:t>5/14/2011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2D79B4-2164-467D-A1B3-646019C61BF6}" type="slidenum">
              <a:rPr lang="en-US" smtClean="0"/>
              <a:t>‹#›</a:t>
            </a:fld>
            <a:endParaRPr lang="en-US" dirty="0"/>
          </a:p>
        </p:txBody>
      </p:sp>
    </p:spTree>
    <p:extLst>
      <p:ext uri="{BB962C8B-B14F-4D97-AF65-F5344CB8AC3E}">
        <p14:creationId xmlns:p14="http://schemas.microsoft.com/office/powerpoint/2010/main" val="413729176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DDB8BB-FDC9-456F-82A8-436ED9420C1E}" type="datetimeFigureOut">
              <a:rPr lang="en-US" smtClean="0"/>
              <a:t>5/14/2011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2D79B4-2164-467D-A1B3-646019C61BF6}" type="slidenum">
              <a:rPr lang="en-US" smtClean="0"/>
              <a:t>‹#›</a:t>
            </a:fld>
            <a:endParaRPr lang="en-US" dirty="0"/>
          </a:p>
        </p:txBody>
      </p:sp>
    </p:spTree>
    <p:extLst>
      <p:ext uri="{BB962C8B-B14F-4D97-AF65-F5344CB8AC3E}">
        <p14:creationId xmlns:p14="http://schemas.microsoft.com/office/powerpoint/2010/main" val="206084791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DDB8BB-FDC9-456F-82A8-436ED9420C1E}" type="datetimeFigureOut">
              <a:rPr lang="en-US" smtClean="0"/>
              <a:t>5/14/2011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2D79B4-2164-467D-A1B3-646019C61BF6}" type="slidenum">
              <a:rPr lang="en-US" smtClean="0"/>
              <a:t>‹#›</a:t>
            </a:fld>
            <a:endParaRPr lang="en-US" dirty="0"/>
          </a:p>
        </p:txBody>
      </p:sp>
    </p:spTree>
    <p:extLst>
      <p:ext uri="{BB962C8B-B14F-4D97-AF65-F5344CB8AC3E}">
        <p14:creationId xmlns:p14="http://schemas.microsoft.com/office/powerpoint/2010/main" val="427996520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DDB8BB-FDC9-456F-82A8-436ED9420C1E}" type="datetimeFigureOut">
              <a:rPr lang="en-US" smtClean="0"/>
              <a:t>5/14/2011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2D79B4-2164-467D-A1B3-646019C61BF6}" type="slidenum">
              <a:rPr lang="en-US" smtClean="0"/>
              <a:t>‹#›</a:t>
            </a:fld>
            <a:endParaRPr lang="en-US" dirty="0"/>
          </a:p>
        </p:txBody>
      </p:sp>
    </p:spTree>
    <p:extLst>
      <p:ext uri="{BB962C8B-B14F-4D97-AF65-F5344CB8AC3E}">
        <p14:creationId xmlns:p14="http://schemas.microsoft.com/office/powerpoint/2010/main" val="427262923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DDB8BB-FDC9-456F-82A8-436ED9420C1E}" type="datetimeFigureOut">
              <a:rPr lang="en-US" smtClean="0"/>
              <a:t>5/14/2011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2D79B4-2164-467D-A1B3-646019C61BF6}" type="slidenum">
              <a:rPr lang="en-US" smtClean="0"/>
              <a:t>‹#›</a:t>
            </a:fld>
            <a:endParaRPr lang="en-US" dirty="0"/>
          </a:p>
        </p:txBody>
      </p:sp>
    </p:spTree>
    <p:extLst>
      <p:ext uri="{BB962C8B-B14F-4D97-AF65-F5344CB8AC3E}">
        <p14:creationId xmlns:p14="http://schemas.microsoft.com/office/powerpoint/2010/main" val="427576510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DDB8BB-FDC9-456F-82A8-436ED9420C1E}" type="datetimeFigureOut">
              <a:rPr lang="en-US" smtClean="0"/>
              <a:t>5/14/2011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2D79B4-2164-467D-A1B3-646019C61BF6}" type="slidenum">
              <a:rPr lang="en-US" smtClean="0"/>
              <a:t>‹#›</a:t>
            </a:fld>
            <a:endParaRPr lang="en-US" dirty="0"/>
          </a:p>
        </p:txBody>
      </p:sp>
    </p:spTree>
    <p:extLst>
      <p:ext uri="{BB962C8B-B14F-4D97-AF65-F5344CB8AC3E}">
        <p14:creationId xmlns:p14="http://schemas.microsoft.com/office/powerpoint/2010/main" val="259238469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DDB8BB-FDC9-456F-82A8-436ED9420C1E}" type="datetimeFigureOut">
              <a:rPr lang="en-US" smtClean="0"/>
              <a:t>5/14/2011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2D79B4-2164-467D-A1B3-646019C61BF6}" type="slidenum">
              <a:rPr lang="en-US" smtClean="0"/>
              <a:t>‹#›</a:t>
            </a:fld>
            <a:endParaRPr lang="en-US" dirty="0"/>
          </a:p>
        </p:txBody>
      </p:sp>
    </p:spTree>
    <p:extLst>
      <p:ext uri="{BB962C8B-B14F-4D97-AF65-F5344CB8AC3E}">
        <p14:creationId xmlns:p14="http://schemas.microsoft.com/office/powerpoint/2010/main" val="376751846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DDB8BB-FDC9-456F-82A8-436ED9420C1E}" type="datetimeFigureOut">
              <a:rPr lang="en-US" smtClean="0"/>
              <a:t>5/14/2011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2D79B4-2164-467D-A1B3-646019C61BF6}" type="slidenum">
              <a:rPr lang="en-US" smtClean="0"/>
              <a:t>‹#›</a:t>
            </a:fld>
            <a:endParaRPr lang="en-US" dirty="0"/>
          </a:p>
        </p:txBody>
      </p:sp>
    </p:spTree>
    <p:extLst>
      <p:ext uri="{BB962C8B-B14F-4D97-AF65-F5344CB8AC3E}">
        <p14:creationId xmlns:p14="http://schemas.microsoft.com/office/powerpoint/2010/main" val="199687672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DDB8BB-FDC9-456F-82A8-436ED9420C1E}" type="datetimeFigureOut">
              <a:rPr lang="en-US" smtClean="0"/>
              <a:t>5/14/2011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42D79B4-2164-467D-A1B3-646019C61BF6}" type="slidenum">
              <a:rPr lang="en-US" smtClean="0"/>
              <a:t>‹#›</a:t>
            </a:fld>
            <a:endParaRPr lang="en-US" dirty="0"/>
          </a:p>
        </p:txBody>
      </p:sp>
    </p:spTree>
    <p:extLst>
      <p:ext uri="{BB962C8B-B14F-4D97-AF65-F5344CB8AC3E}">
        <p14:creationId xmlns:p14="http://schemas.microsoft.com/office/powerpoint/2010/main" val="112538283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DDB8BB-FDC9-456F-82A8-436ED9420C1E}" type="datetimeFigureOut">
              <a:rPr lang="en-US" smtClean="0"/>
              <a:t>5/14/2011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2D79B4-2164-467D-A1B3-646019C61BF6}" type="slidenum">
              <a:rPr lang="en-US" smtClean="0"/>
              <a:t>‹#›</a:t>
            </a:fld>
            <a:endParaRPr lang="en-US" dirty="0"/>
          </a:p>
        </p:txBody>
      </p:sp>
    </p:spTree>
    <p:extLst>
      <p:ext uri="{BB962C8B-B14F-4D97-AF65-F5344CB8AC3E}">
        <p14:creationId xmlns:p14="http://schemas.microsoft.com/office/powerpoint/2010/main" val="59034133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DDB8BB-FDC9-456F-82A8-436ED9420C1E}" type="datetimeFigureOut">
              <a:rPr lang="en-US" smtClean="0"/>
              <a:t>5/14/2011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2D79B4-2164-467D-A1B3-646019C61BF6}" type="slidenum">
              <a:rPr lang="en-US" smtClean="0"/>
              <a:t>‹#›</a:t>
            </a:fld>
            <a:endParaRPr lang="en-US" dirty="0"/>
          </a:p>
        </p:txBody>
      </p:sp>
    </p:spTree>
    <p:extLst>
      <p:ext uri="{BB962C8B-B14F-4D97-AF65-F5344CB8AC3E}">
        <p14:creationId xmlns:p14="http://schemas.microsoft.com/office/powerpoint/2010/main" val="246754569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DDB8BB-FDC9-456F-82A8-436ED9420C1E}" type="datetimeFigureOut">
              <a:rPr lang="en-US" smtClean="0"/>
              <a:t>5/14/2011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D79B4-2164-467D-A1B3-646019C61BF6}" type="slidenum">
              <a:rPr lang="en-US" smtClean="0"/>
              <a:t>‹#›</a:t>
            </a:fld>
            <a:endParaRPr lang="en-US" dirty="0"/>
          </a:p>
        </p:txBody>
      </p:sp>
    </p:spTree>
    <p:extLst>
      <p:ext uri="{BB962C8B-B14F-4D97-AF65-F5344CB8AC3E}">
        <p14:creationId xmlns:p14="http://schemas.microsoft.com/office/powerpoint/2010/main" val="2574849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eg"/><Relationship Id="rId1" Type="http://schemas.microsoft.com/office/2007/relationships/media" Target="../media/media1.mpe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Wisps of Light.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25400"/>
            <a:ext cx="9182100" cy="7035800"/>
          </a:xfrm>
          <a:prstGeom prst="rect">
            <a:avLst/>
          </a:prstGeom>
        </p:spPr>
      </p:pic>
      <p:sp>
        <p:nvSpPr>
          <p:cNvPr id="5" name="Rectangle 4"/>
          <p:cNvSpPr/>
          <p:nvPr/>
        </p:nvSpPr>
        <p:spPr>
          <a:xfrm>
            <a:off x="0" y="122346"/>
            <a:ext cx="5715000" cy="6740307"/>
          </a:xfrm>
          <a:prstGeom prst="rect">
            <a:avLst/>
          </a:prstGeom>
          <a:noFill/>
        </p:spPr>
        <p:txBody>
          <a:bodyPr wrap="square" lIns="91440" tIns="45720" rIns="91440" bIns="45720">
            <a:spAutoFit/>
          </a:bodyPr>
          <a:lstStyle/>
          <a:p>
            <a:r>
              <a:rPr lang="en-US" sz="3600" b="1" dirty="0" smtClean="0">
                <a:ln w="1905"/>
                <a:solidFill>
                  <a:srgbClr val="C00000"/>
                </a:solidFill>
                <a:effectLst>
                  <a:innerShdw blurRad="69850" dist="43180" dir="5400000">
                    <a:srgbClr val="000000">
                      <a:alpha val="65000"/>
                    </a:srgbClr>
                  </a:innerShdw>
                </a:effectLst>
              </a:rPr>
              <a:t>Eunice</a:t>
            </a:r>
          </a:p>
          <a:p>
            <a:pPr marL="1028700" lvl="1" indent="-571500">
              <a:buFont typeface="Wingdings" pitchFamily="2" charset="2"/>
              <a:buChar char="Ø"/>
            </a:pPr>
            <a:r>
              <a:rPr lang="en-US" sz="2400" b="1" dirty="0" smtClean="0">
                <a:ln w="1905"/>
                <a:solidFill>
                  <a:srgbClr val="C00000"/>
                </a:solidFill>
                <a:effectLst>
                  <a:innerShdw blurRad="69850" dist="43180" dir="5400000">
                    <a:srgbClr val="000000">
                      <a:alpha val="65000"/>
                    </a:srgbClr>
                  </a:innerShdw>
                </a:effectLst>
              </a:rPr>
              <a:t>A Mothers example</a:t>
            </a:r>
          </a:p>
          <a:p>
            <a:r>
              <a:rPr lang="en-US" sz="3600" b="1" dirty="0" smtClean="0">
                <a:ln w="1905"/>
                <a:solidFill>
                  <a:srgbClr val="C00000"/>
                </a:solidFill>
                <a:effectLst>
                  <a:innerShdw blurRad="69850" dist="43180" dir="5400000">
                    <a:srgbClr val="000000">
                      <a:alpha val="65000"/>
                    </a:srgbClr>
                  </a:innerShdw>
                </a:effectLst>
              </a:rPr>
              <a:t>Mephibosheth</a:t>
            </a:r>
          </a:p>
          <a:p>
            <a:pPr marL="1028700" lvl="1" indent="-571500">
              <a:buFont typeface="Wingdings" pitchFamily="2" charset="2"/>
              <a:buChar char="Ø"/>
            </a:pPr>
            <a:r>
              <a:rPr lang="en-US" sz="2400" b="1" dirty="0" smtClean="0">
                <a:ln w="1905"/>
                <a:solidFill>
                  <a:srgbClr val="C00000"/>
                </a:solidFill>
                <a:effectLst>
                  <a:innerShdw blurRad="69850" dist="43180" dir="5400000">
                    <a:srgbClr val="000000">
                      <a:alpha val="65000"/>
                    </a:srgbClr>
                  </a:innerShdw>
                </a:effectLst>
              </a:rPr>
              <a:t>Story of a nobody</a:t>
            </a:r>
          </a:p>
          <a:p>
            <a:r>
              <a:rPr lang="en-US" sz="3600" b="1" dirty="0" smtClean="0">
                <a:ln w="1905"/>
                <a:solidFill>
                  <a:srgbClr val="C00000"/>
                </a:solidFill>
                <a:effectLst>
                  <a:innerShdw blurRad="69850" dist="43180" dir="5400000">
                    <a:srgbClr val="000000">
                      <a:alpha val="65000"/>
                    </a:srgbClr>
                  </a:innerShdw>
                </a:effectLst>
              </a:rPr>
              <a:t>Three unnamed Woman</a:t>
            </a:r>
          </a:p>
          <a:p>
            <a:pPr marL="1028700" lvl="1" indent="-571500">
              <a:buFont typeface="Wingdings" pitchFamily="2" charset="2"/>
              <a:buChar char="Ø"/>
            </a:pPr>
            <a:r>
              <a:rPr lang="en-US" sz="2400" b="1" dirty="0" smtClean="0">
                <a:ln w="1905"/>
                <a:solidFill>
                  <a:srgbClr val="C00000"/>
                </a:solidFill>
                <a:effectLst>
                  <a:innerShdw blurRad="69850" dist="43180" dir="5400000">
                    <a:srgbClr val="000000">
                      <a:alpha val="65000"/>
                    </a:srgbClr>
                  </a:innerShdw>
                </a:effectLst>
              </a:rPr>
              <a:t>So obscure, not even named</a:t>
            </a:r>
          </a:p>
          <a:p>
            <a:r>
              <a:rPr lang="en-US" sz="3600" b="1" dirty="0" smtClean="0">
                <a:ln w="1905"/>
                <a:solidFill>
                  <a:srgbClr val="C00000"/>
                </a:solidFill>
                <a:effectLst>
                  <a:innerShdw blurRad="69850" dist="43180" dir="5400000">
                    <a:srgbClr val="000000">
                      <a:alpha val="65000"/>
                    </a:srgbClr>
                  </a:innerShdw>
                </a:effectLst>
              </a:rPr>
              <a:t>Nathan</a:t>
            </a:r>
          </a:p>
          <a:p>
            <a:pPr marL="1028700" lvl="1" indent="-571500">
              <a:buFont typeface="Wingdings" pitchFamily="2" charset="2"/>
              <a:buChar char="Ø"/>
            </a:pPr>
            <a:r>
              <a:rPr lang="en-US" sz="2400" b="1" dirty="0" smtClean="0">
                <a:ln w="1905"/>
                <a:solidFill>
                  <a:srgbClr val="C00000"/>
                </a:solidFill>
                <a:effectLst>
                  <a:innerShdw blurRad="69850" dist="43180" dir="5400000">
                    <a:srgbClr val="000000">
                      <a:alpha val="65000"/>
                    </a:srgbClr>
                  </a:innerShdw>
                </a:effectLst>
              </a:rPr>
              <a:t>Facing intimidating circumstances</a:t>
            </a:r>
          </a:p>
          <a:p>
            <a:r>
              <a:rPr lang="en-US" sz="3600" b="1" dirty="0" err="1" smtClean="0">
                <a:ln w="1905"/>
                <a:solidFill>
                  <a:srgbClr val="C00000"/>
                </a:solidFill>
                <a:effectLst>
                  <a:innerShdw blurRad="69850" dist="43180" dir="5400000">
                    <a:srgbClr val="000000">
                      <a:alpha val="65000"/>
                    </a:srgbClr>
                  </a:innerShdw>
                </a:effectLst>
              </a:rPr>
              <a:t>Shamgar</a:t>
            </a:r>
            <a:endParaRPr lang="en-US" sz="3600" b="1" dirty="0" smtClean="0">
              <a:ln w="1905"/>
              <a:solidFill>
                <a:srgbClr val="C00000"/>
              </a:solidFill>
              <a:effectLst>
                <a:innerShdw blurRad="69850" dist="43180" dir="5400000">
                  <a:srgbClr val="000000">
                    <a:alpha val="65000"/>
                  </a:srgbClr>
                </a:innerShdw>
              </a:effectLst>
            </a:endParaRPr>
          </a:p>
          <a:p>
            <a:pPr marL="1028700" lvl="1" indent="-571500">
              <a:buFont typeface="Wingdings" pitchFamily="2" charset="2"/>
              <a:buChar char="Ø"/>
            </a:pPr>
            <a:r>
              <a:rPr lang="en-US" sz="2400" b="1" dirty="0" smtClean="0">
                <a:ln w="1905"/>
                <a:solidFill>
                  <a:srgbClr val="C00000"/>
                </a:solidFill>
                <a:effectLst>
                  <a:innerShdw blurRad="69850" dist="43180" dir="5400000">
                    <a:srgbClr val="000000">
                      <a:alpha val="65000"/>
                    </a:srgbClr>
                  </a:innerShdw>
                </a:effectLst>
              </a:rPr>
              <a:t>Giving God what you have</a:t>
            </a:r>
          </a:p>
          <a:p>
            <a:r>
              <a:rPr lang="en-US" sz="3600" b="1" dirty="0" smtClean="0">
                <a:ln w="1905"/>
                <a:solidFill>
                  <a:srgbClr val="C00000"/>
                </a:solidFill>
                <a:effectLst>
                  <a:innerShdw blurRad="69850" dist="43180" dir="5400000">
                    <a:srgbClr val="000000">
                      <a:alpha val="65000"/>
                    </a:srgbClr>
                  </a:innerShdw>
                </a:effectLst>
              </a:rPr>
              <a:t>Ananias</a:t>
            </a:r>
          </a:p>
          <a:p>
            <a:pPr marL="571500" indent="-571500">
              <a:buFont typeface="Wingdings" pitchFamily="2" charset="2"/>
              <a:buChar char="Ø"/>
            </a:pPr>
            <a:r>
              <a:rPr lang="en-US" sz="2400" b="1" dirty="0" smtClean="0">
                <a:ln w="1905"/>
                <a:solidFill>
                  <a:srgbClr val="C00000"/>
                </a:solidFill>
                <a:effectLst>
                  <a:innerShdw blurRad="69850" dist="43180" dir="5400000">
                    <a:srgbClr val="000000">
                      <a:alpha val="65000"/>
                    </a:srgbClr>
                  </a:innerShdw>
                </a:effectLst>
              </a:rPr>
              <a:t>Obeying when you don’t understand</a:t>
            </a:r>
          </a:p>
          <a:p>
            <a:r>
              <a:rPr lang="en-US" sz="3600" b="1" dirty="0" smtClean="0">
                <a:ln w="1905"/>
                <a:solidFill>
                  <a:srgbClr val="C00000"/>
                </a:solidFill>
                <a:effectLst>
                  <a:innerShdw blurRad="69850" dist="43180" dir="5400000">
                    <a:srgbClr val="000000">
                      <a:alpha val="65000"/>
                    </a:srgbClr>
                  </a:innerShdw>
                </a:effectLst>
              </a:rPr>
              <a:t>Jehonadab</a:t>
            </a:r>
          </a:p>
          <a:p>
            <a:pPr marL="571500" indent="-571500">
              <a:buFont typeface="Wingdings" pitchFamily="2" charset="2"/>
              <a:buChar char="Ø"/>
            </a:pPr>
            <a:r>
              <a:rPr lang="en-US" sz="2400" b="1" dirty="0" smtClean="0">
                <a:ln w="1905"/>
                <a:solidFill>
                  <a:srgbClr val="C00000"/>
                </a:solidFill>
                <a:effectLst>
                  <a:innerShdw blurRad="69850" dist="43180" dir="5400000">
                    <a:srgbClr val="000000">
                      <a:alpha val="65000"/>
                    </a:srgbClr>
                  </a:innerShdw>
                </a:effectLst>
              </a:rPr>
              <a:t>A Fathers example</a:t>
            </a:r>
            <a:endParaRPr lang="en-US" sz="2400" b="1" dirty="0">
              <a:ln w="1905"/>
              <a:solidFill>
                <a:srgbClr val="C00000"/>
              </a:solidFill>
              <a:effectLst>
                <a:innerShdw blurRad="69850" dist="43180" dir="5400000">
                  <a:srgbClr val="000000">
                    <a:alpha val="65000"/>
                  </a:srgbClr>
                </a:innerShdw>
              </a:effectLst>
            </a:endParaRPr>
          </a:p>
        </p:txBody>
      </p:sp>
      <p:sp>
        <p:nvSpPr>
          <p:cNvPr id="6" name="Rectangle 5"/>
          <p:cNvSpPr/>
          <p:nvPr/>
        </p:nvSpPr>
        <p:spPr>
          <a:xfrm>
            <a:off x="4430486" y="1474619"/>
            <a:ext cx="4950440" cy="3908762"/>
          </a:xfrm>
          <a:prstGeom prst="rect">
            <a:avLst/>
          </a:prstGeom>
          <a:noFill/>
        </p:spPr>
        <p:txBody>
          <a:bodyPr wrap="square" lIns="91440" tIns="45720" rIns="91440" bIns="45720">
            <a:spAutoFit/>
            <a:scene3d>
              <a:camera prst="isometricOffAxis2Lef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2">
                      <a:satMod val="175000"/>
                      <a:alpha val="40000"/>
                    </a:schemeClr>
                  </a:glow>
                  <a:outerShdw blurRad="50800" dist="39000" dir="5460000" algn="tl">
                    <a:srgbClr val="000000">
                      <a:alpha val="38000"/>
                    </a:srgbClr>
                  </a:outerShdw>
                </a:effectLst>
              </a:rPr>
              <a:t>Little known</a:t>
            </a:r>
          </a:p>
          <a:p>
            <a:pPr algn="ctr"/>
            <a:r>
              <a:rPr lang="en-US"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2">
                      <a:satMod val="175000"/>
                      <a:alpha val="40000"/>
                    </a:schemeClr>
                  </a:glow>
                  <a:outerShdw blurRad="50800" dist="39000" dir="5460000" algn="tl">
                    <a:srgbClr val="000000">
                      <a:alpha val="38000"/>
                    </a:srgbClr>
                  </a:outerShdw>
                </a:effectLst>
              </a:rPr>
              <a:t>Great Impact!</a:t>
            </a:r>
            <a:endParaRPr 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2">
                    <a:satMod val="175000"/>
                    <a:alpha val="4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272293441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Wisps of Light.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25400"/>
            <a:ext cx="9182100" cy="7035800"/>
          </a:xfrm>
          <a:prstGeom prst="rect">
            <a:avLst/>
          </a:prstGeom>
        </p:spPr>
      </p:pic>
      <p:sp>
        <p:nvSpPr>
          <p:cNvPr id="5" name="Rectangle 4"/>
          <p:cNvSpPr/>
          <p:nvPr/>
        </p:nvSpPr>
        <p:spPr>
          <a:xfrm>
            <a:off x="0" y="953869"/>
            <a:ext cx="9182100" cy="5940088"/>
          </a:xfrm>
          <a:prstGeom prst="rect">
            <a:avLst/>
          </a:prstGeom>
          <a:noFill/>
        </p:spPr>
        <p:txBody>
          <a:bodyPr wrap="square" lIns="91440" tIns="45720" rIns="91440" bIns="45720">
            <a:spAutoFit/>
          </a:bodyPr>
          <a:lstStyle/>
          <a:p>
            <a:pPr algn="ctr"/>
            <a:r>
              <a:rPr lang="en-US" sz="3600" b="1" dirty="0" smtClean="0">
                <a:ln w="1905"/>
                <a:solidFill>
                  <a:srgbClr val="C00000"/>
                </a:solidFill>
                <a:effectLst>
                  <a:innerShdw blurRad="69850" dist="43180" dir="5400000">
                    <a:srgbClr val="000000">
                      <a:alpha val="65000"/>
                    </a:srgbClr>
                  </a:innerShdw>
                </a:effectLst>
              </a:rPr>
              <a:t>Ephesians 2:8</a:t>
            </a:r>
          </a:p>
          <a:p>
            <a:pPr algn="ctr"/>
            <a:r>
              <a:rPr lang="en-US" sz="6600" b="1" dirty="0" smtClean="0">
                <a:ln w="1905"/>
                <a:solidFill>
                  <a:srgbClr val="C00000"/>
                </a:solidFill>
                <a:effectLst>
                  <a:innerShdw blurRad="69850" dist="43180" dir="5400000">
                    <a:srgbClr val="000000">
                      <a:alpha val="65000"/>
                    </a:srgbClr>
                  </a:innerShdw>
                </a:effectLst>
              </a:rPr>
              <a:t>“For by </a:t>
            </a:r>
            <a:r>
              <a:rPr lang="en-US" sz="6600" b="1" dirty="0" smtClean="0">
                <a:ln w="1905"/>
                <a:solidFill>
                  <a:srgbClr val="C00000"/>
                </a:solidFill>
                <a:effectLst>
                  <a:glow rad="228600">
                    <a:schemeClr val="accent2">
                      <a:satMod val="175000"/>
                      <a:alpha val="40000"/>
                    </a:schemeClr>
                  </a:glow>
                  <a:innerShdw blurRad="69850" dist="43180" dir="5400000">
                    <a:srgbClr val="000000">
                      <a:alpha val="65000"/>
                    </a:srgbClr>
                  </a:innerShdw>
                </a:effectLst>
              </a:rPr>
              <a:t>grace</a:t>
            </a:r>
            <a:r>
              <a:rPr lang="en-US" sz="6600" b="1" dirty="0" smtClean="0">
                <a:ln w="1905"/>
                <a:solidFill>
                  <a:srgbClr val="C00000"/>
                </a:solidFill>
                <a:effectLst>
                  <a:innerShdw blurRad="69850" dist="43180" dir="5400000">
                    <a:srgbClr val="000000">
                      <a:alpha val="65000"/>
                    </a:srgbClr>
                  </a:innerShdw>
                </a:effectLst>
              </a:rPr>
              <a:t> you have been saved through faith, and that not of yourselves; it is the</a:t>
            </a:r>
          </a:p>
          <a:p>
            <a:pPr algn="ctr"/>
            <a:r>
              <a:rPr lang="en-US" sz="8000" b="1" dirty="0" smtClean="0">
                <a:ln w="1905"/>
                <a:solidFill>
                  <a:srgbClr val="C00000"/>
                </a:solidFill>
                <a:effectLst>
                  <a:glow rad="228600">
                    <a:schemeClr val="accent2">
                      <a:satMod val="175000"/>
                      <a:alpha val="40000"/>
                    </a:schemeClr>
                  </a:glow>
                  <a:innerShdw blurRad="69850" dist="43180" dir="5400000">
                    <a:srgbClr val="000000">
                      <a:alpha val="65000"/>
                    </a:srgbClr>
                  </a:innerShdw>
                </a:effectLst>
              </a:rPr>
              <a:t>gift of God</a:t>
            </a:r>
            <a:r>
              <a:rPr lang="en-US" sz="6600" b="1" dirty="0" smtClean="0">
                <a:ln w="1905"/>
                <a:solidFill>
                  <a:srgbClr val="C00000"/>
                </a:solidFill>
                <a:effectLst>
                  <a:innerShdw blurRad="69850" dist="43180" dir="5400000">
                    <a:srgbClr val="000000">
                      <a:alpha val="65000"/>
                    </a:srgbClr>
                  </a:innerShdw>
                </a:effectLst>
              </a:rPr>
              <a:t>.”</a:t>
            </a:r>
            <a:endParaRPr lang="en-US" sz="6600" b="1" dirty="0" smtClean="0">
              <a:ln w="1905"/>
              <a:solidFill>
                <a:srgbClr val="C00000"/>
              </a:solidFill>
              <a:effectLst>
                <a:innerShdw blurRad="69850" dist="43180" dir="5400000">
                  <a:srgbClr val="000000">
                    <a:alpha val="65000"/>
                  </a:srgbClr>
                </a:innerShdw>
              </a:effectLst>
            </a:endParaRPr>
          </a:p>
        </p:txBody>
      </p:sp>
      <p:sp>
        <p:nvSpPr>
          <p:cNvPr id="7" name="Rectangle 6"/>
          <p:cNvSpPr/>
          <p:nvPr/>
        </p:nvSpPr>
        <p:spPr>
          <a:xfrm>
            <a:off x="0" y="0"/>
            <a:ext cx="9182100" cy="110799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Story of </a:t>
            </a:r>
            <a:r>
              <a:rPr lang="en-US" sz="66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Grace</a:t>
            </a:r>
            <a:endParaRPr lang="en-US" sz="6600" b="1" cap="none" spc="50" dirty="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442096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Wisps of Light.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25400"/>
            <a:ext cx="9182100" cy="7035800"/>
          </a:xfrm>
          <a:prstGeom prst="rect">
            <a:avLst/>
          </a:prstGeom>
        </p:spPr>
      </p:pic>
      <p:sp>
        <p:nvSpPr>
          <p:cNvPr id="5" name="Rectangle 4"/>
          <p:cNvSpPr/>
          <p:nvPr/>
        </p:nvSpPr>
        <p:spPr>
          <a:xfrm>
            <a:off x="-38100" y="2057400"/>
            <a:ext cx="9182100" cy="646331"/>
          </a:xfrm>
          <a:prstGeom prst="rect">
            <a:avLst/>
          </a:prstGeom>
          <a:noFill/>
        </p:spPr>
        <p:txBody>
          <a:bodyPr wrap="square" lIns="91440" tIns="45720" rIns="91440" bIns="45720">
            <a:spAutoFit/>
          </a:bodyPr>
          <a:lstStyle/>
          <a:p>
            <a:pPr algn="ctr"/>
            <a:r>
              <a:rPr lang="en-US" sz="3600" b="1" dirty="0" smtClean="0">
                <a:ln w="1905"/>
                <a:solidFill>
                  <a:srgbClr val="C00000"/>
                </a:solidFill>
                <a:effectLst>
                  <a:innerShdw blurRad="69850" dist="43180" dir="5400000">
                    <a:srgbClr val="000000">
                      <a:alpha val="65000"/>
                    </a:srgbClr>
                  </a:innerShdw>
                </a:effectLst>
              </a:rPr>
              <a:t>Mephibosheth probably expected destruction</a:t>
            </a:r>
            <a:endParaRPr lang="en-US" sz="3600" b="1" dirty="0" smtClean="0">
              <a:ln w="1905"/>
              <a:solidFill>
                <a:srgbClr val="C00000"/>
              </a:solidFill>
              <a:effectLst>
                <a:innerShdw blurRad="69850" dist="43180" dir="5400000">
                  <a:srgbClr val="000000">
                    <a:alpha val="65000"/>
                  </a:srgbClr>
                </a:innerShdw>
              </a:effectLst>
            </a:endParaRPr>
          </a:p>
        </p:txBody>
      </p:sp>
      <p:sp>
        <p:nvSpPr>
          <p:cNvPr id="7" name="Rectangle 6"/>
          <p:cNvSpPr/>
          <p:nvPr/>
        </p:nvSpPr>
        <p:spPr>
          <a:xfrm>
            <a:off x="0" y="0"/>
            <a:ext cx="91821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Story of Expectations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75637502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Wisps of Light.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25400"/>
            <a:ext cx="9182100" cy="7035800"/>
          </a:xfrm>
          <a:prstGeom prst="rect">
            <a:avLst/>
          </a:prstGeom>
        </p:spPr>
      </p:pic>
      <p:sp>
        <p:nvSpPr>
          <p:cNvPr id="5" name="Rectangle 4"/>
          <p:cNvSpPr/>
          <p:nvPr/>
        </p:nvSpPr>
        <p:spPr>
          <a:xfrm>
            <a:off x="-19050" y="1066800"/>
            <a:ext cx="9182100" cy="5324535"/>
          </a:xfrm>
          <a:prstGeom prst="rect">
            <a:avLst/>
          </a:prstGeom>
          <a:noFill/>
        </p:spPr>
        <p:txBody>
          <a:bodyPr wrap="square" lIns="91440" tIns="45720" rIns="91440" bIns="45720">
            <a:spAutoFit/>
          </a:bodyPr>
          <a:lstStyle/>
          <a:p>
            <a:pPr algn="ctr"/>
            <a:r>
              <a:rPr lang="en-US" sz="3600" b="1" dirty="0" smtClean="0">
                <a:ln w="1905"/>
                <a:solidFill>
                  <a:srgbClr val="C00000"/>
                </a:solidFill>
                <a:effectLst>
                  <a:innerShdw blurRad="69850" dist="43180" dir="5400000">
                    <a:srgbClr val="000000">
                      <a:alpha val="65000"/>
                    </a:srgbClr>
                  </a:innerShdw>
                </a:effectLst>
              </a:rPr>
              <a:t>Mephibosheth probably expected destruction</a:t>
            </a:r>
          </a:p>
          <a:p>
            <a:pPr algn="ctr"/>
            <a:endParaRPr lang="en-US" sz="3600" b="1" dirty="0">
              <a:ln w="1905"/>
              <a:solidFill>
                <a:srgbClr val="C00000"/>
              </a:solidFill>
              <a:effectLst>
                <a:innerShdw blurRad="69850" dist="43180" dir="5400000">
                  <a:srgbClr val="000000">
                    <a:alpha val="65000"/>
                  </a:srgbClr>
                </a:innerShdw>
              </a:effectLst>
            </a:endParaRPr>
          </a:p>
          <a:p>
            <a:pPr algn="ctr"/>
            <a:r>
              <a:rPr lang="en-US" sz="4800" b="1" u="sng" dirty="0" smtClean="0">
                <a:ln w="1905"/>
                <a:solidFill>
                  <a:srgbClr val="C00000"/>
                </a:solidFill>
                <a:effectLst>
                  <a:innerShdw blurRad="69850" dist="43180" dir="5400000">
                    <a:srgbClr val="000000">
                      <a:alpha val="65000"/>
                    </a:srgbClr>
                  </a:innerShdw>
                </a:effectLst>
              </a:rPr>
              <a:t>But God had restoration in mind</a:t>
            </a:r>
          </a:p>
          <a:p>
            <a:pPr algn="ctr"/>
            <a:r>
              <a:rPr lang="en-US" sz="4000" b="1" dirty="0" smtClean="0">
                <a:ln w="1905"/>
                <a:solidFill>
                  <a:srgbClr val="C00000"/>
                </a:solidFill>
                <a:effectLst>
                  <a:innerShdw blurRad="69850" dist="43180" dir="5400000">
                    <a:srgbClr val="000000">
                      <a:alpha val="65000"/>
                    </a:srgbClr>
                  </a:innerShdw>
                </a:effectLst>
              </a:rPr>
              <a:t>2 Samuel 9:7</a:t>
            </a:r>
          </a:p>
          <a:p>
            <a:pPr algn="ctr"/>
            <a:r>
              <a:rPr lang="en-US" sz="6000" b="1" dirty="0" smtClean="0">
                <a:ln w="1905"/>
                <a:solidFill>
                  <a:srgbClr val="C00000"/>
                </a:solidFill>
                <a:effectLst>
                  <a:innerShdw blurRad="69850" dist="43180" dir="5400000">
                    <a:srgbClr val="000000">
                      <a:alpha val="65000"/>
                    </a:srgbClr>
                  </a:innerShdw>
                </a:effectLst>
              </a:rPr>
              <a:t>“… and will restore to you all the land of Saul  your grandfather”</a:t>
            </a:r>
            <a:endParaRPr lang="en-US" sz="6000" b="1" dirty="0" smtClean="0">
              <a:ln w="1905"/>
              <a:solidFill>
                <a:srgbClr val="C00000"/>
              </a:solidFill>
              <a:effectLst>
                <a:innerShdw blurRad="69850" dist="43180" dir="5400000">
                  <a:srgbClr val="000000">
                    <a:alpha val="65000"/>
                  </a:srgbClr>
                </a:innerShdw>
              </a:effectLst>
            </a:endParaRPr>
          </a:p>
        </p:txBody>
      </p:sp>
      <p:sp>
        <p:nvSpPr>
          <p:cNvPr id="7" name="Rectangle 6"/>
          <p:cNvSpPr/>
          <p:nvPr/>
        </p:nvSpPr>
        <p:spPr>
          <a:xfrm>
            <a:off x="0" y="0"/>
            <a:ext cx="91821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Story of Expectations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79726674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Wisps of Light.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25400"/>
            <a:ext cx="9182100" cy="7035800"/>
          </a:xfrm>
          <a:prstGeom prst="rect">
            <a:avLst/>
          </a:prstGeom>
        </p:spPr>
      </p:pic>
      <p:sp>
        <p:nvSpPr>
          <p:cNvPr id="5" name="Rectangle 4"/>
          <p:cNvSpPr/>
          <p:nvPr/>
        </p:nvSpPr>
        <p:spPr>
          <a:xfrm>
            <a:off x="0" y="953869"/>
            <a:ext cx="9182100" cy="5632311"/>
          </a:xfrm>
          <a:prstGeom prst="rect">
            <a:avLst/>
          </a:prstGeom>
          <a:noFill/>
        </p:spPr>
        <p:txBody>
          <a:bodyPr wrap="square" lIns="91440" tIns="45720" rIns="91440" bIns="45720">
            <a:spAutoFit/>
          </a:bodyPr>
          <a:lstStyle/>
          <a:p>
            <a:pPr algn="ctr"/>
            <a:r>
              <a:rPr lang="en-US" sz="4000" b="1" dirty="0" smtClean="0">
                <a:ln w="1905"/>
                <a:solidFill>
                  <a:srgbClr val="C00000"/>
                </a:solidFill>
                <a:effectLst>
                  <a:innerShdw blurRad="69850" dist="43180" dir="5400000">
                    <a:srgbClr val="000000">
                      <a:alpha val="65000"/>
                    </a:srgbClr>
                  </a:innerShdw>
                </a:effectLst>
              </a:rPr>
              <a:t>1 Samuel 20:15</a:t>
            </a:r>
          </a:p>
          <a:p>
            <a:pPr algn="ctr"/>
            <a:r>
              <a:rPr lang="en-US" sz="4000" b="1" dirty="0" smtClean="0">
                <a:ln w="1905"/>
                <a:solidFill>
                  <a:srgbClr val="C00000"/>
                </a:solidFill>
                <a:effectLst>
                  <a:innerShdw blurRad="69850" dist="43180" dir="5400000">
                    <a:srgbClr val="000000">
                      <a:alpha val="65000"/>
                    </a:srgbClr>
                  </a:innerShdw>
                </a:effectLst>
              </a:rPr>
              <a:t>“but you shall not cut off your kindness from my house forever..”</a:t>
            </a:r>
          </a:p>
          <a:p>
            <a:pPr algn="ctr"/>
            <a:endParaRPr lang="en-US" sz="4000" b="1" dirty="0">
              <a:ln w="1905"/>
              <a:solidFill>
                <a:srgbClr val="C00000"/>
              </a:solidFill>
              <a:effectLst>
                <a:innerShdw blurRad="69850" dist="43180" dir="5400000">
                  <a:srgbClr val="000000">
                    <a:alpha val="65000"/>
                  </a:srgbClr>
                </a:innerShdw>
              </a:effectLst>
            </a:endParaRPr>
          </a:p>
          <a:p>
            <a:pPr algn="ctr"/>
            <a:r>
              <a:rPr lang="en-US" sz="4000" b="1" dirty="0" smtClean="0">
                <a:ln w="1905"/>
                <a:solidFill>
                  <a:srgbClr val="C00000"/>
                </a:solidFill>
                <a:effectLst>
                  <a:innerShdw blurRad="69850" dist="43180" dir="5400000">
                    <a:srgbClr val="000000">
                      <a:alpha val="65000"/>
                    </a:srgbClr>
                  </a:innerShdw>
                </a:effectLst>
              </a:rPr>
              <a:t>2 Samuel 9:1,7</a:t>
            </a:r>
          </a:p>
          <a:p>
            <a:pPr algn="ctr"/>
            <a:r>
              <a:rPr lang="en-US" sz="4000" b="1" dirty="0" smtClean="0">
                <a:ln w="1905"/>
                <a:solidFill>
                  <a:srgbClr val="C00000"/>
                </a:solidFill>
                <a:effectLst>
                  <a:innerShdw blurRad="69850" dist="43180" dir="5400000">
                    <a:srgbClr val="000000">
                      <a:alpha val="65000"/>
                    </a:srgbClr>
                  </a:innerShdw>
                </a:effectLst>
              </a:rPr>
              <a:t>“that I may show him kindness for Jonathan’s sake?”</a:t>
            </a:r>
          </a:p>
          <a:p>
            <a:pPr algn="ctr"/>
            <a:r>
              <a:rPr lang="en-US" sz="4000" b="1" dirty="0" smtClean="0">
                <a:ln w="1905"/>
                <a:solidFill>
                  <a:srgbClr val="C00000"/>
                </a:solidFill>
                <a:effectLst>
                  <a:innerShdw blurRad="69850" dist="43180" dir="5400000">
                    <a:srgbClr val="000000">
                      <a:alpha val="65000"/>
                    </a:srgbClr>
                  </a:innerShdw>
                </a:effectLst>
              </a:rPr>
              <a:t>“for I will surely show you kindness for </a:t>
            </a:r>
            <a:r>
              <a:rPr lang="en-US" sz="4000" b="1" dirty="0">
                <a:ln w="1905"/>
                <a:solidFill>
                  <a:srgbClr val="C00000"/>
                </a:solidFill>
                <a:effectLst>
                  <a:innerShdw blurRad="69850" dist="43180" dir="5400000">
                    <a:srgbClr val="000000">
                      <a:alpha val="65000"/>
                    </a:srgbClr>
                  </a:innerShdw>
                </a:effectLst>
              </a:rPr>
              <a:t>J</a:t>
            </a:r>
            <a:r>
              <a:rPr lang="en-US" sz="4000" b="1" dirty="0" smtClean="0">
                <a:ln w="1905"/>
                <a:solidFill>
                  <a:srgbClr val="C00000"/>
                </a:solidFill>
                <a:effectLst>
                  <a:innerShdw blurRad="69850" dist="43180" dir="5400000">
                    <a:srgbClr val="000000">
                      <a:alpha val="65000"/>
                    </a:srgbClr>
                  </a:innerShdw>
                </a:effectLst>
              </a:rPr>
              <a:t>onathan your father’s sake”</a:t>
            </a:r>
            <a:endParaRPr lang="en-US" sz="4000" b="1" dirty="0" smtClean="0">
              <a:ln w="1905"/>
              <a:solidFill>
                <a:srgbClr val="C00000"/>
              </a:solidFill>
              <a:effectLst>
                <a:innerShdw blurRad="69850" dist="43180" dir="5400000">
                  <a:srgbClr val="000000">
                    <a:alpha val="65000"/>
                  </a:srgbClr>
                </a:innerShdw>
              </a:effectLst>
            </a:endParaRPr>
          </a:p>
        </p:txBody>
      </p:sp>
      <p:sp>
        <p:nvSpPr>
          <p:cNvPr id="7" name="Rectangle 6"/>
          <p:cNvSpPr/>
          <p:nvPr/>
        </p:nvSpPr>
        <p:spPr>
          <a:xfrm>
            <a:off x="0" y="0"/>
            <a:ext cx="91821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Story of Covenant Relationship</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56620240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Wisps of Light.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25400"/>
            <a:ext cx="9182100" cy="7035800"/>
          </a:xfrm>
          <a:prstGeom prst="rect">
            <a:avLst/>
          </a:prstGeom>
        </p:spPr>
      </p:pic>
      <p:sp>
        <p:nvSpPr>
          <p:cNvPr id="5" name="Rectangle 4"/>
          <p:cNvSpPr/>
          <p:nvPr/>
        </p:nvSpPr>
        <p:spPr>
          <a:xfrm>
            <a:off x="0" y="953869"/>
            <a:ext cx="9182100" cy="5632311"/>
          </a:xfrm>
          <a:prstGeom prst="rect">
            <a:avLst/>
          </a:prstGeom>
          <a:noFill/>
        </p:spPr>
        <p:txBody>
          <a:bodyPr wrap="square" lIns="91440" tIns="45720" rIns="91440" bIns="45720">
            <a:spAutoFit/>
          </a:bodyPr>
          <a:lstStyle/>
          <a:p>
            <a:pPr algn="ctr"/>
            <a:r>
              <a:rPr lang="en-US" sz="4000" b="1" u="sng" dirty="0" smtClean="0">
                <a:ln w="1905"/>
                <a:solidFill>
                  <a:srgbClr val="C00000"/>
                </a:solidFill>
                <a:effectLst>
                  <a:innerShdw blurRad="69850" dist="43180" dir="5400000">
                    <a:srgbClr val="000000">
                      <a:alpha val="65000"/>
                    </a:srgbClr>
                  </a:innerShdw>
                </a:effectLst>
              </a:rPr>
              <a:t>David knew that God takes vows seriously</a:t>
            </a:r>
          </a:p>
          <a:p>
            <a:pPr algn="ctr"/>
            <a:endParaRPr lang="en-US" sz="4000" b="1" dirty="0">
              <a:ln w="1905"/>
              <a:solidFill>
                <a:srgbClr val="C00000"/>
              </a:solidFill>
              <a:effectLst>
                <a:innerShdw blurRad="69850" dist="43180" dir="5400000">
                  <a:srgbClr val="000000">
                    <a:alpha val="65000"/>
                  </a:srgbClr>
                </a:innerShdw>
              </a:effectLst>
            </a:endParaRPr>
          </a:p>
          <a:p>
            <a:pPr algn="ctr"/>
            <a:r>
              <a:rPr lang="en-US" sz="4000" b="1" dirty="0" smtClean="0">
                <a:ln w="1905"/>
                <a:solidFill>
                  <a:srgbClr val="C00000"/>
                </a:solidFill>
                <a:effectLst>
                  <a:innerShdw blurRad="69850" dist="43180" dir="5400000">
                    <a:srgbClr val="000000">
                      <a:alpha val="65000"/>
                    </a:srgbClr>
                  </a:innerShdw>
                </a:effectLst>
              </a:rPr>
              <a:t>Proverbs 20:25</a:t>
            </a:r>
          </a:p>
          <a:p>
            <a:pPr algn="ctr"/>
            <a:r>
              <a:rPr lang="en-US" sz="6000" b="1" dirty="0" smtClean="0">
                <a:ln w="1905"/>
                <a:solidFill>
                  <a:srgbClr val="C00000"/>
                </a:solidFill>
                <a:effectLst>
                  <a:innerShdw blurRad="69850" dist="43180" dir="5400000">
                    <a:srgbClr val="000000">
                      <a:alpha val="65000"/>
                    </a:srgbClr>
                  </a:innerShdw>
                </a:effectLst>
              </a:rPr>
              <a:t>“It is a snare for a man to devote rashly something as holy, and afterward to reconsider his vows.”</a:t>
            </a:r>
            <a:endParaRPr lang="en-US" sz="6000" b="1" dirty="0" smtClean="0">
              <a:ln w="1905"/>
              <a:solidFill>
                <a:srgbClr val="C00000"/>
              </a:solidFill>
              <a:effectLst>
                <a:innerShdw blurRad="69850" dist="43180" dir="5400000">
                  <a:srgbClr val="000000">
                    <a:alpha val="65000"/>
                  </a:srgbClr>
                </a:innerShdw>
              </a:effectLst>
            </a:endParaRPr>
          </a:p>
        </p:txBody>
      </p:sp>
      <p:sp>
        <p:nvSpPr>
          <p:cNvPr id="7" name="Rectangle 6"/>
          <p:cNvSpPr/>
          <p:nvPr/>
        </p:nvSpPr>
        <p:spPr>
          <a:xfrm>
            <a:off x="0" y="0"/>
            <a:ext cx="91821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Story of Covenant Relationship</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70904464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Wisps of Light.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25400"/>
            <a:ext cx="9182100" cy="7035800"/>
          </a:xfrm>
          <a:prstGeom prst="rect">
            <a:avLst/>
          </a:prstGeom>
        </p:spPr>
      </p:pic>
      <p:sp>
        <p:nvSpPr>
          <p:cNvPr id="5" name="Rectangle 4"/>
          <p:cNvSpPr/>
          <p:nvPr/>
        </p:nvSpPr>
        <p:spPr>
          <a:xfrm>
            <a:off x="0" y="953869"/>
            <a:ext cx="9182100" cy="4893647"/>
          </a:xfrm>
          <a:prstGeom prst="rect">
            <a:avLst/>
          </a:prstGeom>
          <a:noFill/>
        </p:spPr>
        <p:txBody>
          <a:bodyPr wrap="square" lIns="91440" tIns="45720" rIns="91440" bIns="45720">
            <a:spAutoFit/>
          </a:bodyPr>
          <a:lstStyle/>
          <a:p>
            <a:pPr algn="ctr"/>
            <a:r>
              <a:rPr lang="en-US" sz="3600" b="1" dirty="0" smtClean="0">
                <a:ln w="1905"/>
                <a:solidFill>
                  <a:srgbClr val="C00000"/>
                </a:solidFill>
                <a:effectLst>
                  <a:innerShdw blurRad="69850" dist="43180" dir="5400000">
                    <a:srgbClr val="000000">
                      <a:alpha val="65000"/>
                    </a:srgbClr>
                  </a:innerShdw>
                </a:effectLst>
              </a:rPr>
              <a:t>2 Samuel 19:24-30</a:t>
            </a:r>
          </a:p>
          <a:p>
            <a:pPr algn="ctr"/>
            <a:endParaRPr lang="en-US" sz="3600" b="1" dirty="0">
              <a:ln w="1905"/>
              <a:solidFill>
                <a:srgbClr val="C00000"/>
              </a:solidFill>
              <a:effectLst>
                <a:innerShdw blurRad="69850" dist="43180" dir="5400000">
                  <a:srgbClr val="000000">
                    <a:alpha val="65000"/>
                  </a:srgbClr>
                </a:innerShdw>
              </a:effectLst>
            </a:endParaRPr>
          </a:p>
          <a:p>
            <a:pPr algn="ctr"/>
            <a:r>
              <a:rPr lang="en-US" sz="3600" b="1" dirty="0" smtClean="0">
                <a:ln w="1905"/>
                <a:solidFill>
                  <a:srgbClr val="C00000"/>
                </a:solidFill>
                <a:effectLst>
                  <a:innerShdw blurRad="69850" dist="43180" dir="5400000">
                    <a:srgbClr val="000000">
                      <a:alpha val="65000"/>
                    </a:srgbClr>
                  </a:innerShdw>
                </a:effectLst>
              </a:rPr>
              <a:t>30 </a:t>
            </a:r>
            <a:r>
              <a:rPr lang="en-US" sz="6000" b="1" dirty="0" smtClean="0">
                <a:ln w="1905"/>
                <a:solidFill>
                  <a:srgbClr val="C00000"/>
                </a:solidFill>
                <a:effectLst>
                  <a:innerShdw blurRad="69850" dist="43180" dir="5400000">
                    <a:srgbClr val="000000">
                      <a:alpha val="65000"/>
                    </a:srgbClr>
                  </a:innerShdw>
                </a:effectLst>
              </a:rPr>
              <a:t>“…Rather, let him take it all, inasmuch as my lord the king has come back in peace to his own house.”</a:t>
            </a:r>
            <a:endParaRPr lang="en-US" sz="6000" b="1" dirty="0" smtClean="0">
              <a:ln w="1905"/>
              <a:solidFill>
                <a:srgbClr val="C00000"/>
              </a:solidFill>
              <a:effectLst>
                <a:innerShdw blurRad="69850" dist="43180" dir="5400000">
                  <a:srgbClr val="000000">
                    <a:alpha val="65000"/>
                  </a:srgbClr>
                </a:innerShdw>
              </a:effectLst>
            </a:endParaRPr>
          </a:p>
        </p:txBody>
      </p:sp>
      <p:sp>
        <p:nvSpPr>
          <p:cNvPr id="7" name="Rectangle 6"/>
          <p:cNvSpPr/>
          <p:nvPr/>
        </p:nvSpPr>
        <p:spPr>
          <a:xfrm>
            <a:off x="0" y="0"/>
            <a:ext cx="91821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Story of love and gratitude</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24406663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Wisps of Light.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25400"/>
            <a:ext cx="9182100" cy="7035800"/>
          </a:xfrm>
          <a:prstGeom prst="rect">
            <a:avLst/>
          </a:prstGeom>
        </p:spPr>
      </p:pic>
      <p:sp>
        <p:nvSpPr>
          <p:cNvPr id="5" name="Rectangle 4"/>
          <p:cNvSpPr/>
          <p:nvPr/>
        </p:nvSpPr>
        <p:spPr>
          <a:xfrm>
            <a:off x="0" y="122346"/>
            <a:ext cx="5715000" cy="6740307"/>
          </a:xfrm>
          <a:prstGeom prst="rect">
            <a:avLst/>
          </a:prstGeom>
          <a:noFill/>
        </p:spPr>
        <p:txBody>
          <a:bodyPr wrap="square" lIns="91440" tIns="45720" rIns="91440" bIns="45720">
            <a:spAutoFit/>
          </a:bodyPr>
          <a:lstStyle/>
          <a:p>
            <a:r>
              <a:rPr lang="en-US" sz="3600" b="1" dirty="0" smtClean="0">
                <a:ln w="1905"/>
                <a:solidFill>
                  <a:srgbClr val="C00000"/>
                </a:solidFill>
                <a:effectLst>
                  <a:innerShdw blurRad="69850" dist="43180" dir="5400000">
                    <a:srgbClr val="000000">
                      <a:alpha val="65000"/>
                    </a:srgbClr>
                  </a:innerShdw>
                </a:effectLst>
              </a:rPr>
              <a:t>Eunice</a:t>
            </a:r>
          </a:p>
          <a:p>
            <a:pPr marL="1028700" lvl="1" indent="-571500">
              <a:buFont typeface="Wingdings" pitchFamily="2" charset="2"/>
              <a:buChar char="Ø"/>
            </a:pPr>
            <a:r>
              <a:rPr lang="en-US" sz="2400" b="1" dirty="0" smtClean="0">
                <a:ln w="1905"/>
                <a:solidFill>
                  <a:srgbClr val="C00000"/>
                </a:solidFill>
                <a:effectLst>
                  <a:innerShdw blurRad="69850" dist="43180" dir="5400000">
                    <a:srgbClr val="000000">
                      <a:alpha val="65000"/>
                    </a:srgbClr>
                  </a:innerShdw>
                </a:effectLst>
              </a:rPr>
              <a:t>A Mothers example</a:t>
            </a:r>
          </a:p>
          <a:p>
            <a:r>
              <a:rPr lang="en-US" sz="3600" b="1" dirty="0" smtClean="0">
                <a:ln w="1905"/>
                <a:solidFill>
                  <a:srgbClr val="C00000"/>
                </a:solidFill>
                <a:effectLst>
                  <a:glow rad="228600">
                    <a:schemeClr val="accent2">
                      <a:satMod val="175000"/>
                      <a:alpha val="40000"/>
                    </a:schemeClr>
                  </a:glow>
                  <a:innerShdw blurRad="69850" dist="43180" dir="5400000">
                    <a:srgbClr val="000000">
                      <a:alpha val="65000"/>
                    </a:srgbClr>
                  </a:innerShdw>
                </a:effectLst>
              </a:rPr>
              <a:t>Mephibosheth</a:t>
            </a:r>
          </a:p>
          <a:p>
            <a:pPr marL="1028700" lvl="1" indent="-571500">
              <a:buFont typeface="Wingdings" pitchFamily="2" charset="2"/>
              <a:buChar char="Ø"/>
            </a:pPr>
            <a:r>
              <a:rPr lang="en-US" sz="2400" b="1" dirty="0" smtClean="0">
                <a:ln w="1905"/>
                <a:solidFill>
                  <a:srgbClr val="C00000"/>
                </a:solidFill>
                <a:effectLst>
                  <a:glow rad="228600">
                    <a:schemeClr val="accent2">
                      <a:satMod val="175000"/>
                      <a:alpha val="40000"/>
                    </a:schemeClr>
                  </a:glow>
                  <a:innerShdw blurRad="69850" dist="43180" dir="5400000">
                    <a:srgbClr val="000000">
                      <a:alpha val="65000"/>
                    </a:srgbClr>
                  </a:innerShdw>
                </a:effectLst>
              </a:rPr>
              <a:t>Story of a nobody</a:t>
            </a:r>
          </a:p>
          <a:p>
            <a:r>
              <a:rPr lang="en-US" sz="3600" b="1" dirty="0" smtClean="0">
                <a:ln w="1905"/>
                <a:solidFill>
                  <a:srgbClr val="C00000"/>
                </a:solidFill>
                <a:effectLst>
                  <a:innerShdw blurRad="69850" dist="43180" dir="5400000">
                    <a:srgbClr val="000000">
                      <a:alpha val="65000"/>
                    </a:srgbClr>
                  </a:innerShdw>
                </a:effectLst>
              </a:rPr>
              <a:t>Three unnamed Woman</a:t>
            </a:r>
          </a:p>
          <a:p>
            <a:pPr marL="1028700" lvl="1" indent="-571500">
              <a:buFont typeface="Wingdings" pitchFamily="2" charset="2"/>
              <a:buChar char="Ø"/>
            </a:pPr>
            <a:r>
              <a:rPr lang="en-US" sz="2400" b="1" dirty="0" smtClean="0">
                <a:ln w="1905"/>
                <a:solidFill>
                  <a:srgbClr val="C00000"/>
                </a:solidFill>
                <a:effectLst>
                  <a:innerShdw blurRad="69850" dist="43180" dir="5400000">
                    <a:srgbClr val="000000">
                      <a:alpha val="65000"/>
                    </a:srgbClr>
                  </a:innerShdw>
                </a:effectLst>
              </a:rPr>
              <a:t>So obscure, not even named</a:t>
            </a:r>
          </a:p>
          <a:p>
            <a:r>
              <a:rPr lang="en-US" sz="3600" b="1" dirty="0" smtClean="0">
                <a:ln w="1905"/>
                <a:solidFill>
                  <a:srgbClr val="C00000"/>
                </a:solidFill>
                <a:effectLst>
                  <a:innerShdw blurRad="69850" dist="43180" dir="5400000">
                    <a:srgbClr val="000000">
                      <a:alpha val="65000"/>
                    </a:srgbClr>
                  </a:innerShdw>
                </a:effectLst>
              </a:rPr>
              <a:t>Nathan</a:t>
            </a:r>
          </a:p>
          <a:p>
            <a:pPr marL="1028700" lvl="1" indent="-571500">
              <a:buFont typeface="Wingdings" pitchFamily="2" charset="2"/>
              <a:buChar char="Ø"/>
            </a:pPr>
            <a:r>
              <a:rPr lang="en-US" sz="2400" b="1" dirty="0" smtClean="0">
                <a:ln w="1905"/>
                <a:solidFill>
                  <a:srgbClr val="C00000"/>
                </a:solidFill>
                <a:effectLst>
                  <a:innerShdw blurRad="69850" dist="43180" dir="5400000">
                    <a:srgbClr val="000000">
                      <a:alpha val="65000"/>
                    </a:srgbClr>
                  </a:innerShdw>
                </a:effectLst>
              </a:rPr>
              <a:t>Facing intimidating circumstances</a:t>
            </a:r>
          </a:p>
          <a:p>
            <a:r>
              <a:rPr lang="en-US" sz="3600" b="1" dirty="0" err="1" smtClean="0">
                <a:ln w="1905"/>
                <a:solidFill>
                  <a:srgbClr val="C00000"/>
                </a:solidFill>
                <a:effectLst>
                  <a:innerShdw blurRad="69850" dist="43180" dir="5400000">
                    <a:srgbClr val="000000">
                      <a:alpha val="65000"/>
                    </a:srgbClr>
                  </a:innerShdw>
                </a:effectLst>
              </a:rPr>
              <a:t>Shamgar</a:t>
            </a:r>
            <a:endParaRPr lang="en-US" sz="3600" b="1" dirty="0" smtClean="0">
              <a:ln w="1905"/>
              <a:solidFill>
                <a:srgbClr val="C00000"/>
              </a:solidFill>
              <a:effectLst>
                <a:innerShdw blurRad="69850" dist="43180" dir="5400000">
                  <a:srgbClr val="000000">
                    <a:alpha val="65000"/>
                  </a:srgbClr>
                </a:innerShdw>
              </a:effectLst>
            </a:endParaRPr>
          </a:p>
          <a:p>
            <a:pPr marL="1028700" lvl="1" indent="-571500">
              <a:buFont typeface="Wingdings" pitchFamily="2" charset="2"/>
              <a:buChar char="Ø"/>
            </a:pPr>
            <a:r>
              <a:rPr lang="en-US" sz="2400" b="1" dirty="0" smtClean="0">
                <a:ln w="1905"/>
                <a:solidFill>
                  <a:srgbClr val="C00000"/>
                </a:solidFill>
                <a:effectLst>
                  <a:innerShdw blurRad="69850" dist="43180" dir="5400000">
                    <a:srgbClr val="000000">
                      <a:alpha val="65000"/>
                    </a:srgbClr>
                  </a:innerShdw>
                </a:effectLst>
              </a:rPr>
              <a:t>Giving God what you have</a:t>
            </a:r>
          </a:p>
          <a:p>
            <a:r>
              <a:rPr lang="en-US" sz="3600" b="1" dirty="0" smtClean="0">
                <a:ln w="1905"/>
                <a:solidFill>
                  <a:srgbClr val="C00000"/>
                </a:solidFill>
                <a:effectLst>
                  <a:innerShdw blurRad="69850" dist="43180" dir="5400000">
                    <a:srgbClr val="000000">
                      <a:alpha val="65000"/>
                    </a:srgbClr>
                  </a:innerShdw>
                </a:effectLst>
              </a:rPr>
              <a:t>Ananias</a:t>
            </a:r>
          </a:p>
          <a:p>
            <a:pPr marL="571500" indent="-571500">
              <a:buFont typeface="Wingdings" pitchFamily="2" charset="2"/>
              <a:buChar char="Ø"/>
            </a:pPr>
            <a:r>
              <a:rPr lang="en-US" sz="2400" b="1" dirty="0" smtClean="0">
                <a:ln w="1905"/>
                <a:solidFill>
                  <a:srgbClr val="C00000"/>
                </a:solidFill>
                <a:effectLst>
                  <a:innerShdw blurRad="69850" dist="43180" dir="5400000">
                    <a:srgbClr val="000000">
                      <a:alpha val="65000"/>
                    </a:srgbClr>
                  </a:innerShdw>
                </a:effectLst>
              </a:rPr>
              <a:t>Obeying when you don’t understand</a:t>
            </a:r>
          </a:p>
          <a:p>
            <a:r>
              <a:rPr lang="en-US" sz="3600" b="1" dirty="0" smtClean="0">
                <a:ln w="1905"/>
                <a:solidFill>
                  <a:srgbClr val="C00000"/>
                </a:solidFill>
                <a:effectLst>
                  <a:innerShdw blurRad="69850" dist="43180" dir="5400000">
                    <a:srgbClr val="000000">
                      <a:alpha val="65000"/>
                    </a:srgbClr>
                  </a:innerShdw>
                </a:effectLst>
              </a:rPr>
              <a:t>Jehonadab</a:t>
            </a:r>
          </a:p>
          <a:p>
            <a:pPr marL="571500" indent="-571500">
              <a:buFont typeface="Wingdings" pitchFamily="2" charset="2"/>
              <a:buChar char="Ø"/>
            </a:pPr>
            <a:r>
              <a:rPr lang="en-US" sz="2400" b="1" dirty="0" smtClean="0">
                <a:ln w="1905"/>
                <a:solidFill>
                  <a:srgbClr val="C00000"/>
                </a:solidFill>
                <a:effectLst>
                  <a:innerShdw blurRad="69850" dist="43180" dir="5400000">
                    <a:srgbClr val="000000">
                      <a:alpha val="65000"/>
                    </a:srgbClr>
                  </a:innerShdw>
                </a:effectLst>
              </a:rPr>
              <a:t>A Fathers example</a:t>
            </a:r>
            <a:endParaRPr lang="en-US" sz="2400" b="1" dirty="0">
              <a:ln w="1905"/>
              <a:solidFill>
                <a:srgbClr val="C00000"/>
              </a:solidFill>
              <a:effectLst>
                <a:innerShdw blurRad="69850" dist="43180" dir="5400000">
                  <a:srgbClr val="000000">
                    <a:alpha val="65000"/>
                  </a:srgbClr>
                </a:innerShdw>
              </a:effectLst>
            </a:endParaRPr>
          </a:p>
        </p:txBody>
      </p:sp>
      <p:sp>
        <p:nvSpPr>
          <p:cNvPr id="6" name="Rectangle 5"/>
          <p:cNvSpPr/>
          <p:nvPr/>
        </p:nvSpPr>
        <p:spPr>
          <a:xfrm>
            <a:off x="4430486" y="1474619"/>
            <a:ext cx="4950440" cy="3908762"/>
          </a:xfrm>
          <a:prstGeom prst="rect">
            <a:avLst/>
          </a:prstGeom>
          <a:noFill/>
        </p:spPr>
        <p:txBody>
          <a:bodyPr wrap="square" lIns="91440" tIns="45720" rIns="91440" bIns="45720">
            <a:spAutoFit/>
            <a:scene3d>
              <a:camera prst="isometricOffAxis2Lef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Little known</a:t>
            </a:r>
          </a:p>
          <a:p>
            <a:pPr algn="ctr"/>
            <a:r>
              <a:rPr lang="en-US"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Great Impact!</a:t>
            </a:r>
            <a:endParaRPr 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4371354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Wisps of Light.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25400"/>
            <a:ext cx="9182100" cy="7035800"/>
          </a:xfrm>
          <a:prstGeom prst="rect">
            <a:avLst/>
          </a:prstGeom>
        </p:spPr>
      </p:pic>
      <p:sp>
        <p:nvSpPr>
          <p:cNvPr id="5" name="Rectangle 4"/>
          <p:cNvSpPr/>
          <p:nvPr/>
        </p:nvSpPr>
        <p:spPr>
          <a:xfrm>
            <a:off x="0" y="953869"/>
            <a:ext cx="9182100" cy="5632311"/>
          </a:xfrm>
          <a:prstGeom prst="rect">
            <a:avLst/>
          </a:prstGeom>
          <a:noFill/>
        </p:spPr>
        <p:txBody>
          <a:bodyPr wrap="square" lIns="91440" tIns="45720" rIns="91440" bIns="45720">
            <a:spAutoFit/>
          </a:bodyPr>
          <a:lstStyle/>
          <a:p>
            <a:pPr algn="ctr"/>
            <a:r>
              <a:rPr lang="en-US" sz="3600" b="1" dirty="0" smtClean="0">
                <a:ln w="1905"/>
                <a:solidFill>
                  <a:srgbClr val="C00000"/>
                </a:solidFill>
                <a:effectLst>
                  <a:innerShdw blurRad="69850" dist="43180" dir="5400000">
                    <a:srgbClr val="000000">
                      <a:alpha val="65000"/>
                    </a:srgbClr>
                  </a:innerShdw>
                </a:effectLst>
              </a:rPr>
              <a:t>1 Samuel 20:15</a:t>
            </a:r>
          </a:p>
          <a:p>
            <a:pPr algn="ctr"/>
            <a:r>
              <a:rPr lang="en-US" sz="5400" b="1" dirty="0" smtClean="0">
                <a:ln w="1905"/>
                <a:solidFill>
                  <a:srgbClr val="C00000"/>
                </a:solidFill>
                <a:effectLst>
                  <a:innerShdw blurRad="69850" dist="43180" dir="5400000">
                    <a:srgbClr val="000000">
                      <a:alpha val="65000"/>
                    </a:srgbClr>
                  </a:innerShdw>
                </a:effectLst>
              </a:rPr>
              <a:t>“… but you shall not cut off your kindness from my house forever, no, not when the Lord has cut off every one of the enemies of David from the face of the earth.”</a:t>
            </a:r>
            <a:endParaRPr lang="en-US" sz="5400" b="1" dirty="0" smtClean="0">
              <a:ln w="1905"/>
              <a:solidFill>
                <a:srgbClr val="C00000"/>
              </a:solidFill>
              <a:effectLst>
                <a:innerShdw blurRad="69850" dist="43180" dir="5400000">
                  <a:srgbClr val="000000">
                    <a:alpha val="65000"/>
                  </a:srgbClr>
                </a:innerShdw>
              </a:effectLst>
            </a:endParaRPr>
          </a:p>
        </p:txBody>
      </p:sp>
      <p:sp>
        <p:nvSpPr>
          <p:cNvPr id="7" name="Rectangle 6"/>
          <p:cNvSpPr/>
          <p:nvPr/>
        </p:nvSpPr>
        <p:spPr>
          <a:xfrm>
            <a:off x="0" y="0"/>
            <a:ext cx="91821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Covenant Made</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75893079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Wisps of Light.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25400"/>
            <a:ext cx="9182100" cy="7035800"/>
          </a:xfrm>
          <a:prstGeom prst="rect">
            <a:avLst/>
          </a:prstGeom>
        </p:spPr>
      </p:pic>
      <p:sp>
        <p:nvSpPr>
          <p:cNvPr id="5" name="Rectangle 4"/>
          <p:cNvSpPr/>
          <p:nvPr/>
        </p:nvSpPr>
        <p:spPr>
          <a:xfrm>
            <a:off x="0" y="953869"/>
            <a:ext cx="9182100" cy="1754326"/>
          </a:xfrm>
          <a:prstGeom prst="rect">
            <a:avLst/>
          </a:prstGeom>
          <a:noFill/>
        </p:spPr>
        <p:txBody>
          <a:bodyPr wrap="square" lIns="91440" tIns="45720" rIns="91440" bIns="45720">
            <a:spAutoFit/>
          </a:bodyPr>
          <a:lstStyle/>
          <a:p>
            <a:pPr algn="ctr"/>
            <a:endParaRPr lang="en-US" sz="3600" b="1" dirty="0">
              <a:ln w="1905"/>
              <a:solidFill>
                <a:srgbClr val="C00000"/>
              </a:solidFill>
              <a:effectLst>
                <a:innerShdw blurRad="69850" dist="43180" dir="5400000">
                  <a:srgbClr val="000000">
                    <a:alpha val="65000"/>
                  </a:srgbClr>
                </a:innerShdw>
              </a:effectLst>
            </a:endParaRPr>
          </a:p>
          <a:p>
            <a:pPr algn="ctr"/>
            <a:endParaRPr lang="en-US" sz="3600" b="1" dirty="0" smtClean="0">
              <a:ln w="1905"/>
              <a:solidFill>
                <a:srgbClr val="C00000"/>
              </a:solidFill>
              <a:effectLst>
                <a:innerShdw blurRad="69850" dist="43180" dir="5400000">
                  <a:srgbClr val="000000">
                    <a:alpha val="65000"/>
                  </a:srgbClr>
                </a:innerShdw>
              </a:effectLst>
            </a:endParaRPr>
          </a:p>
          <a:p>
            <a:pPr algn="ctr"/>
            <a:r>
              <a:rPr lang="en-US" sz="3600" b="1" dirty="0" smtClean="0">
                <a:ln w="1905"/>
                <a:solidFill>
                  <a:srgbClr val="C00000"/>
                </a:solidFill>
                <a:effectLst>
                  <a:innerShdw blurRad="69850" dist="43180" dir="5400000">
                    <a:srgbClr val="000000">
                      <a:alpha val="65000"/>
                    </a:srgbClr>
                  </a:innerShdw>
                </a:effectLst>
              </a:rPr>
              <a:t>2 Samuel 9:3-9</a:t>
            </a:r>
            <a:endParaRPr lang="en-US" sz="3600" b="1" dirty="0" smtClean="0">
              <a:ln w="1905"/>
              <a:solidFill>
                <a:srgbClr val="C00000"/>
              </a:solidFill>
              <a:effectLst>
                <a:innerShdw blurRad="69850" dist="43180" dir="5400000">
                  <a:srgbClr val="000000">
                    <a:alpha val="65000"/>
                  </a:srgbClr>
                </a:innerShdw>
              </a:effectLst>
            </a:endParaRPr>
          </a:p>
        </p:txBody>
      </p:sp>
      <p:sp>
        <p:nvSpPr>
          <p:cNvPr id="7" name="Rectangle 6"/>
          <p:cNvSpPr/>
          <p:nvPr/>
        </p:nvSpPr>
        <p:spPr>
          <a:xfrm>
            <a:off x="0" y="0"/>
            <a:ext cx="91821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Mephibosheth</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21231721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Wisps of Light.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25400"/>
            <a:ext cx="9182100" cy="7035800"/>
          </a:xfrm>
          <a:prstGeom prst="rect">
            <a:avLst/>
          </a:prstGeom>
        </p:spPr>
      </p:pic>
      <p:sp>
        <p:nvSpPr>
          <p:cNvPr id="5" name="Rectangle 4"/>
          <p:cNvSpPr/>
          <p:nvPr/>
        </p:nvSpPr>
        <p:spPr>
          <a:xfrm>
            <a:off x="0" y="953869"/>
            <a:ext cx="9182100" cy="5262979"/>
          </a:xfrm>
          <a:prstGeom prst="rect">
            <a:avLst/>
          </a:prstGeom>
          <a:noFill/>
        </p:spPr>
        <p:txBody>
          <a:bodyPr wrap="square" lIns="91440" tIns="45720" rIns="91440" bIns="45720">
            <a:spAutoFit/>
          </a:bodyPr>
          <a:lstStyle/>
          <a:p>
            <a:pPr algn="ctr"/>
            <a:r>
              <a:rPr lang="en-US" sz="3600" b="1" dirty="0" smtClean="0">
                <a:ln w="1905"/>
                <a:solidFill>
                  <a:srgbClr val="C00000"/>
                </a:solidFill>
                <a:effectLst>
                  <a:innerShdw blurRad="69850" dist="43180" dir="5400000">
                    <a:srgbClr val="000000">
                      <a:alpha val="65000"/>
                    </a:srgbClr>
                  </a:innerShdw>
                </a:effectLst>
              </a:rPr>
              <a:t>2 Samuel 9:8</a:t>
            </a:r>
          </a:p>
          <a:p>
            <a:pPr algn="ctr"/>
            <a:r>
              <a:rPr lang="en-US" sz="6000" b="1" dirty="0" smtClean="0">
                <a:ln w="1905"/>
                <a:solidFill>
                  <a:srgbClr val="C00000"/>
                </a:solidFill>
                <a:effectLst>
                  <a:innerShdw blurRad="69850" dist="43180" dir="5400000">
                    <a:srgbClr val="000000">
                      <a:alpha val="65000"/>
                    </a:srgbClr>
                  </a:innerShdw>
                </a:effectLst>
              </a:rPr>
              <a:t>“Then he bowed himself, and said, ‘What is your servant, that you should look upon such a dead dog as I?”</a:t>
            </a:r>
            <a:endParaRPr lang="en-US" sz="6000" b="1" dirty="0" smtClean="0">
              <a:ln w="1905"/>
              <a:solidFill>
                <a:srgbClr val="C00000"/>
              </a:solidFill>
              <a:effectLst>
                <a:innerShdw blurRad="69850" dist="43180" dir="5400000">
                  <a:srgbClr val="000000">
                    <a:alpha val="65000"/>
                  </a:srgbClr>
                </a:innerShdw>
              </a:effectLst>
            </a:endParaRPr>
          </a:p>
        </p:txBody>
      </p:sp>
      <p:sp>
        <p:nvSpPr>
          <p:cNvPr id="7" name="Rectangle 6"/>
          <p:cNvSpPr/>
          <p:nvPr/>
        </p:nvSpPr>
        <p:spPr>
          <a:xfrm>
            <a:off x="0" y="0"/>
            <a:ext cx="91821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Story of a nobody</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54499862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Wisps of Light.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25400"/>
            <a:ext cx="9182100" cy="7035800"/>
          </a:xfrm>
          <a:prstGeom prst="rect">
            <a:avLst/>
          </a:prstGeom>
        </p:spPr>
      </p:pic>
      <p:sp>
        <p:nvSpPr>
          <p:cNvPr id="5" name="Rectangle 4"/>
          <p:cNvSpPr/>
          <p:nvPr/>
        </p:nvSpPr>
        <p:spPr>
          <a:xfrm>
            <a:off x="10886" y="1828800"/>
            <a:ext cx="9182100" cy="5078313"/>
          </a:xfrm>
          <a:prstGeom prst="rect">
            <a:avLst/>
          </a:prstGeom>
          <a:noFill/>
        </p:spPr>
        <p:txBody>
          <a:bodyPr wrap="square" lIns="91440" tIns="45720" rIns="91440" bIns="45720">
            <a:spAutoFit/>
          </a:bodyPr>
          <a:lstStyle/>
          <a:p>
            <a:pPr algn="ctr"/>
            <a:r>
              <a:rPr lang="en-US" sz="3600" b="1" dirty="0" smtClean="0">
                <a:ln w="1905"/>
                <a:solidFill>
                  <a:srgbClr val="C00000"/>
                </a:solidFill>
                <a:effectLst>
                  <a:innerShdw blurRad="69850" dist="43180" dir="5400000">
                    <a:srgbClr val="000000">
                      <a:alpha val="65000"/>
                    </a:srgbClr>
                  </a:innerShdw>
                </a:effectLst>
              </a:rPr>
              <a:t>Acts 4:13</a:t>
            </a:r>
          </a:p>
          <a:p>
            <a:pPr algn="ctr"/>
            <a:r>
              <a:rPr lang="en-US" sz="4800" b="1" dirty="0" smtClean="0">
                <a:ln w="1905"/>
                <a:solidFill>
                  <a:srgbClr val="C00000"/>
                </a:solidFill>
                <a:effectLst>
                  <a:innerShdw blurRad="69850" dist="43180" dir="5400000">
                    <a:srgbClr val="000000">
                      <a:alpha val="65000"/>
                    </a:srgbClr>
                  </a:innerShdw>
                </a:effectLst>
              </a:rPr>
              <a:t>“Now when they saw the boldness of Peter and John, and perceived that they were uneducated and untrained men, they marveled. And they realized that they had been with Jesus.”</a:t>
            </a:r>
            <a:endParaRPr lang="en-US" sz="4800" b="1" dirty="0" smtClean="0">
              <a:ln w="1905"/>
              <a:solidFill>
                <a:srgbClr val="C00000"/>
              </a:solidFill>
              <a:effectLst>
                <a:innerShdw blurRad="69850" dist="43180" dir="5400000">
                  <a:srgbClr val="000000">
                    <a:alpha val="65000"/>
                  </a:srgbClr>
                </a:innerShdw>
              </a:effectLst>
            </a:endParaRPr>
          </a:p>
        </p:txBody>
      </p:sp>
      <p:sp>
        <p:nvSpPr>
          <p:cNvPr id="7" name="Rectangle 6"/>
          <p:cNvSpPr/>
          <p:nvPr/>
        </p:nvSpPr>
        <p:spPr>
          <a:xfrm>
            <a:off x="0" y="0"/>
            <a:ext cx="918210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 delights in</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Using nobodies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34663998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Wisps of Light.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25400"/>
            <a:ext cx="9182100" cy="7035800"/>
          </a:xfrm>
          <a:prstGeom prst="rect">
            <a:avLst/>
          </a:prstGeom>
        </p:spPr>
      </p:pic>
      <p:sp>
        <p:nvSpPr>
          <p:cNvPr id="5" name="Rectangle 4"/>
          <p:cNvSpPr/>
          <p:nvPr/>
        </p:nvSpPr>
        <p:spPr>
          <a:xfrm>
            <a:off x="0" y="953869"/>
            <a:ext cx="9182100" cy="3139321"/>
          </a:xfrm>
          <a:prstGeom prst="rect">
            <a:avLst/>
          </a:prstGeom>
          <a:noFill/>
        </p:spPr>
        <p:txBody>
          <a:bodyPr wrap="square" lIns="91440" tIns="45720" rIns="91440" bIns="45720">
            <a:spAutoFit/>
          </a:bodyPr>
          <a:lstStyle/>
          <a:p>
            <a:pPr algn="ctr"/>
            <a:r>
              <a:rPr lang="en-US" sz="3600" b="1" dirty="0" smtClean="0">
                <a:ln w="1905"/>
                <a:solidFill>
                  <a:srgbClr val="C00000"/>
                </a:solidFill>
                <a:effectLst>
                  <a:innerShdw blurRad="69850" dist="43180" dir="5400000">
                    <a:srgbClr val="000000">
                      <a:alpha val="65000"/>
                    </a:srgbClr>
                  </a:innerShdw>
                </a:effectLst>
              </a:rPr>
              <a:t>2 Samuel 9:3</a:t>
            </a:r>
          </a:p>
          <a:p>
            <a:pPr algn="ctr"/>
            <a:r>
              <a:rPr lang="en-US" sz="5400" b="1" dirty="0" smtClean="0">
                <a:ln w="1905"/>
                <a:solidFill>
                  <a:srgbClr val="C00000"/>
                </a:solidFill>
                <a:effectLst>
                  <a:innerShdw blurRad="69850" dist="43180" dir="5400000">
                    <a:srgbClr val="000000">
                      <a:alpha val="65000"/>
                    </a:srgbClr>
                  </a:innerShdw>
                </a:effectLst>
              </a:rPr>
              <a:t>“…And </a:t>
            </a:r>
            <a:r>
              <a:rPr lang="en-US" sz="5400" b="1" dirty="0" err="1" smtClean="0">
                <a:ln w="1905"/>
                <a:solidFill>
                  <a:srgbClr val="C00000"/>
                </a:solidFill>
                <a:effectLst>
                  <a:innerShdw blurRad="69850" dist="43180" dir="5400000">
                    <a:srgbClr val="000000">
                      <a:alpha val="65000"/>
                    </a:srgbClr>
                  </a:innerShdw>
                </a:effectLst>
              </a:rPr>
              <a:t>Ziba</a:t>
            </a:r>
            <a:r>
              <a:rPr lang="en-US" sz="5400" b="1" dirty="0" smtClean="0">
                <a:ln w="1905"/>
                <a:solidFill>
                  <a:srgbClr val="C00000"/>
                </a:solidFill>
                <a:effectLst>
                  <a:innerShdw blurRad="69850" dist="43180" dir="5400000">
                    <a:srgbClr val="000000">
                      <a:alpha val="65000"/>
                    </a:srgbClr>
                  </a:innerShdw>
                </a:effectLst>
              </a:rPr>
              <a:t> said to the king, ‘There is still a son of Jonathan who is lame in his feet.”</a:t>
            </a:r>
            <a:endParaRPr lang="en-US" sz="5400" b="1" dirty="0" smtClean="0">
              <a:ln w="1905"/>
              <a:solidFill>
                <a:srgbClr val="C00000"/>
              </a:solidFill>
              <a:effectLst>
                <a:innerShdw blurRad="69850" dist="43180" dir="5400000">
                  <a:srgbClr val="000000">
                    <a:alpha val="65000"/>
                  </a:srgbClr>
                </a:innerShdw>
              </a:effectLst>
            </a:endParaRPr>
          </a:p>
        </p:txBody>
      </p:sp>
      <p:sp>
        <p:nvSpPr>
          <p:cNvPr id="7" name="Rectangle 6"/>
          <p:cNvSpPr/>
          <p:nvPr/>
        </p:nvSpPr>
        <p:spPr>
          <a:xfrm>
            <a:off x="0" y="0"/>
            <a:ext cx="91821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Story of a victim</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55104252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Wisps of Light.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25400"/>
            <a:ext cx="9182100" cy="7035800"/>
          </a:xfrm>
          <a:prstGeom prst="rect">
            <a:avLst/>
          </a:prstGeom>
        </p:spPr>
      </p:pic>
      <p:sp>
        <p:nvSpPr>
          <p:cNvPr id="5" name="Rectangle 4"/>
          <p:cNvSpPr/>
          <p:nvPr/>
        </p:nvSpPr>
        <p:spPr>
          <a:xfrm>
            <a:off x="0" y="953869"/>
            <a:ext cx="9182100" cy="4708981"/>
          </a:xfrm>
          <a:prstGeom prst="rect">
            <a:avLst/>
          </a:prstGeom>
          <a:noFill/>
        </p:spPr>
        <p:txBody>
          <a:bodyPr wrap="square" lIns="91440" tIns="45720" rIns="91440" bIns="45720">
            <a:spAutoFit/>
          </a:bodyPr>
          <a:lstStyle/>
          <a:p>
            <a:pPr algn="ctr"/>
            <a:r>
              <a:rPr lang="en-US" sz="3600" b="1" dirty="0" smtClean="0">
                <a:ln w="1905"/>
                <a:solidFill>
                  <a:srgbClr val="C00000"/>
                </a:solidFill>
                <a:effectLst>
                  <a:innerShdw blurRad="69850" dist="43180" dir="5400000">
                    <a:srgbClr val="000000">
                      <a:alpha val="65000"/>
                    </a:srgbClr>
                  </a:innerShdw>
                </a:effectLst>
              </a:rPr>
              <a:t>Romans 13:10</a:t>
            </a:r>
          </a:p>
          <a:p>
            <a:pPr algn="ctr"/>
            <a:r>
              <a:rPr lang="en-US" sz="6600" b="1" dirty="0" smtClean="0">
                <a:ln w="1905"/>
                <a:solidFill>
                  <a:srgbClr val="C00000"/>
                </a:solidFill>
                <a:effectLst>
                  <a:innerShdw blurRad="69850" dist="43180" dir="5400000">
                    <a:srgbClr val="000000">
                      <a:alpha val="65000"/>
                    </a:srgbClr>
                  </a:innerShdw>
                </a:effectLst>
              </a:rPr>
              <a:t>“Love does no harm to a neighbor; therefore love is the fulfillment of the law.”</a:t>
            </a:r>
            <a:endParaRPr lang="en-US" sz="6600" b="1" dirty="0" smtClean="0">
              <a:ln w="1905"/>
              <a:solidFill>
                <a:srgbClr val="C00000"/>
              </a:solidFill>
              <a:effectLst>
                <a:innerShdw blurRad="69850" dist="43180" dir="5400000">
                  <a:srgbClr val="000000">
                    <a:alpha val="65000"/>
                  </a:srgbClr>
                </a:innerShdw>
              </a:effectLst>
            </a:endParaRPr>
          </a:p>
        </p:txBody>
      </p:sp>
      <p:sp>
        <p:nvSpPr>
          <p:cNvPr id="7" name="Rectangle 6"/>
          <p:cNvSpPr/>
          <p:nvPr/>
        </p:nvSpPr>
        <p:spPr>
          <a:xfrm>
            <a:off x="0" y="0"/>
            <a:ext cx="91821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Love by doing nothing</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93462378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Wisps of Light.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25400"/>
            <a:ext cx="9182100" cy="7035800"/>
          </a:xfrm>
          <a:prstGeom prst="rect">
            <a:avLst/>
          </a:prstGeom>
        </p:spPr>
      </p:pic>
      <p:sp>
        <p:nvSpPr>
          <p:cNvPr id="5" name="Rectangle 4"/>
          <p:cNvSpPr/>
          <p:nvPr/>
        </p:nvSpPr>
        <p:spPr>
          <a:xfrm>
            <a:off x="0" y="953869"/>
            <a:ext cx="9182100" cy="5632311"/>
          </a:xfrm>
          <a:prstGeom prst="rect">
            <a:avLst/>
          </a:prstGeom>
          <a:noFill/>
        </p:spPr>
        <p:txBody>
          <a:bodyPr wrap="square" lIns="91440" tIns="45720" rIns="91440" bIns="45720">
            <a:spAutoFit/>
          </a:bodyPr>
          <a:lstStyle/>
          <a:p>
            <a:pPr algn="ctr"/>
            <a:r>
              <a:rPr lang="en-US" sz="3600" b="1" dirty="0" smtClean="0">
                <a:ln w="1905"/>
                <a:solidFill>
                  <a:srgbClr val="C00000"/>
                </a:solidFill>
                <a:effectLst>
                  <a:innerShdw blurRad="69850" dist="43180" dir="5400000">
                    <a:srgbClr val="000000">
                      <a:alpha val="65000"/>
                    </a:srgbClr>
                  </a:innerShdw>
                </a:effectLst>
              </a:rPr>
              <a:t>2 Samuel 9:7</a:t>
            </a:r>
          </a:p>
          <a:p>
            <a:pPr algn="ctr"/>
            <a:r>
              <a:rPr lang="en-US" sz="5400" b="1" dirty="0" smtClean="0">
                <a:ln w="1905"/>
                <a:solidFill>
                  <a:srgbClr val="C00000"/>
                </a:solidFill>
                <a:effectLst>
                  <a:innerShdw blurRad="69850" dist="43180" dir="5400000">
                    <a:srgbClr val="000000">
                      <a:alpha val="65000"/>
                    </a:srgbClr>
                  </a:innerShdw>
                </a:effectLst>
              </a:rPr>
              <a:t>“… for I will surely show you kindness for Jonathan your father’s sake, and will restore to you all the land of Saul your grandfather; and you shall eat bread at my table continually.”</a:t>
            </a:r>
            <a:endParaRPr lang="en-US" sz="5400" b="1" dirty="0" smtClean="0">
              <a:ln w="1905"/>
              <a:solidFill>
                <a:srgbClr val="C00000"/>
              </a:solidFill>
              <a:effectLst>
                <a:innerShdw blurRad="69850" dist="43180" dir="5400000">
                  <a:srgbClr val="000000">
                    <a:alpha val="65000"/>
                  </a:srgbClr>
                </a:innerShdw>
              </a:effectLst>
            </a:endParaRPr>
          </a:p>
        </p:txBody>
      </p:sp>
      <p:sp>
        <p:nvSpPr>
          <p:cNvPr id="7" name="Rectangle 6"/>
          <p:cNvSpPr/>
          <p:nvPr/>
        </p:nvSpPr>
        <p:spPr>
          <a:xfrm>
            <a:off x="0" y="0"/>
            <a:ext cx="91821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Story of Grace</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55457564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1176</TotalTime>
  <Words>490</Words>
  <Application>Microsoft Office PowerPoint</Application>
  <PresentationFormat>On-screen Show (4:3)</PresentationFormat>
  <Paragraphs>83</Paragraphs>
  <Slides>15</Slides>
  <Notes>0</Notes>
  <HiddenSlides>0</HiddenSlides>
  <MMClips>15</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dc:creator>
  <cp:lastModifiedBy>Rev</cp:lastModifiedBy>
  <cp:revision>13</cp:revision>
  <dcterms:created xsi:type="dcterms:W3CDTF">2011-05-04T01:01:33Z</dcterms:created>
  <dcterms:modified xsi:type="dcterms:W3CDTF">2011-05-15T16:44:10Z</dcterms:modified>
</cp:coreProperties>
</file>