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2"/>
  </p:notesMasterIdLst>
  <p:sldIdLst>
    <p:sldId id="256" r:id="rId2"/>
    <p:sldId id="258" r:id="rId3"/>
    <p:sldId id="259" r:id="rId4"/>
    <p:sldId id="260" r:id="rId5"/>
    <p:sldId id="282" r:id="rId6"/>
    <p:sldId id="281"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8" r:id="rId20"/>
    <p:sldId id="29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54" autoAdjust="0"/>
    <p:restoredTop sz="92579" autoAdjust="0"/>
  </p:normalViewPr>
  <p:slideViewPr>
    <p:cSldViewPr>
      <p:cViewPr>
        <p:scale>
          <a:sx n="60" d="100"/>
          <a:sy n="60" d="100"/>
        </p:scale>
        <p:origin x="-1476" y="-162"/>
      </p:cViewPr>
      <p:guideLst>
        <p:guide orient="horz" pos="2160"/>
        <p:guide pos="2880"/>
      </p:guideLst>
    </p:cSldViewPr>
  </p:slideViewPr>
  <p:notesTextViewPr>
    <p:cViewPr>
      <p:scale>
        <a:sx n="1" d="1"/>
        <a:sy n="1" d="1"/>
      </p:scale>
      <p:origin x="0" y="0"/>
    </p:cViewPr>
  </p:notesTextViewPr>
  <p:sorterViewPr>
    <p:cViewPr>
      <p:scale>
        <a:sx n="70" d="100"/>
        <a:sy n="70" d="100"/>
      </p:scale>
      <p:origin x="0" y="684"/>
    </p:cViewPr>
  </p:sorterViewPr>
  <p:notesViewPr>
    <p:cSldViewPr>
      <p:cViewPr>
        <p:scale>
          <a:sx n="90" d="100"/>
          <a:sy n="90" d="100"/>
        </p:scale>
        <p:origin x="-1278" y="984"/>
      </p:cViewPr>
      <p:guideLst>
        <p:guide orient="horz" pos="2880"/>
        <p:guide pos="2160"/>
      </p:guideLst>
    </p:cSldViewPr>
  </p:notesViewPr>
  <p:gridSpacing cx="77716063" cy="7771606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66D973-208C-4D96-B935-2A82C8F0D032}" type="datetimeFigureOut">
              <a:rPr lang="en-US" smtClean="0"/>
              <a:pPr/>
              <a:t>10/18/2013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F36F07-1E3D-484B-B0C8-CEB0E814970F}" type="slidenum">
              <a:rPr lang="en-US" smtClean="0"/>
              <a:pPr/>
              <a:t>‹#›</a:t>
            </a:fld>
            <a:endParaRPr lang="en-US"/>
          </a:p>
        </p:txBody>
      </p:sp>
    </p:spTree>
    <p:extLst>
      <p:ext uri="{BB962C8B-B14F-4D97-AF65-F5344CB8AC3E}">
        <p14:creationId xmlns:p14="http://schemas.microsoft.com/office/powerpoint/2010/main" xmlns="" val="226204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36F07-1E3D-484B-B0C8-CEB0E814970F}" type="slidenum">
              <a:rPr lang="en-US" smtClean="0"/>
              <a:pPr/>
              <a:t>1</a:t>
            </a:fld>
            <a:endParaRPr lang="en-US"/>
          </a:p>
        </p:txBody>
      </p:sp>
    </p:spTree>
    <p:extLst>
      <p:ext uri="{BB962C8B-B14F-4D97-AF65-F5344CB8AC3E}">
        <p14:creationId xmlns:p14="http://schemas.microsoft.com/office/powerpoint/2010/main" xmlns="" val="22832611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Mark 12:30; Revelation 4:11; Matthew 10:37; Jeremiah 2:12-13</a:t>
            </a:r>
          </a:p>
          <a:p>
            <a:endParaRPr lang="en-US"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10</a:t>
            </a:fld>
            <a:endParaRPr lang="en-US"/>
          </a:p>
        </p:txBody>
      </p:sp>
    </p:spTree>
    <p:extLst>
      <p:ext uri="{BB962C8B-B14F-4D97-AF65-F5344CB8AC3E}">
        <p14:creationId xmlns:p14="http://schemas.microsoft.com/office/powerpoint/2010/main" xmlns="" val="29414851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2296" indent="0">
              <a:buNone/>
            </a:pPr>
            <a:endParaRPr lang="en-US"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11</a:t>
            </a:fld>
            <a:endParaRPr lang="en-US"/>
          </a:p>
        </p:txBody>
      </p:sp>
    </p:spTree>
    <p:extLst>
      <p:ext uri="{BB962C8B-B14F-4D97-AF65-F5344CB8AC3E}">
        <p14:creationId xmlns:p14="http://schemas.microsoft.com/office/powerpoint/2010/main" xmlns="" val="24084004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2296" indent="0">
              <a:buNone/>
            </a:pPr>
            <a:r>
              <a:rPr lang="en-US" sz="1200" dirty="0" smtClean="0"/>
              <a:t>Matthew 28:19; John 15:26; 1 Corinthians 12:4-6; 1 John 5:7 </a:t>
            </a:r>
            <a:endParaRPr lang="en-US"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12</a:t>
            </a:fld>
            <a:endParaRPr lang="en-US"/>
          </a:p>
        </p:txBody>
      </p:sp>
    </p:spTree>
    <p:extLst>
      <p:ext uri="{BB962C8B-B14F-4D97-AF65-F5344CB8AC3E}">
        <p14:creationId xmlns:p14="http://schemas.microsoft.com/office/powerpoint/2010/main" xmlns="" val="2941485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36F07-1E3D-484B-B0C8-CEB0E814970F}" type="slidenum">
              <a:rPr lang="en-US" smtClean="0"/>
              <a:pPr/>
              <a:t>13</a:t>
            </a:fld>
            <a:endParaRPr lang="en-US"/>
          </a:p>
        </p:txBody>
      </p:sp>
    </p:spTree>
    <p:extLst>
      <p:ext uri="{BB962C8B-B14F-4D97-AF65-F5344CB8AC3E}">
        <p14:creationId xmlns:p14="http://schemas.microsoft.com/office/powerpoint/2010/main" xmlns="" val="15100748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2296" indent="0">
              <a:buNone/>
            </a:pPr>
            <a:r>
              <a:rPr lang="en-US" dirty="0" smtClean="0"/>
              <a:t>John 10:30; John 5:17; John 14:23; John 17:5; John 17:10; Acts 5:3-4; 1 Corinthians 2:10-11; Philippians 2:5-6</a:t>
            </a:r>
            <a:endParaRPr lang="en-US"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14</a:t>
            </a:fld>
            <a:endParaRPr lang="en-US"/>
          </a:p>
        </p:txBody>
      </p:sp>
    </p:spTree>
    <p:extLst>
      <p:ext uri="{BB962C8B-B14F-4D97-AF65-F5344CB8AC3E}">
        <p14:creationId xmlns:p14="http://schemas.microsoft.com/office/powerpoint/2010/main" xmlns="" val="29414851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36F07-1E3D-484B-B0C8-CEB0E814970F}" type="slidenum">
              <a:rPr lang="en-US" smtClean="0"/>
              <a:pPr/>
              <a:t>15</a:t>
            </a:fld>
            <a:endParaRPr lang="en-US"/>
          </a:p>
        </p:txBody>
      </p:sp>
    </p:spTree>
    <p:extLst>
      <p:ext uri="{BB962C8B-B14F-4D97-AF65-F5344CB8AC3E}">
        <p14:creationId xmlns:p14="http://schemas.microsoft.com/office/powerpoint/2010/main" xmlns="" val="11810586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36F07-1E3D-484B-B0C8-CEB0E814970F}" type="slidenum">
              <a:rPr lang="en-US" smtClean="0"/>
              <a:pPr/>
              <a:t>16</a:t>
            </a:fld>
            <a:endParaRPr lang="en-US"/>
          </a:p>
        </p:txBody>
      </p:sp>
    </p:spTree>
    <p:extLst>
      <p:ext uri="{BB962C8B-B14F-4D97-AF65-F5344CB8AC3E}">
        <p14:creationId xmlns:p14="http://schemas.microsoft.com/office/powerpoint/2010/main" xmlns="" val="33933844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2296" indent="0">
              <a:buNone/>
            </a:pPr>
            <a:endParaRPr lang="en-US"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17</a:t>
            </a:fld>
            <a:endParaRPr lang="en-US"/>
          </a:p>
        </p:txBody>
      </p:sp>
    </p:spTree>
    <p:extLst>
      <p:ext uri="{BB962C8B-B14F-4D97-AF65-F5344CB8AC3E}">
        <p14:creationId xmlns:p14="http://schemas.microsoft.com/office/powerpoint/2010/main" xmlns="" val="29414851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2296" indent="0">
              <a:buNone/>
            </a:pPr>
            <a:r>
              <a:rPr lang="en-US" sz="1200" dirty="0" smtClean="0"/>
              <a:t>Ephesians 2:18; 2 Corinthians 13:14; Revelation 1:4-5</a:t>
            </a:r>
            <a:endParaRPr lang="en-US"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18</a:t>
            </a:fld>
            <a:endParaRPr lang="en-US"/>
          </a:p>
        </p:txBody>
      </p:sp>
    </p:spTree>
    <p:extLst>
      <p:ext uri="{BB962C8B-B14F-4D97-AF65-F5344CB8AC3E}">
        <p14:creationId xmlns:p14="http://schemas.microsoft.com/office/powerpoint/2010/main" xmlns="" val="424304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36F07-1E3D-484B-B0C8-CEB0E814970F}" type="slidenum">
              <a:rPr lang="en-US" smtClean="0"/>
              <a:pPr/>
              <a:t>19</a:t>
            </a:fld>
            <a:endParaRPr lang="en-US"/>
          </a:p>
        </p:txBody>
      </p:sp>
    </p:spTree>
    <p:extLst>
      <p:ext uri="{BB962C8B-B14F-4D97-AF65-F5344CB8AC3E}">
        <p14:creationId xmlns:p14="http://schemas.microsoft.com/office/powerpoint/2010/main" xmlns="" val="2479349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36F07-1E3D-484B-B0C8-CEB0E814970F}" type="slidenum">
              <a:rPr lang="en-US" smtClean="0"/>
              <a:pPr/>
              <a:t>2</a:t>
            </a:fld>
            <a:endParaRPr lang="en-US"/>
          </a:p>
        </p:txBody>
      </p:sp>
    </p:spTree>
    <p:extLst>
      <p:ext uri="{BB962C8B-B14F-4D97-AF65-F5344CB8AC3E}">
        <p14:creationId xmlns:p14="http://schemas.microsoft.com/office/powerpoint/2010/main" xmlns="" val="309913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20</a:t>
            </a:fld>
            <a:endParaRPr lang="en-US"/>
          </a:p>
        </p:txBody>
      </p:sp>
    </p:spTree>
    <p:extLst>
      <p:ext uri="{BB962C8B-B14F-4D97-AF65-F5344CB8AC3E}">
        <p14:creationId xmlns:p14="http://schemas.microsoft.com/office/powerpoint/2010/main" xmlns="" val="2941485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36F07-1E3D-484B-B0C8-CEB0E814970F}" type="slidenum">
              <a:rPr lang="en-US" smtClean="0"/>
              <a:pPr/>
              <a:t>3</a:t>
            </a:fld>
            <a:endParaRPr lang="en-US"/>
          </a:p>
        </p:txBody>
      </p:sp>
    </p:spTree>
    <p:extLst>
      <p:ext uri="{BB962C8B-B14F-4D97-AF65-F5344CB8AC3E}">
        <p14:creationId xmlns:p14="http://schemas.microsoft.com/office/powerpoint/2010/main" xmlns="" val="2294073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t>John 4:24;</a:t>
            </a:r>
            <a:r>
              <a:rPr lang="en-US" sz="1200" b="0" baseline="0" dirty="0" smtClean="0"/>
              <a:t> </a:t>
            </a:r>
            <a:r>
              <a:rPr lang="en-US" sz="1200" b="0" dirty="0" smtClean="0"/>
              <a:t>Psalm 147:5; Psalm 83:18; Hebrews 3:4; Romans 1:20; Jeremiah 10:10</a:t>
            </a:r>
            <a:endParaRPr lang="en-US" b="0"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Exodus 15:11; Isaiah 6:3; 1 Peter 1:15-16; Revelation 4:6-8</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Mark 12:30; Revelation 4:11; Matthew 10:37; Jeremiah 2:12-13</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Matthew 28:19; John 15:26; 1 Corinthians 12:4-6; 1 John 5:7 </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John 10:30; John 5:17; John 14:23; John 17:5; John 17:10; Acts 5:3-4; 1 Corinthians 2:10-11; Philippians 2:5-6</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Ephesians 2:18; 2 Corinthians 13:14; Revelation 1:4-5</a:t>
            </a:r>
            <a:endParaRPr lang="en-US" dirty="0" smtClean="0"/>
          </a:p>
          <a:p>
            <a:endParaRPr lang="en-US"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4</a:t>
            </a:fld>
            <a:endParaRPr lang="en-US"/>
          </a:p>
        </p:txBody>
      </p:sp>
    </p:spTree>
    <p:extLst>
      <p:ext uri="{BB962C8B-B14F-4D97-AF65-F5344CB8AC3E}">
        <p14:creationId xmlns:p14="http://schemas.microsoft.com/office/powerpoint/2010/main" xmlns="" val="2941485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t>John 4:24;</a:t>
            </a:r>
            <a:r>
              <a:rPr lang="en-US" sz="1200" b="0" baseline="0" dirty="0" smtClean="0"/>
              <a:t> </a:t>
            </a:r>
            <a:r>
              <a:rPr lang="en-US" sz="1200" b="0" dirty="0" smtClean="0"/>
              <a:t>Psalm 147:5; Psalm 83:18; Hebrews 3:4; Romans 1:20; Jeremiah 10:10</a:t>
            </a:r>
            <a:endParaRPr lang="en-US"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5</a:t>
            </a:fld>
            <a:endParaRPr lang="en-US"/>
          </a:p>
        </p:txBody>
      </p:sp>
    </p:spTree>
    <p:extLst>
      <p:ext uri="{BB962C8B-B14F-4D97-AF65-F5344CB8AC3E}">
        <p14:creationId xmlns:p14="http://schemas.microsoft.com/office/powerpoint/2010/main" xmlns="" val="2941485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6</a:t>
            </a:fld>
            <a:endParaRPr lang="en-US"/>
          </a:p>
        </p:txBody>
      </p:sp>
    </p:spTree>
    <p:extLst>
      <p:ext uri="{BB962C8B-B14F-4D97-AF65-F5344CB8AC3E}">
        <p14:creationId xmlns:p14="http://schemas.microsoft.com/office/powerpoint/2010/main" xmlns="" val="1418998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F36F07-1E3D-484B-B0C8-CEB0E814970F}" type="slidenum">
              <a:rPr lang="en-US" smtClean="0"/>
              <a:pPr/>
              <a:t>7</a:t>
            </a:fld>
            <a:endParaRPr lang="en-US"/>
          </a:p>
        </p:txBody>
      </p:sp>
    </p:spTree>
    <p:extLst>
      <p:ext uri="{BB962C8B-B14F-4D97-AF65-F5344CB8AC3E}">
        <p14:creationId xmlns:p14="http://schemas.microsoft.com/office/powerpoint/2010/main" xmlns="" val="398462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Exodus 15:11; Isaiah 6:3; 1 Peter 1:15-16; Revelation 4:6-8</a:t>
            </a:r>
            <a:endParaRPr lang="en-US"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8</a:t>
            </a:fld>
            <a:endParaRPr lang="en-US"/>
          </a:p>
        </p:txBody>
      </p:sp>
    </p:spTree>
    <p:extLst>
      <p:ext uri="{BB962C8B-B14F-4D97-AF65-F5344CB8AC3E}">
        <p14:creationId xmlns:p14="http://schemas.microsoft.com/office/powerpoint/2010/main" xmlns="" val="2941485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C1F36F07-1E3D-484B-B0C8-CEB0E814970F}" type="slidenum">
              <a:rPr lang="en-US" smtClean="0"/>
              <a:pPr/>
              <a:t>9</a:t>
            </a:fld>
            <a:endParaRPr lang="en-US"/>
          </a:p>
        </p:txBody>
      </p:sp>
    </p:spTree>
    <p:extLst>
      <p:ext uri="{BB962C8B-B14F-4D97-AF65-F5344CB8AC3E}">
        <p14:creationId xmlns:p14="http://schemas.microsoft.com/office/powerpoint/2010/main" xmlns="" val="2510380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r>
              <a:rPr lang="en-US" smtClean="0"/>
              <a:t>2013</a:t>
            </a:r>
            <a:endParaRPr lang="en-US"/>
          </a:p>
        </p:txBody>
      </p:sp>
      <p:sp>
        <p:nvSpPr>
          <p:cNvPr id="20" name="Footer Placeholder 19"/>
          <p:cNvSpPr>
            <a:spLocks noGrp="1"/>
          </p:cNvSpPr>
          <p:nvPr>
            <p:ph type="ftr" sz="quarter" idx="11"/>
          </p:nvPr>
        </p:nvSpPr>
        <p:spPr/>
        <p:txBody>
          <a:bodyPr/>
          <a:lstStyle>
            <a:extLst/>
          </a:lstStyle>
          <a:p>
            <a:r>
              <a:rPr lang="en-US" smtClean="0"/>
              <a:t>Mt. Zion Missionary Baptist Church</a:t>
            </a:r>
            <a:endParaRPr lang="en-US"/>
          </a:p>
        </p:txBody>
      </p:sp>
      <p:sp>
        <p:nvSpPr>
          <p:cNvPr id="10" name="Slide Number Placeholder 9"/>
          <p:cNvSpPr>
            <a:spLocks noGrp="1"/>
          </p:cNvSpPr>
          <p:nvPr>
            <p:ph type="sldNum" sz="quarter" idx="12"/>
          </p:nvPr>
        </p:nvSpPr>
        <p:spPr/>
        <p:txBody>
          <a:bodyPr/>
          <a:lstStyle>
            <a:extLst/>
          </a:lstStyle>
          <a:p>
            <a:fld id="{25652187-53C9-4E0F-8579-6358B9AD22F3}"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2013</a:t>
            </a:r>
            <a:endParaRPr lang="en-US"/>
          </a:p>
        </p:txBody>
      </p:sp>
      <p:sp>
        <p:nvSpPr>
          <p:cNvPr id="5" name="Footer Placeholder 4"/>
          <p:cNvSpPr>
            <a:spLocks noGrp="1"/>
          </p:cNvSpPr>
          <p:nvPr>
            <p:ph type="ftr" sz="quarter" idx="11"/>
          </p:nvPr>
        </p:nvSpPr>
        <p:spPr/>
        <p:txBody>
          <a:bodyPr/>
          <a:lstStyle>
            <a:extLst/>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lstStyle>
            <a:extLst/>
          </a:lstStyle>
          <a:p>
            <a:fld id="{25652187-53C9-4E0F-8579-6358B9AD22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2013</a:t>
            </a:r>
            <a:endParaRPr lang="en-US"/>
          </a:p>
        </p:txBody>
      </p:sp>
      <p:sp>
        <p:nvSpPr>
          <p:cNvPr id="5" name="Footer Placeholder 4"/>
          <p:cNvSpPr>
            <a:spLocks noGrp="1"/>
          </p:cNvSpPr>
          <p:nvPr>
            <p:ph type="ftr" sz="quarter" idx="11"/>
          </p:nvPr>
        </p:nvSpPr>
        <p:spPr/>
        <p:txBody>
          <a:bodyPr/>
          <a:lstStyle>
            <a:extLst/>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lstStyle>
            <a:extLst/>
          </a:lstStyle>
          <a:p>
            <a:fld id="{25652187-53C9-4E0F-8579-6358B9AD22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2013</a:t>
            </a:r>
            <a:endParaRPr lang="en-US"/>
          </a:p>
        </p:txBody>
      </p:sp>
      <p:sp>
        <p:nvSpPr>
          <p:cNvPr id="5" name="Footer Placeholder 4"/>
          <p:cNvSpPr>
            <a:spLocks noGrp="1"/>
          </p:cNvSpPr>
          <p:nvPr>
            <p:ph type="ftr" sz="quarter" idx="11"/>
          </p:nvPr>
        </p:nvSpPr>
        <p:spPr/>
        <p:txBody>
          <a:bodyPr/>
          <a:lstStyle>
            <a:extLst/>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lstStyle>
            <a:extLst/>
          </a:lstStyle>
          <a:p>
            <a:fld id="{25652187-53C9-4E0F-8579-6358B9AD22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r>
              <a:rPr lang="en-US" smtClean="0"/>
              <a:t>2013</a:t>
            </a:r>
            <a:endParaRPr lang="en-US"/>
          </a:p>
        </p:txBody>
      </p:sp>
      <p:sp>
        <p:nvSpPr>
          <p:cNvPr id="5" name="Footer Placeholder 4"/>
          <p:cNvSpPr>
            <a:spLocks noGrp="1"/>
          </p:cNvSpPr>
          <p:nvPr>
            <p:ph type="ftr" sz="quarter" idx="11"/>
          </p:nvPr>
        </p:nvSpPr>
        <p:spPr/>
        <p:txBody>
          <a:bodyPr/>
          <a:lstStyle>
            <a:extLst/>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lstStyle>
            <a:extLst/>
          </a:lstStyle>
          <a:p>
            <a:fld id="{25652187-53C9-4E0F-8579-6358B9AD22F3}"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r>
              <a:rPr lang="en-US" smtClean="0"/>
              <a:t>2013</a:t>
            </a:r>
            <a:endParaRPr lang="en-US"/>
          </a:p>
        </p:txBody>
      </p:sp>
      <p:sp>
        <p:nvSpPr>
          <p:cNvPr id="6" name="Footer Placeholder 5"/>
          <p:cNvSpPr>
            <a:spLocks noGrp="1"/>
          </p:cNvSpPr>
          <p:nvPr>
            <p:ph type="ftr" sz="quarter" idx="11"/>
          </p:nvPr>
        </p:nvSpPr>
        <p:spPr/>
        <p:txBody>
          <a:bodyPr/>
          <a:lstStyle>
            <a:extLst/>
          </a:lstStyle>
          <a:p>
            <a:r>
              <a:rPr lang="en-US" smtClean="0"/>
              <a:t>Mt. Zion Missionary Baptist Church</a:t>
            </a:r>
            <a:endParaRPr lang="en-US"/>
          </a:p>
        </p:txBody>
      </p:sp>
      <p:sp>
        <p:nvSpPr>
          <p:cNvPr id="7" name="Slide Number Placeholder 6"/>
          <p:cNvSpPr>
            <a:spLocks noGrp="1"/>
          </p:cNvSpPr>
          <p:nvPr>
            <p:ph type="sldNum" sz="quarter" idx="12"/>
          </p:nvPr>
        </p:nvSpPr>
        <p:spPr/>
        <p:txBody>
          <a:bodyPr/>
          <a:lstStyle>
            <a:extLst/>
          </a:lstStyle>
          <a:p>
            <a:fld id="{25652187-53C9-4E0F-8579-6358B9AD22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r>
              <a:rPr lang="en-US" smtClean="0"/>
              <a:t>2013</a:t>
            </a:r>
            <a:endParaRPr lang="en-US"/>
          </a:p>
        </p:txBody>
      </p:sp>
      <p:sp>
        <p:nvSpPr>
          <p:cNvPr id="8" name="Footer Placeholder 7"/>
          <p:cNvSpPr>
            <a:spLocks noGrp="1"/>
          </p:cNvSpPr>
          <p:nvPr>
            <p:ph type="ftr" sz="quarter" idx="11"/>
          </p:nvPr>
        </p:nvSpPr>
        <p:spPr/>
        <p:txBody>
          <a:bodyPr/>
          <a:lstStyle>
            <a:extLst/>
          </a:lstStyle>
          <a:p>
            <a:r>
              <a:rPr lang="en-US" smtClean="0"/>
              <a:t>Mt. Zion Missionary Baptist Church</a:t>
            </a:r>
            <a:endParaRPr lang="en-US"/>
          </a:p>
        </p:txBody>
      </p:sp>
      <p:sp>
        <p:nvSpPr>
          <p:cNvPr id="9" name="Slide Number Placeholder 8"/>
          <p:cNvSpPr>
            <a:spLocks noGrp="1"/>
          </p:cNvSpPr>
          <p:nvPr>
            <p:ph type="sldNum" sz="quarter" idx="12"/>
          </p:nvPr>
        </p:nvSpPr>
        <p:spPr/>
        <p:txBody>
          <a:bodyPr/>
          <a:lstStyle>
            <a:extLst/>
          </a:lstStyle>
          <a:p>
            <a:fld id="{25652187-53C9-4E0F-8579-6358B9AD22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r>
              <a:rPr lang="en-US" smtClean="0"/>
              <a:t>2013</a:t>
            </a:r>
            <a:endParaRPr lang="en-US"/>
          </a:p>
        </p:txBody>
      </p:sp>
      <p:sp>
        <p:nvSpPr>
          <p:cNvPr id="4" name="Footer Placeholder 3"/>
          <p:cNvSpPr>
            <a:spLocks noGrp="1"/>
          </p:cNvSpPr>
          <p:nvPr>
            <p:ph type="ftr" sz="quarter" idx="11"/>
          </p:nvPr>
        </p:nvSpPr>
        <p:spPr/>
        <p:txBody>
          <a:bodyPr/>
          <a:lstStyle>
            <a:extLst/>
          </a:lstStyle>
          <a:p>
            <a:r>
              <a:rPr lang="en-US" smtClean="0"/>
              <a:t>Mt. Zion Missionary Baptist Church</a:t>
            </a:r>
            <a:endParaRPr lang="en-US"/>
          </a:p>
        </p:txBody>
      </p:sp>
      <p:sp>
        <p:nvSpPr>
          <p:cNvPr id="5" name="Slide Number Placeholder 4"/>
          <p:cNvSpPr>
            <a:spLocks noGrp="1"/>
          </p:cNvSpPr>
          <p:nvPr>
            <p:ph type="sldNum" sz="quarter" idx="12"/>
          </p:nvPr>
        </p:nvSpPr>
        <p:spPr/>
        <p:txBody>
          <a:bodyPr/>
          <a:lstStyle>
            <a:extLst/>
          </a:lstStyle>
          <a:p>
            <a:fld id="{25652187-53C9-4E0F-8579-6358B9AD22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r>
              <a:rPr lang="en-US" smtClean="0"/>
              <a:t>2013</a:t>
            </a:r>
            <a:endParaRPr lang="en-US"/>
          </a:p>
        </p:txBody>
      </p:sp>
      <p:sp>
        <p:nvSpPr>
          <p:cNvPr id="3" name="Footer Placeholder 2"/>
          <p:cNvSpPr>
            <a:spLocks noGrp="1"/>
          </p:cNvSpPr>
          <p:nvPr>
            <p:ph type="ftr" sz="quarter" idx="11"/>
          </p:nvPr>
        </p:nvSpPr>
        <p:spPr/>
        <p:txBody>
          <a:bodyPr/>
          <a:lstStyle>
            <a:extLst/>
          </a:lstStyle>
          <a:p>
            <a:r>
              <a:rPr lang="en-US" smtClean="0"/>
              <a:t>Mt. Zion Missionary Baptist Church</a:t>
            </a:r>
            <a:endParaRPr lang="en-US"/>
          </a:p>
        </p:txBody>
      </p:sp>
      <p:sp>
        <p:nvSpPr>
          <p:cNvPr id="4" name="Slide Number Placeholder 3"/>
          <p:cNvSpPr>
            <a:spLocks noGrp="1"/>
          </p:cNvSpPr>
          <p:nvPr>
            <p:ph type="sldNum" sz="quarter" idx="12"/>
          </p:nvPr>
        </p:nvSpPr>
        <p:spPr/>
        <p:txBody>
          <a:bodyPr/>
          <a:lstStyle>
            <a:extLst/>
          </a:lstStyle>
          <a:p>
            <a:fld id="{25652187-53C9-4E0F-8579-6358B9AD22F3}"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r>
              <a:rPr lang="en-US" smtClean="0"/>
              <a:t>2013</a:t>
            </a:r>
            <a:endParaRPr lang="en-US"/>
          </a:p>
        </p:txBody>
      </p:sp>
      <p:sp>
        <p:nvSpPr>
          <p:cNvPr id="6" name="Footer Placeholder 5"/>
          <p:cNvSpPr>
            <a:spLocks noGrp="1"/>
          </p:cNvSpPr>
          <p:nvPr>
            <p:ph type="ftr" sz="quarter" idx="11"/>
          </p:nvPr>
        </p:nvSpPr>
        <p:spPr/>
        <p:txBody>
          <a:bodyPr/>
          <a:lstStyle>
            <a:extLst/>
          </a:lstStyle>
          <a:p>
            <a:r>
              <a:rPr lang="en-US" smtClean="0"/>
              <a:t>Mt. Zion Missionary Baptist Church</a:t>
            </a:r>
            <a:endParaRPr lang="en-US"/>
          </a:p>
        </p:txBody>
      </p:sp>
      <p:sp>
        <p:nvSpPr>
          <p:cNvPr id="7" name="Slide Number Placeholder 6"/>
          <p:cNvSpPr>
            <a:spLocks noGrp="1"/>
          </p:cNvSpPr>
          <p:nvPr>
            <p:ph type="sldNum" sz="quarter" idx="12"/>
          </p:nvPr>
        </p:nvSpPr>
        <p:spPr/>
        <p:txBody>
          <a:bodyPr/>
          <a:lstStyle>
            <a:extLst/>
          </a:lstStyle>
          <a:p>
            <a:fld id="{25652187-53C9-4E0F-8579-6358B9AD22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r>
              <a:rPr lang="en-US" smtClean="0"/>
              <a:t>2013</a:t>
            </a:r>
            <a:endParaRPr lang="en-US"/>
          </a:p>
        </p:txBody>
      </p:sp>
      <p:sp>
        <p:nvSpPr>
          <p:cNvPr id="6" name="Footer Placeholder 5"/>
          <p:cNvSpPr>
            <a:spLocks noGrp="1"/>
          </p:cNvSpPr>
          <p:nvPr>
            <p:ph type="ftr" sz="quarter" idx="11"/>
          </p:nvPr>
        </p:nvSpPr>
        <p:spPr/>
        <p:txBody>
          <a:bodyPr/>
          <a:lstStyle>
            <a:extLst/>
          </a:lstStyle>
          <a:p>
            <a:r>
              <a:rPr lang="en-US" smtClean="0"/>
              <a:t>Mt. Zion Missionary Baptist Church</a:t>
            </a:r>
            <a:endParaRPr lang="en-US"/>
          </a:p>
        </p:txBody>
      </p:sp>
      <p:sp>
        <p:nvSpPr>
          <p:cNvPr id="7" name="Slide Number Placeholder 6"/>
          <p:cNvSpPr>
            <a:spLocks noGrp="1"/>
          </p:cNvSpPr>
          <p:nvPr>
            <p:ph type="sldNum" sz="quarter" idx="12"/>
          </p:nvPr>
        </p:nvSpPr>
        <p:spPr/>
        <p:txBody>
          <a:bodyPr/>
          <a:lstStyle>
            <a:extLst/>
          </a:lstStyle>
          <a:p>
            <a:fld id="{25652187-53C9-4E0F-8579-6358B9AD22F3}"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r>
              <a:rPr lang="en-US" smtClean="0"/>
              <a:t>2013</a:t>
            </a:r>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Mt. Zion Missionary Baptist Church</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5652187-53C9-4E0F-8579-6358B9AD22F3}"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ARTICLES OF FAITH</a:t>
            </a:r>
            <a:endParaRPr lang="en-US" b="1" dirty="0"/>
          </a:p>
        </p:txBody>
      </p:sp>
      <p:sp>
        <p:nvSpPr>
          <p:cNvPr id="3" name="Subtitle 2"/>
          <p:cNvSpPr>
            <a:spLocks noGrp="1"/>
          </p:cNvSpPr>
          <p:nvPr>
            <p:ph type="subTitle" idx="1"/>
          </p:nvPr>
        </p:nvSpPr>
        <p:spPr>
          <a:xfrm>
            <a:off x="1066800" y="3886200"/>
            <a:ext cx="7010400" cy="1752600"/>
          </a:xfrm>
        </p:spPr>
        <p:txBody>
          <a:bodyPr/>
          <a:lstStyle/>
          <a:p>
            <a:r>
              <a:rPr lang="en-US" i="1" dirty="0" smtClean="0">
                <a:solidFill>
                  <a:schemeClr val="tx1"/>
                </a:solidFill>
              </a:rPr>
              <a:t>National Baptist Convention, USA, Inc.</a:t>
            </a:r>
            <a:endParaRPr lang="en-US" i="1" dirty="0">
              <a:solidFill>
                <a:schemeClr val="tx1"/>
              </a:solidFill>
            </a:endParaRPr>
          </a:p>
        </p:txBody>
      </p:sp>
    </p:spTree>
    <p:extLst>
      <p:ext uri="{BB962C8B-B14F-4D97-AF65-F5344CB8AC3E}">
        <p14:creationId xmlns:p14="http://schemas.microsoft.com/office/powerpoint/2010/main" xmlns="" val="2649903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II</a:t>
            </a:r>
            <a:br>
              <a:rPr lang="en-US" dirty="0" smtClean="0"/>
            </a:br>
            <a:r>
              <a:rPr lang="en-US" dirty="0" smtClean="0"/>
              <a:t>The True God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solidFill>
                  <a:schemeClr val="bg1">
                    <a:lumMod val="65000"/>
                  </a:schemeClr>
                </a:solidFill>
              </a:rPr>
              <a:t>We believe the Scriptures teach that there is one, and only one, living and true God, an infinite, intelligent Spirit, whose name is JEHOVAH, the Maker and Supreme Ruler of heaven and earth; inexpressibly glorious in holiness, and </a:t>
            </a:r>
            <a:r>
              <a:rPr lang="en-US" dirty="0" smtClean="0"/>
              <a:t>worth of all possible honor confidence and love; </a:t>
            </a:r>
            <a:r>
              <a:rPr lang="en-US" dirty="0" smtClean="0">
                <a:solidFill>
                  <a:schemeClr val="bg1">
                    <a:lumMod val="65000"/>
                  </a:schemeClr>
                </a:solidFill>
              </a:rPr>
              <a:t>that in the unity of the Godhead there are three persons, the Father, the Son, and the Holy Ghost; equal in every divine perfection, and executing distinct but harmonious offices in the great work of redemption.</a:t>
            </a:r>
            <a:endParaRPr lang="en-US" dirty="0">
              <a:solidFill>
                <a:schemeClr val="bg1">
                  <a:lumMod val="65000"/>
                </a:schemeClr>
              </a:solidFill>
            </a:endParaRPr>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normAutofit/>
          </a:bodyPr>
          <a:lstStyle/>
          <a:p>
            <a:fld id="{25652187-53C9-4E0F-8579-6358B9AD22F3}" type="slidenum">
              <a:rPr lang="en-US" smtClean="0"/>
              <a:pPr/>
              <a:t>10</a:t>
            </a:fld>
            <a:endParaRPr lang="en-US"/>
          </a:p>
        </p:txBody>
      </p:sp>
    </p:spTree>
    <p:extLst>
      <p:ext uri="{BB962C8B-B14F-4D97-AF65-F5344CB8AC3E}">
        <p14:creationId xmlns:p14="http://schemas.microsoft.com/office/powerpoint/2010/main" xmlns="" val="116710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Article II</a:t>
            </a:r>
            <a:br>
              <a:rPr lang="en-US" dirty="0"/>
            </a:br>
            <a:r>
              <a:rPr lang="en-US" dirty="0"/>
              <a:t>The True God</a:t>
            </a:r>
          </a:p>
        </p:txBody>
      </p:sp>
      <p:sp>
        <p:nvSpPr>
          <p:cNvPr id="3" name="Content Placeholder 2"/>
          <p:cNvSpPr>
            <a:spLocks noGrp="1"/>
          </p:cNvSpPr>
          <p:nvPr>
            <p:ph idx="1"/>
          </p:nvPr>
        </p:nvSpPr>
        <p:spPr/>
        <p:txBody>
          <a:bodyPr>
            <a:normAutofit/>
          </a:bodyPr>
          <a:lstStyle/>
          <a:p>
            <a:pPr marL="82296" indent="0">
              <a:buNone/>
            </a:pPr>
            <a:r>
              <a:rPr lang="en-US" sz="2000" b="1" dirty="0"/>
              <a:t>Mark </a:t>
            </a:r>
            <a:r>
              <a:rPr lang="en-US" sz="2000" b="1" dirty="0" smtClean="0"/>
              <a:t>12:30 </a:t>
            </a:r>
            <a:r>
              <a:rPr lang="en-US" sz="2000" dirty="0" smtClean="0"/>
              <a:t>“And </a:t>
            </a:r>
            <a:r>
              <a:rPr lang="en-US" sz="2000" dirty="0"/>
              <a:t>thou shalt love the Lord thy God with all thy heart, and with all thy soul, and with all thy mind, and with all thy strength: this is the first commandment</a:t>
            </a:r>
            <a:r>
              <a:rPr lang="en-US" sz="2000" dirty="0" smtClean="0"/>
              <a:t>.”</a:t>
            </a:r>
            <a:endParaRPr lang="en-US" sz="2000" dirty="0"/>
          </a:p>
          <a:p>
            <a:pPr marL="82296" indent="0">
              <a:buNone/>
            </a:pPr>
            <a:r>
              <a:rPr lang="en-US" sz="2000" b="1" dirty="0" smtClean="0"/>
              <a:t>Revelation 4:11 </a:t>
            </a:r>
            <a:r>
              <a:rPr lang="en-US" sz="2000" dirty="0" smtClean="0"/>
              <a:t>“Thou </a:t>
            </a:r>
            <a:r>
              <a:rPr lang="en-US" sz="2000" dirty="0"/>
              <a:t>art worthy, O Lord, to receive glory and </a:t>
            </a:r>
            <a:r>
              <a:rPr lang="en-US" sz="2000" dirty="0" err="1"/>
              <a:t>honour</a:t>
            </a:r>
            <a:r>
              <a:rPr lang="en-US" sz="2000" dirty="0"/>
              <a:t> and power: for thou hast created all things, and for thy pleasure they are and were created</a:t>
            </a:r>
            <a:r>
              <a:rPr lang="en-US" sz="2000" dirty="0" smtClean="0"/>
              <a:t>.”</a:t>
            </a:r>
            <a:endParaRPr lang="en-US" sz="2000" dirty="0"/>
          </a:p>
          <a:p>
            <a:pPr marL="82296" indent="0">
              <a:buNone/>
            </a:pPr>
            <a:r>
              <a:rPr lang="en-US" sz="2000" b="1" dirty="0" smtClean="0"/>
              <a:t>Matthew 10:37 </a:t>
            </a:r>
            <a:r>
              <a:rPr lang="en-US" sz="2000" dirty="0" smtClean="0"/>
              <a:t>“He </a:t>
            </a:r>
            <a:r>
              <a:rPr lang="en-US" sz="2000" dirty="0"/>
              <a:t>that </a:t>
            </a:r>
            <a:r>
              <a:rPr lang="en-US" sz="2000" dirty="0" err="1"/>
              <a:t>loveth</a:t>
            </a:r>
            <a:r>
              <a:rPr lang="en-US" sz="2000" dirty="0"/>
              <a:t> father or mother more than me is not worthy of me: and he that </a:t>
            </a:r>
            <a:r>
              <a:rPr lang="en-US" sz="2000" dirty="0" err="1"/>
              <a:t>loveth</a:t>
            </a:r>
            <a:r>
              <a:rPr lang="en-US" sz="2000" dirty="0"/>
              <a:t> son or daughter more than me is not worthy of me</a:t>
            </a:r>
            <a:r>
              <a:rPr lang="en-US" sz="2000" dirty="0" smtClean="0"/>
              <a:t>.”</a:t>
            </a:r>
            <a:endParaRPr lang="en-US" sz="2000" dirty="0"/>
          </a:p>
          <a:p>
            <a:pPr marL="82296" indent="0">
              <a:buNone/>
            </a:pPr>
            <a:r>
              <a:rPr lang="en-US" sz="2000" b="1" dirty="0" smtClean="0"/>
              <a:t>Jeremiah 2:12-13 </a:t>
            </a:r>
            <a:r>
              <a:rPr lang="en-US" sz="2000" dirty="0" smtClean="0"/>
              <a:t>“</a:t>
            </a:r>
            <a:r>
              <a:rPr lang="en-US" sz="2000" baseline="30000" dirty="0" smtClean="0"/>
              <a:t>12</a:t>
            </a:r>
            <a:r>
              <a:rPr lang="en-US" sz="2000" dirty="0" smtClean="0"/>
              <a:t> </a:t>
            </a:r>
            <a:r>
              <a:rPr lang="en-US" sz="2000" dirty="0"/>
              <a:t>Be astonished, O ye heavens, at this, and be horribly afraid, be ye very desolate, </a:t>
            </a:r>
            <a:r>
              <a:rPr lang="en-US" sz="2000" dirty="0" err="1"/>
              <a:t>saith</a:t>
            </a:r>
            <a:r>
              <a:rPr lang="en-US" sz="2000" dirty="0"/>
              <a:t> the LORD</a:t>
            </a:r>
            <a:r>
              <a:rPr lang="en-US" sz="2000" dirty="0" smtClean="0"/>
              <a:t>.  </a:t>
            </a:r>
            <a:r>
              <a:rPr lang="en-US" sz="2000" baseline="30000" dirty="0"/>
              <a:t>13</a:t>
            </a:r>
            <a:r>
              <a:rPr lang="en-US" sz="2000" dirty="0" smtClean="0"/>
              <a:t> For my people have committed two evils; they have forsaken me the fountain of living waters, and hewed them out cisterns, broken cisterns, that can hold no water.”</a:t>
            </a:r>
            <a:endParaRPr lang="en-US" sz="2000"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11</a:t>
            </a:fld>
            <a:endParaRPr lang="en-US"/>
          </a:p>
        </p:txBody>
      </p:sp>
    </p:spTree>
    <p:extLst>
      <p:ext uri="{BB962C8B-B14F-4D97-AF65-F5344CB8AC3E}">
        <p14:creationId xmlns:p14="http://schemas.microsoft.com/office/powerpoint/2010/main" xmlns="" val="445582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II</a:t>
            </a:r>
            <a:br>
              <a:rPr lang="en-US" dirty="0" smtClean="0"/>
            </a:br>
            <a:r>
              <a:rPr lang="en-US" dirty="0" smtClean="0"/>
              <a:t>The True God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solidFill>
                  <a:schemeClr val="bg1">
                    <a:lumMod val="65000"/>
                  </a:schemeClr>
                </a:solidFill>
              </a:rPr>
              <a:t>We believe the Scriptures teach that there is one, and only one, living and true God, an infinite, intelligent Spirit, whose name is JEHOVAH, the Maker and Supreme Ruler of heaven and earth; inexpressibly glorious in holiness, and worth of all possible honor confidence and love; </a:t>
            </a:r>
            <a:r>
              <a:rPr lang="en-US" dirty="0">
                <a:solidFill>
                  <a:schemeClr val="bg1">
                    <a:lumMod val="65000"/>
                  </a:schemeClr>
                </a:solidFill>
              </a:rPr>
              <a:t>that</a:t>
            </a:r>
            <a:r>
              <a:rPr lang="en-US" dirty="0"/>
              <a:t> in the unity of the Godhead there are three persons, the Father, the Son, and the Holy Ghost</a:t>
            </a:r>
            <a:r>
              <a:rPr lang="en-US" dirty="0" smtClean="0">
                <a:solidFill>
                  <a:schemeClr val="bg1">
                    <a:lumMod val="65000"/>
                  </a:schemeClr>
                </a:solidFill>
              </a:rPr>
              <a:t>; equal in every divine perfection, and executing distinct but harmonious offices in the great work of redemption.</a:t>
            </a:r>
            <a:endParaRPr lang="en-US" dirty="0">
              <a:solidFill>
                <a:schemeClr val="bg1">
                  <a:lumMod val="65000"/>
                </a:schemeClr>
              </a:solidFill>
            </a:endParaRPr>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normAutofit/>
          </a:bodyPr>
          <a:lstStyle/>
          <a:p>
            <a:fld id="{25652187-53C9-4E0F-8579-6358B9AD22F3}" type="slidenum">
              <a:rPr lang="en-US" smtClean="0"/>
              <a:pPr/>
              <a:t>12</a:t>
            </a:fld>
            <a:endParaRPr lang="en-US"/>
          </a:p>
        </p:txBody>
      </p:sp>
    </p:spTree>
    <p:extLst>
      <p:ext uri="{BB962C8B-B14F-4D97-AF65-F5344CB8AC3E}">
        <p14:creationId xmlns:p14="http://schemas.microsoft.com/office/powerpoint/2010/main" xmlns="" val="3720799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Article II</a:t>
            </a:r>
            <a:br>
              <a:rPr lang="en-US" dirty="0"/>
            </a:br>
            <a:r>
              <a:rPr lang="en-US" dirty="0"/>
              <a:t>The True God</a:t>
            </a:r>
          </a:p>
        </p:txBody>
      </p:sp>
      <p:sp>
        <p:nvSpPr>
          <p:cNvPr id="3" name="Content Placeholder 2"/>
          <p:cNvSpPr>
            <a:spLocks noGrp="1"/>
          </p:cNvSpPr>
          <p:nvPr>
            <p:ph idx="1"/>
          </p:nvPr>
        </p:nvSpPr>
        <p:spPr/>
        <p:txBody>
          <a:bodyPr>
            <a:normAutofit/>
          </a:bodyPr>
          <a:lstStyle/>
          <a:p>
            <a:pPr marL="82296" indent="0">
              <a:buNone/>
            </a:pPr>
            <a:r>
              <a:rPr lang="en-US" sz="2000" b="1" dirty="0" smtClean="0"/>
              <a:t>Matthew 28:19 </a:t>
            </a:r>
            <a:r>
              <a:rPr lang="en-US" sz="2000" dirty="0" smtClean="0"/>
              <a:t>“Go </a:t>
            </a:r>
            <a:r>
              <a:rPr lang="en-US" sz="2000" dirty="0"/>
              <a:t>ye therefore, and teach all nations, baptizing them in the name of the Father, and of the Son, and of the Holy Ghost</a:t>
            </a:r>
            <a:r>
              <a:rPr lang="en-US" sz="2000" dirty="0" smtClean="0"/>
              <a:t>:”</a:t>
            </a:r>
            <a:endParaRPr lang="en-US" sz="2000" dirty="0"/>
          </a:p>
          <a:p>
            <a:pPr marL="82296" indent="0">
              <a:buNone/>
            </a:pPr>
            <a:r>
              <a:rPr lang="en-US" sz="2000" b="1" dirty="0"/>
              <a:t>John </a:t>
            </a:r>
            <a:r>
              <a:rPr lang="en-US" sz="2000" b="1" dirty="0" smtClean="0"/>
              <a:t>15:26 </a:t>
            </a:r>
            <a:r>
              <a:rPr lang="en-US" sz="2000" dirty="0" smtClean="0"/>
              <a:t>“But </a:t>
            </a:r>
            <a:r>
              <a:rPr lang="en-US" sz="2000" dirty="0"/>
              <a:t>when the Comforter is come, whom I will send unto you from the Father, even the Spirit of truth, which </a:t>
            </a:r>
            <a:r>
              <a:rPr lang="en-US" sz="2000" dirty="0" err="1"/>
              <a:t>proceedeth</a:t>
            </a:r>
            <a:r>
              <a:rPr lang="en-US" sz="2000" dirty="0"/>
              <a:t> from the Father, he shall testify of me</a:t>
            </a:r>
            <a:r>
              <a:rPr lang="en-US" sz="2000" dirty="0" smtClean="0"/>
              <a:t>:”</a:t>
            </a:r>
            <a:endParaRPr lang="en-US" sz="2000" dirty="0"/>
          </a:p>
          <a:p>
            <a:pPr marL="82296" indent="0">
              <a:buNone/>
            </a:pPr>
            <a:r>
              <a:rPr lang="en-US" sz="2000" b="1" dirty="0"/>
              <a:t>1 </a:t>
            </a:r>
            <a:r>
              <a:rPr lang="en-US" sz="2000" b="1" dirty="0" smtClean="0"/>
              <a:t>Corinthians 12:4-6 </a:t>
            </a:r>
            <a:r>
              <a:rPr lang="en-US" sz="2000" dirty="0" smtClean="0"/>
              <a:t>“</a:t>
            </a:r>
            <a:r>
              <a:rPr lang="en-US" sz="2000" baseline="30000" dirty="0" smtClean="0"/>
              <a:t>4</a:t>
            </a:r>
            <a:r>
              <a:rPr lang="en-US" sz="2000" dirty="0" smtClean="0"/>
              <a:t> </a:t>
            </a:r>
            <a:r>
              <a:rPr lang="en-US" sz="2000" dirty="0"/>
              <a:t>Now there are diversities of gifts, but the same Spirit</a:t>
            </a:r>
            <a:r>
              <a:rPr lang="en-US" sz="2000" dirty="0" smtClean="0"/>
              <a:t>.  </a:t>
            </a:r>
            <a:r>
              <a:rPr lang="en-US" sz="2000" baseline="30000" dirty="0"/>
              <a:t>5</a:t>
            </a:r>
            <a:r>
              <a:rPr lang="en-US" sz="2000" dirty="0" smtClean="0"/>
              <a:t> </a:t>
            </a:r>
            <a:r>
              <a:rPr lang="en-US" sz="2000" dirty="0"/>
              <a:t>And there are differences of administrations, but the same Lord</a:t>
            </a:r>
            <a:r>
              <a:rPr lang="en-US" sz="2000" dirty="0" smtClean="0"/>
              <a:t>.  </a:t>
            </a:r>
            <a:r>
              <a:rPr lang="en-US" sz="2000" baseline="30000" dirty="0"/>
              <a:t>6</a:t>
            </a:r>
            <a:r>
              <a:rPr lang="en-US" sz="2000" dirty="0" smtClean="0"/>
              <a:t> </a:t>
            </a:r>
            <a:r>
              <a:rPr lang="en-US" sz="2000" dirty="0"/>
              <a:t>And there are diversities of operations, but it is the same God which </a:t>
            </a:r>
            <a:r>
              <a:rPr lang="en-US" sz="2000" dirty="0" err="1"/>
              <a:t>worketh</a:t>
            </a:r>
            <a:r>
              <a:rPr lang="en-US" sz="2000" dirty="0"/>
              <a:t> all in all</a:t>
            </a:r>
            <a:r>
              <a:rPr lang="en-US" sz="2000" dirty="0" smtClean="0"/>
              <a:t>.”</a:t>
            </a:r>
            <a:endParaRPr lang="en-US" sz="2000" dirty="0"/>
          </a:p>
          <a:p>
            <a:pPr marL="82296" indent="0">
              <a:buNone/>
            </a:pPr>
            <a:r>
              <a:rPr lang="en-US" sz="2000" b="1" dirty="0"/>
              <a:t>1 John </a:t>
            </a:r>
            <a:r>
              <a:rPr lang="en-US" sz="2000" b="1" dirty="0" smtClean="0"/>
              <a:t>5:7 </a:t>
            </a:r>
            <a:r>
              <a:rPr lang="en-US" sz="2000" dirty="0" smtClean="0"/>
              <a:t>“For </a:t>
            </a:r>
            <a:r>
              <a:rPr lang="en-US" sz="2000" dirty="0"/>
              <a:t>there are three that bear record in heaven, the Father, the Word, and the Holy Ghost: and these three are one</a:t>
            </a:r>
            <a:r>
              <a:rPr lang="en-US" sz="2000" dirty="0" smtClean="0"/>
              <a:t>.”</a:t>
            </a:r>
            <a:endParaRPr lang="en-US" sz="2000"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13</a:t>
            </a:fld>
            <a:endParaRPr lang="en-US"/>
          </a:p>
        </p:txBody>
      </p:sp>
    </p:spTree>
    <p:extLst>
      <p:ext uri="{BB962C8B-B14F-4D97-AF65-F5344CB8AC3E}">
        <p14:creationId xmlns:p14="http://schemas.microsoft.com/office/powerpoint/2010/main" xmlns="" val="3681907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II</a:t>
            </a:r>
            <a:br>
              <a:rPr lang="en-US" dirty="0" smtClean="0"/>
            </a:br>
            <a:r>
              <a:rPr lang="en-US" dirty="0" smtClean="0"/>
              <a:t>The True God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solidFill>
                  <a:schemeClr val="bg1">
                    <a:lumMod val="65000"/>
                  </a:schemeClr>
                </a:solidFill>
              </a:rPr>
              <a:t>We believe the Scriptures teach that there is one, and only one, living and true God, an infinite, intelligent Spirit, whose name is JEHOVAH, the Maker and Supreme Ruler of heaven and earth; inexpressibly glorious in holiness, and worth of all possible honor confidence and love; </a:t>
            </a:r>
            <a:r>
              <a:rPr lang="en-US" dirty="0">
                <a:solidFill>
                  <a:schemeClr val="bg1">
                    <a:lumMod val="65000"/>
                  </a:schemeClr>
                </a:solidFill>
              </a:rPr>
              <a:t>that</a:t>
            </a:r>
            <a:r>
              <a:rPr lang="en-US" dirty="0"/>
              <a:t> </a:t>
            </a:r>
            <a:r>
              <a:rPr lang="en-US" dirty="0">
                <a:solidFill>
                  <a:schemeClr val="bg1">
                    <a:lumMod val="65000"/>
                  </a:schemeClr>
                </a:solidFill>
              </a:rPr>
              <a:t>in the unity of the Godhead there are three persons, the Father, the Son, and the Holy Ghost</a:t>
            </a:r>
            <a:r>
              <a:rPr lang="en-US" dirty="0" smtClean="0">
                <a:solidFill>
                  <a:schemeClr val="bg1">
                    <a:lumMod val="65000"/>
                  </a:schemeClr>
                </a:solidFill>
              </a:rPr>
              <a:t>; </a:t>
            </a:r>
            <a:r>
              <a:rPr lang="en-US" dirty="0"/>
              <a:t>equal in every divine perfection</a:t>
            </a:r>
            <a:r>
              <a:rPr lang="en-US" dirty="0" smtClean="0">
                <a:solidFill>
                  <a:schemeClr val="bg1">
                    <a:lumMod val="65000"/>
                  </a:schemeClr>
                </a:solidFill>
              </a:rPr>
              <a:t>, and executing distinct but harmonious offices in the great work of redemption.</a:t>
            </a:r>
            <a:endParaRPr lang="en-US" dirty="0">
              <a:solidFill>
                <a:schemeClr val="bg1">
                  <a:lumMod val="65000"/>
                </a:schemeClr>
              </a:solidFill>
            </a:endParaRPr>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normAutofit/>
          </a:bodyPr>
          <a:lstStyle/>
          <a:p>
            <a:fld id="{25652187-53C9-4E0F-8579-6358B9AD22F3}" type="slidenum">
              <a:rPr lang="en-US" smtClean="0"/>
              <a:pPr/>
              <a:t>14</a:t>
            </a:fld>
            <a:endParaRPr lang="en-US"/>
          </a:p>
        </p:txBody>
      </p:sp>
    </p:spTree>
    <p:extLst>
      <p:ext uri="{BB962C8B-B14F-4D97-AF65-F5344CB8AC3E}">
        <p14:creationId xmlns:p14="http://schemas.microsoft.com/office/powerpoint/2010/main" xmlns="" val="1344811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Article II</a:t>
            </a:r>
            <a:br>
              <a:rPr lang="en-US" dirty="0"/>
            </a:br>
            <a:r>
              <a:rPr lang="en-US" dirty="0"/>
              <a:t>The True God</a:t>
            </a:r>
          </a:p>
        </p:txBody>
      </p:sp>
      <p:sp>
        <p:nvSpPr>
          <p:cNvPr id="3" name="Content Placeholder 2"/>
          <p:cNvSpPr>
            <a:spLocks noGrp="1"/>
          </p:cNvSpPr>
          <p:nvPr>
            <p:ph idx="1"/>
          </p:nvPr>
        </p:nvSpPr>
        <p:spPr/>
        <p:txBody>
          <a:bodyPr>
            <a:noAutofit/>
          </a:bodyPr>
          <a:lstStyle/>
          <a:p>
            <a:pPr marL="82296" indent="0">
              <a:buNone/>
            </a:pPr>
            <a:r>
              <a:rPr lang="en-US" sz="2000" b="1" dirty="0"/>
              <a:t>John </a:t>
            </a:r>
            <a:r>
              <a:rPr lang="en-US" sz="2000" b="1" dirty="0" smtClean="0"/>
              <a:t>10:30 </a:t>
            </a:r>
            <a:r>
              <a:rPr lang="en-US" sz="2000" dirty="0" smtClean="0"/>
              <a:t>“I </a:t>
            </a:r>
            <a:r>
              <a:rPr lang="en-US" sz="2000" dirty="0"/>
              <a:t>and my Father are one</a:t>
            </a:r>
            <a:r>
              <a:rPr lang="en-US" sz="2000" dirty="0" smtClean="0"/>
              <a:t>.”</a:t>
            </a:r>
            <a:endParaRPr lang="en-US" sz="2000" dirty="0"/>
          </a:p>
          <a:p>
            <a:pPr marL="82296" indent="0">
              <a:buNone/>
            </a:pPr>
            <a:r>
              <a:rPr lang="en-US" sz="2000" b="1" dirty="0"/>
              <a:t>John </a:t>
            </a:r>
            <a:r>
              <a:rPr lang="en-US" sz="2000" b="1" dirty="0" smtClean="0"/>
              <a:t>5:17 </a:t>
            </a:r>
            <a:r>
              <a:rPr lang="en-US" sz="2000" dirty="0" smtClean="0"/>
              <a:t>“But </a:t>
            </a:r>
            <a:r>
              <a:rPr lang="en-US" sz="2000" dirty="0"/>
              <a:t>Jesus answered them, My Father </a:t>
            </a:r>
            <a:r>
              <a:rPr lang="en-US" sz="2000" dirty="0" err="1"/>
              <a:t>worketh</a:t>
            </a:r>
            <a:r>
              <a:rPr lang="en-US" sz="2000" dirty="0"/>
              <a:t> hitherto, and I work</a:t>
            </a:r>
            <a:r>
              <a:rPr lang="en-US" sz="2000" dirty="0" smtClean="0"/>
              <a:t>.”</a:t>
            </a:r>
            <a:endParaRPr lang="en-US" sz="2000" dirty="0"/>
          </a:p>
          <a:p>
            <a:pPr marL="82296" indent="0">
              <a:buNone/>
            </a:pPr>
            <a:r>
              <a:rPr lang="en-US" sz="2000" b="1" dirty="0"/>
              <a:t>John </a:t>
            </a:r>
            <a:r>
              <a:rPr lang="en-US" sz="2000" b="1" dirty="0" smtClean="0"/>
              <a:t>14:23 </a:t>
            </a:r>
            <a:r>
              <a:rPr lang="en-US" sz="2000" dirty="0" smtClean="0"/>
              <a:t>“Jesus </a:t>
            </a:r>
            <a:r>
              <a:rPr lang="en-US" sz="2000" dirty="0"/>
              <a:t>answered and said unto him, If a man love me, he will keep my words: and my Father will love him, and we will come unto him, and make our abode with him</a:t>
            </a:r>
            <a:r>
              <a:rPr lang="en-US" sz="2000" dirty="0" smtClean="0"/>
              <a:t>.”</a:t>
            </a:r>
            <a:endParaRPr lang="en-US" sz="2000" dirty="0"/>
          </a:p>
          <a:p>
            <a:pPr marL="82296" indent="0">
              <a:buNone/>
            </a:pPr>
            <a:r>
              <a:rPr lang="en-US" sz="2000" b="1" dirty="0"/>
              <a:t>John </a:t>
            </a:r>
            <a:r>
              <a:rPr lang="en-US" sz="2000" b="1" dirty="0" smtClean="0"/>
              <a:t>17:5 </a:t>
            </a:r>
            <a:r>
              <a:rPr lang="en-US" sz="2000" dirty="0" smtClean="0"/>
              <a:t>“And </a:t>
            </a:r>
            <a:r>
              <a:rPr lang="en-US" sz="2000" dirty="0"/>
              <a:t>now, O Father, glorify thou me with </a:t>
            </a:r>
            <a:r>
              <a:rPr lang="en-US" sz="2000" dirty="0" err="1"/>
              <a:t>thine</a:t>
            </a:r>
            <a:r>
              <a:rPr lang="en-US" sz="2000" dirty="0"/>
              <a:t> own self with the glory which I had with thee before the world was</a:t>
            </a:r>
            <a:r>
              <a:rPr lang="en-US" sz="2000" dirty="0" smtClean="0"/>
              <a:t>.”</a:t>
            </a:r>
            <a:endParaRPr lang="en-US" sz="2000" dirty="0"/>
          </a:p>
          <a:p>
            <a:pPr marL="82296" indent="0">
              <a:buNone/>
            </a:pPr>
            <a:r>
              <a:rPr lang="en-US" sz="2000" b="1" dirty="0"/>
              <a:t>John </a:t>
            </a:r>
            <a:r>
              <a:rPr lang="en-US" sz="2000" b="1" dirty="0" smtClean="0"/>
              <a:t>17:10 </a:t>
            </a:r>
            <a:r>
              <a:rPr lang="en-US" sz="2000" dirty="0" smtClean="0"/>
              <a:t>“And </a:t>
            </a:r>
            <a:r>
              <a:rPr lang="en-US" sz="2000" dirty="0"/>
              <a:t>all mine are </a:t>
            </a:r>
            <a:r>
              <a:rPr lang="en-US" sz="2000" dirty="0" err="1"/>
              <a:t>thine</a:t>
            </a:r>
            <a:r>
              <a:rPr lang="en-US" sz="2000" dirty="0"/>
              <a:t>, and </a:t>
            </a:r>
            <a:r>
              <a:rPr lang="en-US" sz="2000" dirty="0" err="1"/>
              <a:t>thine</a:t>
            </a:r>
            <a:r>
              <a:rPr lang="en-US" sz="2000" dirty="0"/>
              <a:t> are mine; and I am glorified in them</a:t>
            </a:r>
            <a:r>
              <a:rPr lang="en-US" sz="2000" dirty="0" smtClean="0"/>
              <a:t>.”</a:t>
            </a:r>
            <a:endParaRPr lang="en-US" sz="2000"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15</a:t>
            </a:fld>
            <a:endParaRPr lang="en-US"/>
          </a:p>
        </p:txBody>
      </p:sp>
    </p:spTree>
    <p:extLst>
      <p:ext uri="{BB962C8B-B14F-4D97-AF65-F5344CB8AC3E}">
        <p14:creationId xmlns:p14="http://schemas.microsoft.com/office/powerpoint/2010/main" xmlns="" val="406943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Article II</a:t>
            </a:r>
            <a:br>
              <a:rPr lang="en-US" dirty="0"/>
            </a:br>
            <a:r>
              <a:rPr lang="en-US" dirty="0"/>
              <a:t>The True God</a:t>
            </a:r>
          </a:p>
        </p:txBody>
      </p:sp>
      <p:sp>
        <p:nvSpPr>
          <p:cNvPr id="3" name="Content Placeholder 2"/>
          <p:cNvSpPr>
            <a:spLocks noGrp="1"/>
          </p:cNvSpPr>
          <p:nvPr>
            <p:ph idx="1"/>
          </p:nvPr>
        </p:nvSpPr>
        <p:spPr/>
        <p:txBody>
          <a:bodyPr>
            <a:normAutofit/>
          </a:bodyPr>
          <a:lstStyle/>
          <a:p>
            <a:pPr marL="82296" indent="0">
              <a:buNone/>
            </a:pPr>
            <a:r>
              <a:rPr lang="en-US" sz="2000" b="1" dirty="0"/>
              <a:t>Acts 5:3-4 </a:t>
            </a:r>
            <a:r>
              <a:rPr lang="en-US" sz="2000" dirty="0" smtClean="0"/>
              <a:t>“</a:t>
            </a:r>
            <a:r>
              <a:rPr lang="en-US" sz="2000" baseline="30000" dirty="0" smtClean="0"/>
              <a:t>3 </a:t>
            </a:r>
            <a:r>
              <a:rPr lang="en-US" sz="2000" dirty="0" smtClean="0"/>
              <a:t>But </a:t>
            </a:r>
            <a:r>
              <a:rPr lang="en-US" sz="2000" dirty="0"/>
              <a:t>Peter said, Ananias, why hath Satan filled </a:t>
            </a:r>
            <a:r>
              <a:rPr lang="en-US" sz="2000" dirty="0" err="1"/>
              <a:t>thine</a:t>
            </a:r>
            <a:r>
              <a:rPr lang="en-US" sz="2000" dirty="0"/>
              <a:t> heart to lie to the Holy Ghost, and to keep back part of the price of the land?  </a:t>
            </a:r>
            <a:r>
              <a:rPr lang="en-US" sz="2000" baseline="30000" dirty="0"/>
              <a:t>4</a:t>
            </a:r>
            <a:r>
              <a:rPr lang="en-US" sz="2000" dirty="0"/>
              <a:t> Whiles it remained, was it not </a:t>
            </a:r>
            <a:r>
              <a:rPr lang="en-US" sz="2000" dirty="0" err="1"/>
              <a:t>thine</a:t>
            </a:r>
            <a:r>
              <a:rPr lang="en-US" sz="2000" dirty="0"/>
              <a:t> own? and after it was sold, was it not in </a:t>
            </a:r>
            <a:r>
              <a:rPr lang="en-US" sz="2000" dirty="0" err="1"/>
              <a:t>thine</a:t>
            </a:r>
            <a:r>
              <a:rPr lang="en-US" sz="2000" dirty="0"/>
              <a:t> own power? why hast thou conceived this thing in </a:t>
            </a:r>
            <a:r>
              <a:rPr lang="en-US" sz="2000" dirty="0" err="1"/>
              <a:t>thine</a:t>
            </a:r>
            <a:r>
              <a:rPr lang="en-US" sz="2000" dirty="0"/>
              <a:t> heart? thou hast not lied unto men, but unto God.”</a:t>
            </a:r>
          </a:p>
          <a:p>
            <a:pPr marL="82296" indent="0">
              <a:buNone/>
            </a:pPr>
            <a:r>
              <a:rPr lang="en-US" sz="2000" b="1" dirty="0"/>
              <a:t>1 </a:t>
            </a:r>
            <a:r>
              <a:rPr lang="en-US" sz="2000" b="1" dirty="0" smtClean="0"/>
              <a:t>Corinthians 2:10-11 </a:t>
            </a:r>
            <a:r>
              <a:rPr lang="en-US" sz="2000" dirty="0" smtClean="0"/>
              <a:t>“</a:t>
            </a:r>
            <a:r>
              <a:rPr lang="en-US" sz="2000" baseline="30000" dirty="0"/>
              <a:t>10</a:t>
            </a:r>
            <a:r>
              <a:rPr lang="en-US" sz="2000" dirty="0" smtClean="0"/>
              <a:t> </a:t>
            </a:r>
            <a:r>
              <a:rPr lang="en-US" sz="2000" dirty="0"/>
              <a:t>But God hath revealed them unto us by his Spirit: for the Spirit </a:t>
            </a:r>
            <a:r>
              <a:rPr lang="en-US" sz="2000" dirty="0" err="1"/>
              <a:t>searcheth</a:t>
            </a:r>
            <a:r>
              <a:rPr lang="en-US" sz="2000" dirty="0"/>
              <a:t> all things, yea, the deep things of God</a:t>
            </a:r>
            <a:r>
              <a:rPr lang="en-US" sz="2000" dirty="0" smtClean="0"/>
              <a:t>.  </a:t>
            </a:r>
            <a:r>
              <a:rPr lang="en-US" sz="2000" baseline="30000" dirty="0"/>
              <a:t>11</a:t>
            </a:r>
            <a:r>
              <a:rPr lang="en-US" sz="2000" dirty="0" smtClean="0"/>
              <a:t> </a:t>
            </a:r>
            <a:r>
              <a:rPr lang="en-US" sz="2000" dirty="0"/>
              <a:t>For what man </a:t>
            </a:r>
            <a:r>
              <a:rPr lang="en-US" sz="2000" dirty="0" err="1"/>
              <a:t>knoweth</a:t>
            </a:r>
            <a:r>
              <a:rPr lang="en-US" sz="2000" dirty="0"/>
              <a:t> the things of a man, save the spirit of man which is in him? even so the things of God </a:t>
            </a:r>
            <a:r>
              <a:rPr lang="en-US" sz="2000" dirty="0" err="1"/>
              <a:t>knoweth</a:t>
            </a:r>
            <a:r>
              <a:rPr lang="en-US" sz="2000" dirty="0"/>
              <a:t> no man, but the Spirit of God</a:t>
            </a:r>
            <a:r>
              <a:rPr lang="en-US" sz="2000" dirty="0" smtClean="0"/>
              <a:t>.”</a:t>
            </a:r>
            <a:endParaRPr lang="en-US" sz="2000" dirty="0"/>
          </a:p>
          <a:p>
            <a:pPr marL="82296" indent="0">
              <a:buNone/>
            </a:pPr>
            <a:r>
              <a:rPr lang="en-US" sz="2000" b="1" dirty="0" smtClean="0"/>
              <a:t>Philippians 2:5-6 </a:t>
            </a:r>
            <a:r>
              <a:rPr lang="en-US" sz="2000" dirty="0" smtClean="0"/>
              <a:t>“</a:t>
            </a:r>
            <a:r>
              <a:rPr lang="en-US" sz="2000" baseline="30000" dirty="0"/>
              <a:t>5</a:t>
            </a:r>
            <a:r>
              <a:rPr lang="en-US" sz="2000" dirty="0" smtClean="0"/>
              <a:t> </a:t>
            </a:r>
            <a:r>
              <a:rPr lang="en-US" sz="2000" dirty="0"/>
              <a:t>Let this mind be in you, which was also in Christ Jesus</a:t>
            </a:r>
            <a:r>
              <a:rPr lang="en-US" sz="2000" dirty="0" smtClean="0"/>
              <a:t>: </a:t>
            </a:r>
            <a:r>
              <a:rPr lang="en-US" sz="2000" baseline="30000" dirty="0"/>
              <a:t>6</a:t>
            </a:r>
            <a:r>
              <a:rPr lang="en-US" sz="2000" dirty="0" smtClean="0"/>
              <a:t> </a:t>
            </a:r>
            <a:r>
              <a:rPr lang="en-US" sz="2000" dirty="0"/>
              <a:t>Who, being in the form of God, thought it not robbery to be equal with </a:t>
            </a:r>
            <a:r>
              <a:rPr lang="en-US" sz="2000" dirty="0" smtClean="0"/>
              <a:t>God”</a:t>
            </a:r>
            <a:endParaRPr lang="en-US" sz="2000"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16</a:t>
            </a:fld>
            <a:endParaRPr lang="en-US"/>
          </a:p>
        </p:txBody>
      </p:sp>
    </p:spTree>
    <p:extLst>
      <p:ext uri="{BB962C8B-B14F-4D97-AF65-F5344CB8AC3E}">
        <p14:creationId xmlns:p14="http://schemas.microsoft.com/office/powerpoint/2010/main" xmlns="" val="2932060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II</a:t>
            </a:r>
            <a:br>
              <a:rPr lang="en-US" dirty="0" smtClean="0"/>
            </a:br>
            <a:r>
              <a:rPr lang="en-US" dirty="0" smtClean="0"/>
              <a:t>The True God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solidFill>
                  <a:schemeClr val="bg1">
                    <a:lumMod val="65000"/>
                  </a:schemeClr>
                </a:solidFill>
              </a:rPr>
              <a:t>We believe the Scriptures teach that there is one, and only one, living and true God, an infinite, intelligent Spirit, whose name is JEHOVAH, the Maker and Supreme Ruler of heaven and earth; inexpressibly glorious in holiness, and worth of all possible honor confidence and love; </a:t>
            </a:r>
            <a:r>
              <a:rPr lang="en-US" dirty="0">
                <a:solidFill>
                  <a:schemeClr val="bg1">
                    <a:lumMod val="65000"/>
                  </a:schemeClr>
                </a:solidFill>
              </a:rPr>
              <a:t>that</a:t>
            </a:r>
            <a:r>
              <a:rPr lang="en-US" dirty="0"/>
              <a:t> </a:t>
            </a:r>
            <a:r>
              <a:rPr lang="en-US" dirty="0">
                <a:solidFill>
                  <a:schemeClr val="bg1">
                    <a:lumMod val="65000"/>
                  </a:schemeClr>
                </a:solidFill>
              </a:rPr>
              <a:t>in the unity of the Godhead there are three persons, the Father, the Son, and the Holy Ghost</a:t>
            </a:r>
            <a:r>
              <a:rPr lang="en-US" dirty="0" smtClean="0">
                <a:solidFill>
                  <a:schemeClr val="bg1">
                    <a:lumMod val="65000"/>
                  </a:schemeClr>
                </a:solidFill>
              </a:rPr>
              <a:t>; </a:t>
            </a:r>
            <a:r>
              <a:rPr lang="en-US" dirty="0">
                <a:solidFill>
                  <a:schemeClr val="bg1">
                    <a:lumMod val="65000"/>
                  </a:schemeClr>
                </a:solidFill>
              </a:rPr>
              <a:t>equal in every divine perfection</a:t>
            </a:r>
            <a:r>
              <a:rPr lang="en-US" dirty="0" smtClean="0">
                <a:solidFill>
                  <a:schemeClr val="bg1">
                    <a:lumMod val="65000"/>
                  </a:schemeClr>
                </a:solidFill>
              </a:rPr>
              <a:t>, and </a:t>
            </a:r>
            <a:r>
              <a:rPr lang="en-US" dirty="0"/>
              <a:t>executing distinct but harmonious offices in the great work of redemption.</a:t>
            </a:r>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normAutofit/>
          </a:bodyPr>
          <a:lstStyle/>
          <a:p>
            <a:fld id="{25652187-53C9-4E0F-8579-6358B9AD22F3}" type="slidenum">
              <a:rPr lang="en-US" smtClean="0"/>
              <a:pPr/>
              <a:t>17</a:t>
            </a:fld>
            <a:endParaRPr lang="en-US"/>
          </a:p>
        </p:txBody>
      </p:sp>
    </p:spTree>
    <p:extLst>
      <p:ext uri="{BB962C8B-B14F-4D97-AF65-F5344CB8AC3E}">
        <p14:creationId xmlns:p14="http://schemas.microsoft.com/office/powerpoint/2010/main" xmlns="" val="2290676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Article II</a:t>
            </a:r>
            <a:br>
              <a:rPr lang="en-US" dirty="0"/>
            </a:br>
            <a:r>
              <a:rPr lang="en-US" dirty="0"/>
              <a:t>The True God</a:t>
            </a:r>
          </a:p>
        </p:txBody>
      </p:sp>
      <p:sp>
        <p:nvSpPr>
          <p:cNvPr id="3" name="Content Placeholder 2"/>
          <p:cNvSpPr>
            <a:spLocks noGrp="1"/>
          </p:cNvSpPr>
          <p:nvPr>
            <p:ph idx="1"/>
          </p:nvPr>
        </p:nvSpPr>
        <p:spPr/>
        <p:txBody>
          <a:bodyPr>
            <a:normAutofit/>
          </a:bodyPr>
          <a:lstStyle/>
          <a:p>
            <a:pPr marL="82296" indent="0">
              <a:buNone/>
            </a:pPr>
            <a:r>
              <a:rPr lang="en-US" sz="2000" b="1" dirty="0" smtClean="0"/>
              <a:t>Ephesians 2:18 </a:t>
            </a:r>
            <a:r>
              <a:rPr lang="en-US" sz="2000" dirty="0" smtClean="0"/>
              <a:t>“For </a:t>
            </a:r>
            <a:r>
              <a:rPr lang="en-US" sz="2000" dirty="0"/>
              <a:t>through him we both have access by one Spirit unto the Father</a:t>
            </a:r>
            <a:r>
              <a:rPr lang="en-US" sz="2000" dirty="0" smtClean="0"/>
              <a:t>.”</a:t>
            </a:r>
            <a:endParaRPr lang="en-US" sz="2000" dirty="0"/>
          </a:p>
          <a:p>
            <a:pPr marL="82296" indent="0">
              <a:buNone/>
            </a:pPr>
            <a:r>
              <a:rPr lang="en-US" sz="2000" b="1" dirty="0"/>
              <a:t>2 </a:t>
            </a:r>
            <a:r>
              <a:rPr lang="en-US" sz="2000" b="1" dirty="0" smtClean="0"/>
              <a:t>Corinthians 13:14 </a:t>
            </a:r>
            <a:r>
              <a:rPr lang="en-US" sz="2000" dirty="0" smtClean="0"/>
              <a:t>“The </a:t>
            </a:r>
            <a:r>
              <a:rPr lang="en-US" sz="2000" dirty="0"/>
              <a:t>grace of the Lord Jesus Christ, and the love of God, and the communion of the Holy Ghost, be with you all. Amen</a:t>
            </a:r>
            <a:r>
              <a:rPr lang="en-US" sz="2000" dirty="0" smtClean="0"/>
              <a:t>.”</a:t>
            </a:r>
            <a:endParaRPr lang="en-US" sz="2000" dirty="0"/>
          </a:p>
          <a:p>
            <a:pPr marL="82296" indent="0">
              <a:buNone/>
            </a:pPr>
            <a:r>
              <a:rPr lang="en-US" sz="2000" b="1" dirty="0" smtClean="0"/>
              <a:t>Revelation 1:4-5 </a:t>
            </a:r>
            <a:r>
              <a:rPr lang="en-US" sz="2000" dirty="0" smtClean="0"/>
              <a:t>“</a:t>
            </a:r>
            <a:r>
              <a:rPr lang="en-US" sz="2000" baseline="30000" dirty="0" smtClean="0"/>
              <a:t>4</a:t>
            </a:r>
            <a:r>
              <a:rPr lang="en-US" sz="2000" dirty="0" smtClean="0"/>
              <a:t> </a:t>
            </a:r>
            <a:r>
              <a:rPr lang="en-US" sz="2000" dirty="0"/>
              <a:t>John to the seven churches which are in Asia: Grace be unto you, and peace, from him which is, and which was, and which is to come; and from the seven Spirits which are before his throne</a:t>
            </a:r>
            <a:r>
              <a:rPr lang="en-US" sz="2000" dirty="0" smtClean="0"/>
              <a:t>; </a:t>
            </a:r>
            <a:r>
              <a:rPr lang="en-US" sz="2000" baseline="30000" dirty="0"/>
              <a:t>5</a:t>
            </a:r>
            <a:r>
              <a:rPr lang="en-US" sz="2000" dirty="0" smtClean="0"/>
              <a:t> </a:t>
            </a:r>
            <a:r>
              <a:rPr lang="en-US" sz="2000" dirty="0"/>
              <a:t>And from Jesus Christ, who is the faithful witness, and the first begotten of the dead, and the prince of the kings of the earth. Unto him that loved us, and washed us from our sins in his own </a:t>
            </a:r>
            <a:r>
              <a:rPr lang="en-US" sz="2000" dirty="0" smtClean="0"/>
              <a:t>blood”</a:t>
            </a:r>
            <a:endParaRPr lang="en-US" sz="2000"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18</a:t>
            </a:fld>
            <a:endParaRPr lang="en-US"/>
          </a:p>
        </p:txBody>
      </p:sp>
    </p:spTree>
    <p:extLst>
      <p:ext uri="{BB962C8B-B14F-4D97-AF65-F5344CB8AC3E}">
        <p14:creationId xmlns:p14="http://schemas.microsoft.com/office/powerpoint/2010/main" xmlns="" val="3310539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God</a:t>
            </a:r>
            <a:endParaRPr lang="en-US" dirty="0"/>
          </a:p>
        </p:txBody>
      </p:sp>
      <p:sp>
        <p:nvSpPr>
          <p:cNvPr id="3" name="Content Placeholder 2"/>
          <p:cNvSpPr>
            <a:spLocks noGrp="1"/>
          </p:cNvSpPr>
          <p:nvPr>
            <p:ph idx="1"/>
          </p:nvPr>
        </p:nvSpPr>
        <p:spPr/>
        <p:txBody>
          <a:bodyPr/>
          <a:lstStyle/>
          <a:p>
            <a:r>
              <a:rPr lang="en-US" dirty="0" smtClean="0"/>
              <a:t>God is Omnipotent</a:t>
            </a:r>
          </a:p>
          <a:p>
            <a:pPr lvl="1"/>
            <a:r>
              <a:rPr lang="en-US" dirty="0" smtClean="0"/>
              <a:t>God has all power (Revelation 19:6)</a:t>
            </a:r>
          </a:p>
          <a:p>
            <a:r>
              <a:rPr lang="en-US" dirty="0" smtClean="0"/>
              <a:t>God is Omnipresent</a:t>
            </a:r>
          </a:p>
          <a:p>
            <a:pPr lvl="1"/>
            <a:r>
              <a:rPr lang="en-US" dirty="0" smtClean="0"/>
              <a:t>God is everywhere at the same time (Psalm 137:7-10)</a:t>
            </a:r>
          </a:p>
          <a:p>
            <a:r>
              <a:rPr lang="en-US" dirty="0" smtClean="0"/>
              <a:t>God is Omniscient</a:t>
            </a:r>
          </a:p>
          <a:p>
            <a:pPr lvl="1"/>
            <a:r>
              <a:rPr lang="en-US" dirty="0" smtClean="0"/>
              <a:t>God is all knowing (Psalm 139:12)</a:t>
            </a:r>
            <a:endParaRPr lang="en-US"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19</a:t>
            </a:fld>
            <a:endParaRPr lang="en-US"/>
          </a:p>
        </p:txBody>
      </p:sp>
    </p:spTree>
    <p:extLst>
      <p:ext uri="{BB962C8B-B14F-4D97-AF65-F5344CB8AC3E}">
        <p14:creationId xmlns:p14="http://schemas.microsoft.com/office/powerpoint/2010/main" xmlns="" val="2024685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Articles of Faith</a:t>
            </a:r>
            <a:endParaRPr lang="en-US" dirty="0"/>
          </a:p>
        </p:txBody>
      </p:sp>
      <p:sp>
        <p:nvSpPr>
          <p:cNvPr id="3" name="Content Placeholder 2"/>
          <p:cNvSpPr>
            <a:spLocks noGrp="1"/>
          </p:cNvSpPr>
          <p:nvPr>
            <p:ph idx="1"/>
          </p:nvPr>
        </p:nvSpPr>
        <p:spPr/>
        <p:txBody>
          <a:bodyPr numCol="1">
            <a:normAutofit fontScale="92500" lnSpcReduction="10000"/>
          </a:bodyPr>
          <a:lstStyle/>
          <a:p>
            <a:pPr marL="914400" indent="-914400">
              <a:buFont typeface="+mj-lt"/>
              <a:buAutoNum type="romanUcPeriod"/>
            </a:pPr>
            <a:r>
              <a:rPr lang="en-US" dirty="0" smtClean="0"/>
              <a:t>The Scriptures</a:t>
            </a:r>
          </a:p>
          <a:p>
            <a:pPr marL="914400" indent="-914400">
              <a:buFont typeface="+mj-lt"/>
              <a:buAutoNum type="romanUcPeriod"/>
            </a:pPr>
            <a:r>
              <a:rPr lang="en-US" dirty="0" smtClean="0"/>
              <a:t>The True God</a:t>
            </a:r>
          </a:p>
          <a:p>
            <a:pPr marL="914400" indent="-914400">
              <a:buFont typeface="+mj-lt"/>
              <a:buAutoNum type="romanUcPeriod"/>
            </a:pPr>
            <a:r>
              <a:rPr lang="en-US" dirty="0" smtClean="0"/>
              <a:t>The Fall of Man</a:t>
            </a:r>
          </a:p>
          <a:p>
            <a:pPr marL="914400" indent="-914400">
              <a:buFont typeface="+mj-lt"/>
              <a:buAutoNum type="romanUcPeriod"/>
            </a:pPr>
            <a:r>
              <a:rPr lang="en-US" dirty="0" smtClean="0"/>
              <a:t>The Way of Salvation</a:t>
            </a:r>
          </a:p>
          <a:p>
            <a:pPr marL="914400" indent="-914400">
              <a:buFont typeface="+mj-lt"/>
              <a:buAutoNum type="romanUcPeriod"/>
            </a:pPr>
            <a:r>
              <a:rPr lang="en-US" dirty="0" smtClean="0"/>
              <a:t>Justification</a:t>
            </a:r>
          </a:p>
          <a:p>
            <a:pPr marL="914400" indent="-914400">
              <a:buFont typeface="+mj-lt"/>
              <a:buAutoNum type="romanUcPeriod"/>
            </a:pPr>
            <a:r>
              <a:rPr lang="en-US" dirty="0" smtClean="0"/>
              <a:t>The Freeness of Salvation</a:t>
            </a:r>
          </a:p>
          <a:p>
            <a:pPr marL="914400" indent="-914400">
              <a:buFont typeface="+mj-lt"/>
              <a:buAutoNum type="romanUcPeriod"/>
            </a:pPr>
            <a:r>
              <a:rPr lang="en-US" dirty="0" smtClean="0"/>
              <a:t>Regeneration</a:t>
            </a:r>
          </a:p>
          <a:p>
            <a:pPr marL="914400" indent="-914400">
              <a:buFont typeface="+mj-lt"/>
              <a:buAutoNum type="romanUcPeriod"/>
            </a:pPr>
            <a:r>
              <a:rPr lang="en-US" dirty="0" smtClean="0"/>
              <a:t>Repentance and Faith</a:t>
            </a:r>
          </a:p>
          <a:p>
            <a:pPr marL="914400" indent="-914400">
              <a:buFont typeface="+mj-lt"/>
              <a:buAutoNum type="romanUcPeriod"/>
            </a:pPr>
            <a:r>
              <a:rPr lang="en-US" dirty="0" smtClean="0"/>
              <a:t>God’s Purpose of Grace</a:t>
            </a:r>
            <a:endParaRPr lang="en-US"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normAutofit/>
          </a:bodyPr>
          <a:lstStyle/>
          <a:p>
            <a:fld id="{25652187-53C9-4E0F-8579-6358B9AD22F3}" type="slidenum">
              <a:rPr lang="en-US" smtClean="0"/>
              <a:pPr/>
              <a:t>2</a:t>
            </a:fld>
            <a:endParaRPr lang="en-US"/>
          </a:p>
        </p:txBody>
      </p:sp>
    </p:spTree>
    <p:extLst>
      <p:ext uri="{BB962C8B-B14F-4D97-AF65-F5344CB8AC3E}">
        <p14:creationId xmlns:p14="http://schemas.microsoft.com/office/powerpoint/2010/main" xmlns="" val="340629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749"/>
                                          </p:stCondLst>
                                        </p:cTn>
                                        <p:tgtEl>
                                          <p:spTgt spid="3">
                                            <p:txEl>
                                              <p:pRg st="0" end="0"/>
                                            </p:txEl>
                                          </p:spTgt>
                                        </p:tgtEl>
                                        <p:attrNameLst>
                                          <p:attrName>style.visibility</p:attrName>
                                        </p:attrNameLst>
                                      </p:cBhvr>
                                      <p:to>
                                        <p:strVal val="visible"/>
                                      </p:to>
                                    </p:set>
                                  </p:childTnLst>
                                </p:cTn>
                              </p:par>
                            </p:childTnLst>
                          </p:cTn>
                        </p:par>
                        <p:par>
                          <p:cTn id="7" fill="hold">
                            <p:stCondLst>
                              <p:cond delay="750"/>
                            </p:stCondLst>
                            <p:childTnLst>
                              <p:par>
                                <p:cTn id="8" presetID="1" presetClass="entr" presetSubtype="0" fill="hold" grpId="0" nodeType="afterEffect">
                                  <p:stCondLst>
                                    <p:cond delay="0"/>
                                  </p:stCondLst>
                                  <p:childTnLst>
                                    <p:set>
                                      <p:cBhvr>
                                        <p:cTn id="9" dur="1" fill="hold">
                                          <p:stCondLst>
                                            <p:cond delay="749"/>
                                          </p:stCondLst>
                                        </p:cTn>
                                        <p:tgtEl>
                                          <p:spTgt spid="3">
                                            <p:txEl>
                                              <p:pRg st="1" end="1"/>
                                            </p:txEl>
                                          </p:spTgt>
                                        </p:tgtEl>
                                        <p:attrNameLst>
                                          <p:attrName>style.visibility</p:attrName>
                                        </p:attrNameLst>
                                      </p:cBhvr>
                                      <p:to>
                                        <p:strVal val="visible"/>
                                      </p:to>
                                    </p:set>
                                  </p:childTnLst>
                                </p:cTn>
                              </p:par>
                            </p:childTnLst>
                          </p:cTn>
                        </p:par>
                        <p:par>
                          <p:cTn id="10" fill="hold">
                            <p:stCondLst>
                              <p:cond delay="1500"/>
                            </p:stCondLst>
                            <p:childTnLst>
                              <p:par>
                                <p:cTn id="11" presetID="1" presetClass="entr" presetSubtype="0" fill="hold" grpId="0" nodeType="afterEffect">
                                  <p:stCondLst>
                                    <p:cond delay="0"/>
                                  </p:stCondLst>
                                  <p:childTnLst>
                                    <p:set>
                                      <p:cBhvr>
                                        <p:cTn id="12" dur="1" fill="hold">
                                          <p:stCondLst>
                                            <p:cond delay="749"/>
                                          </p:stCondLst>
                                        </p:cTn>
                                        <p:tgtEl>
                                          <p:spTgt spid="3">
                                            <p:txEl>
                                              <p:pRg st="2" end="2"/>
                                            </p:txEl>
                                          </p:spTgt>
                                        </p:tgtEl>
                                        <p:attrNameLst>
                                          <p:attrName>style.visibility</p:attrName>
                                        </p:attrNameLst>
                                      </p:cBhvr>
                                      <p:to>
                                        <p:strVal val="visible"/>
                                      </p:to>
                                    </p:set>
                                  </p:childTnLst>
                                </p:cTn>
                              </p:par>
                            </p:childTnLst>
                          </p:cTn>
                        </p:par>
                        <p:par>
                          <p:cTn id="13" fill="hold">
                            <p:stCondLst>
                              <p:cond delay="2250"/>
                            </p:stCondLst>
                            <p:childTnLst>
                              <p:par>
                                <p:cTn id="14" presetID="1" presetClass="entr" presetSubtype="0" fill="hold" grpId="0" nodeType="afterEffect">
                                  <p:stCondLst>
                                    <p:cond delay="0"/>
                                  </p:stCondLst>
                                  <p:childTnLst>
                                    <p:set>
                                      <p:cBhvr>
                                        <p:cTn id="15" dur="1" fill="hold">
                                          <p:stCondLst>
                                            <p:cond delay="749"/>
                                          </p:stCondLst>
                                        </p:cTn>
                                        <p:tgtEl>
                                          <p:spTgt spid="3">
                                            <p:txEl>
                                              <p:pRg st="3" end="3"/>
                                            </p:txEl>
                                          </p:spTgt>
                                        </p:tgtEl>
                                        <p:attrNameLst>
                                          <p:attrName>style.visibility</p:attrName>
                                        </p:attrNameLst>
                                      </p:cBhvr>
                                      <p:to>
                                        <p:strVal val="visible"/>
                                      </p:to>
                                    </p:set>
                                  </p:childTnLst>
                                </p:cTn>
                              </p:par>
                            </p:childTnLst>
                          </p:cTn>
                        </p:par>
                        <p:par>
                          <p:cTn id="16" fill="hold">
                            <p:stCondLst>
                              <p:cond delay="3000"/>
                            </p:stCondLst>
                            <p:childTnLst>
                              <p:par>
                                <p:cTn id="17" presetID="1" presetClass="entr" presetSubtype="0" fill="hold" grpId="0" nodeType="afterEffect">
                                  <p:stCondLst>
                                    <p:cond delay="0"/>
                                  </p:stCondLst>
                                  <p:childTnLst>
                                    <p:set>
                                      <p:cBhvr>
                                        <p:cTn id="18" dur="1" fill="hold">
                                          <p:stCondLst>
                                            <p:cond delay="749"/>
                                          </p:stCondLst>
                                        </p:cTn>
                                        <p:tgtEl>
                                          <p:spTgt spid="3">
                                            <p:txEl>
                                              <p:pRg st="4" end="4"/>
                                            </p:txEl>
                                          </p:spTgt>
                                        </p:tgtEl>
                                        <p:attrNameLst>
                                          <p:attrName>style.visibility</p:attrName>
                                        </p:attrNameLst>
                                      </p:cBhvr>
                                      <p:to>
                                        <p:strVal val="visible"/>
                                      </p:to>
                                    </p:set>
                                  </p:childTnLst>
                                </p:cTn>
                              </p:par>
                            </p:childTnLst>
                          </p:cTn>
                        </p:par>
                        <p:par>
                          <p:cTn id="19" fill="hold">
                            <p:stCondLst>
                              <p:cond delay="3750"/>
                            </p:stCondLst>
                            <p:childTnLst>
                              <p:par>
                                <p:cTn id="20" presetID="1" presetClass="entr" presetSubtype="0" fill="hold" grpId="0" nodeType="afterEffect">
                                  <p:stCondLst>
                                    <p:cond delay="0"/>
                                  </p:stCondLst>
                                  <p:childTnLst>
                                    <p:set>
                                      <p:cBhvr>
                                        <p:cTn id="21" dur="1" fill="hold">
                                          <p:stCondLst>
                                            <p:cond delay="749"/>
                                          </p:stCondLst>
                                        </p:cTn>
                                        <p:tgtEl>
                                          <p:spTgt spid="3">
                                            <p:txEl>
                                              <p:pRg st="5" end="5"/>
                                            </p:txEl>
                                          </p:spTgt>
                                        </p:tgtEl>
                                        <p:attrNameLst>
                                          <p:attrName>style.visibility</p:attrName>
                                        </p:attrNameLst>
                                      </p:cBhvr>
                                      <p:to>
                                        <p:strVal val="visible"/>
                                      </p:to>
                                    </p:set>
                                  </p:childTnLst>
                                </p:cTn>
                              </p:par>
                            </p:childTnLst>
                          </p:cTn>
                        </p:par>
                        <p:par>
                          <p:cTn id="22" fill="hold">
                            <p:stCondLst>
                              <p:cond delay="4500"/>
                            </p:stCondLst>
                            <p:childTnLst>
                              <p:par>
                                <p:cTn id="23" presetID="1" presetClass="entr" presetSubtype="0" fill="hold" grpId="0" nodeType="afterEffect">
                                  <p:stCondLst>
                                    <p:cond delay="0"/>
                                  </p:stCondLst>
                                  <p:childTnLst>
                                    <p:set>
                                      <p:cBhvr>
                                        <p:cTn id="24" dur="1" fill="hold">
                                          <p:stCondLst>
                                            <p:cond delay="749"/>
                                          </p:stCondLst>
                                        </p:cTn>
                                        <p:tgtEl>
                                          <p:spTgt spid="3">
                                            <p:txEl>
                                              <p:pRg st="6" end="6"/>
                                            </p:txEl>
                                          </p:spTgt>
                                        </p:tgtEl>
                                        <p:attrNameLst>
                                          <p:attrName>style.visibility</p:attrName>
                                        </p:attrNameLst>
                                      </p:cBhvr>
                                      <p:to>
                                        <p:strVal val="visible"/>
                                      </p:to>
                                    </p:set>
                                  </p:childTnLst>
                                </p:cTn>
                              </p:par>
                            </p:childTnLst>
                          </p:cTn>
                        </p:par>
                        <p:par>
                          <p:cTn id="25" fill="hold">
                            <p:stCondLst>
                              <p:cond delay="5250"/>
                            </p:stCondLst>
                            <p:childTnLst>
                              <p:par>
                                <p:cTn id="26" presetID="1" presetClass="entr" presetSubtype="0" fill="hold" grpId="0" nodeType="afterEffect">
                                  <p:stCondLst>
                                    <p:cond delay="0"/>
                                  </p:stCondLst>
                                  <p:childTnLst>
                                    <p:set>
                                      <p:cBhvr>
                                        <p:cTn id="27" dur="1" fill="hold">
                                          <p:stCondLst>
                                            <p:cond delay="749"/>
                                          </p:stCondLst>
                                        </p:cTn>
                                        <p:tgtEl>
                                          <p:spTgt spid="3">
                                            <p:txEl>
                                              <p:pRg st="7" end="7"/>
                                            </p:txEl>
                                          </p:spTgt>
                                        </p:tgtEl>
                                        <p:attrNameLst>
                                          <p:attrName>style.visibility</p:attrName>
                                        </p:attrNameLst>
                                      </p:cBhvr>
                                      <p:to>
                                        <p:strVal val="visible"/>
                                      </p:to>
                                    </p:set>
                                  </p:childTnLst>
                                </p:cTn>
                              </p:par>
                            </p:childTnLst>
                          </p:cTn>
                        </p:par>
                        <p:par>
                          <p:cTn id="28" fill="hold">
                            <p:stCondLst>
                              <p:cond delay="6000"/>
                            </p:stCondLst>
                            <p:childTnLst>
                              <p:par>
                                <p:cTn id="29" presetID="1" presetClass="entr" presetSubtype="0" fill="hold" grpId="0" nodeType="afterEffect">
                                  <p:stCondLst>
                                    <p:cond delay="0"/>
                                  </p:stCondLst>
                                  <p:childTnLst>
                                    <p:set>
                                      <p:cBhvr>
                                        <p:cTn id="30" dur="1" fill="hold">
                                          <p:stCondLst>
                                            <p:cond delay="749"/>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II</a:t>
            </a:r>
            <a:br>
              <a:rPr lang="en-US" dirty="0" smtClean="0"/>
            </a:br>
            <a:r>
              <a:rPr lang="en-US" dirty="0" smtClean="0"/>
              <a:t>The True God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We believe the Scriptures teach that there is one, and only one, living and true God, an infinite, intelligent Spirit, whose name is JEHOVAH, the Maker and Supreme Ruler of heaven and earth; inexpressibly glorious in holiness, and worth of all possible honor confidence and love; that in the unity of the Godhead there are three persons, the Father, the Son, and the Holy Ghost; equal in every divine perfection, and executing distinct but harmonious offices in the great work of redemption.</a:t>
            </a:r>
            <a:endParaRPr lang="en-US"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normAutofit/>
          </a:bodyPr>
          <a:lstStyle/>
          <a:p>
            <a:fld id="{25652187-53C9-4E0F-8579-6358B9AD22F3}" type="slidenum">
              <a:rPr lang="en-US" smtClean="0"/>
              <a:pPr/>
              <a:t>20</a:t>
            </a:fld>
            <a:endParaRPr lang="en-US"/>
          </a:p>
        </p:txBody>
      </p:sp>
    </p:spTree>
    <p:extLst>
      <p:ext uri="{BB962C8B-B14F-4D97-AF65-F5344CB8AC3E}">
        <p14:creationId xmlns:p14="http://schemas.microsoft.com/office/powerpoint/2010/main" xmlns="" val="162153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Articles of Faith</a:t>
            </a:r>
            <a:endParaRPr lang="en-US" dirty="0"/>
          </a:p>
        </p:txBody>
      </p:sp>
      <p:sp>
        <p:nvSpPr>
          <p:cNvPr id="3" name="Content Placeholder 2"/>
          <p:cNvSpPr>
            <a:spLocks noGrp="1"/>
          </p:cNvSpPr>
          <p:nvPr>
            <p:ph idx="1"/>
          </p:nvPr>
        </p:nvSpPr>
        <p:spPr/>
        <p:txBody>
          <a:bodyPr>
            <a:normAutofit fontScale="92500" lnSpcReduction="10000"/>
          </a:bodyPr>
          <a:lstStyle/>
          <a:p>
            <a:pPr marL="914400" indent="-914400">
              <a:buFont typeface="+mj-lt"/>
              <a:buAutoNum type="romanUcPeriod" startAt="10"/>
            </a:pPr>
            <a:r>
              <a:rPr lang="en-US" dirty="0" smtClean="0"/>
              <a:t>Sanctification</a:t>
            </a:r>
          </a:p>
          <a:p>
            <a:pPr marL="914400" indent="-914400">
              <a:buFont typeface="+mj-lt"/>
              <a:buAutoNum type="romanUcPeriod" startAt="10"/>
            </a:pPr>
            <a:r>
              <a:rPr lang="en-US" dirty="0" smtClean="0"/>
              <a:t>Perseverance of Saints</a:t>
            </a:r>
          </a:p>
          <a:p>
            <a:pPr marL="914400" indent="-914400">
              <a:buFont typeface="+mj-lt"/>
              <a:buAutoNum type="romanUcPeriod" startAt="10"/>
            </a:pPr>
            <a:r>
              <a:rPr lang="en-US" dirty="0" smtClean="0"/>
              <a:t>The Law and Gospel</a:t>
            </a:r>
          </a:p>
          <a:p>
            <a:pPr marL="914400" indent="-914400">
              <a:buFont typeface="+mj-lt"/>
              <a:buAutoNum type="romanUcPeriod" startAt="10"/>
            </a:pPr>
            <a:r>
              <a:rPr lang="en-US" dirty="0" smtClean="0"/>
              <a:t>A Gospel Church</a:t>
            </a:r>
          </a:p>
          <a:p>
            <a:pPr marL="914400" indent="-914400">
              <a:buFont typeface="+mj-lt"/>
              <a:buAutoNum type="romanUcPeriod" startAt="10"/>
            </a:pPr>
            <a:r>
              <a:rPr lang="en-US" dirty="0" smtClean="0"/>
              <a:t>Baptism and The Lord’s Supper</a:t>
            </a:r>
          </a:p>
          <a:p>
            <a:pPr marL="914400" indent="-914400">
              <a:buFont typeface="+mj-lt"/>
              <a:buAutoNum type="romanUcPeriod" startAt="10"/>
            </a:pPr>
            <a:r>
              <a:rPr lang="en-US" dirty="0" smtClean="0"/>
              <a:t>The Christian Sabbath</a:t>
            </a:r>
          </a:p>
          <a:p>
            <a:pPr marL="914400" indent="-914400">
              <a:buFont typeface="+mj-lt"/>
              <a:buAutoNum type="romanUcPeriod" startAt="10"/>
            </a:pPr>
            <a:r>
              <a:rPr lang="en-US" dirty="0" smtClean="0"/>
              <a:t>Civil Government</a:t>
            </a:r>
          </a:p>
          <a:p>
            <a:pPr marL="914400" indent="-914400">
              <a:buFont typeface="+mj-lt"/>
              <a:buAutoNum type="romanUcPeriod" startAt="10"/>
            </a:pPr>
            <a:r>
              <a:rPr lang="en-US" dirty="0" smtClean="0"/>
              <a:t>Righteous and Wicked</a:t>
            </a:r>
          </a:p>
          <a:p>
            <a:pPr marL="914400" indent="-914400">
              <a:buFont typeface="+mj-lt"/>
              <a:buAutoNum type="romanUcPeriod" startAt="10"/>
            </a:pPr>
            <a:r>
              <a:rPr lang="en-US" dirty="0" smtClean="0"/>
              <a:t>The World to Come</a:t>
            </a:r>
            <a:endParaRPr lang="en-US"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normAutofit/>
          </a:bodyPr>
          <a:lstStyle/>
          <a:p>
            <a:fld id="{25652187-53C9-4E0F-8579-6358B9AD22F3}" type="slidenum">
              <a:rPr lang="en-US" smtClean="0"/>
              <a:pPr/>
              <a:t>3</a:t>
            </a:fld>
            <a:endParaRPr lang="en-US"/>
          </a:p>
        </p:txBody>
      </p:sp>
    </p:spTree>
    <p:extLst>
      <p:ext uri="{BB962C8B-B14F-4D97-AF65-F5344CB8AC3E}">
        <p14:creationId xmlns:p14="http://schemas.microsoft.com/office/powerpoint/2010/main" xmlns="" val="2060903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749"/>
                                          </p:stCondLst>
                                        </p:cTn>
                                        <p:tgtEl>
                                          <p:spTgt spid="3">
                                            <p:txEl>
                                              <p:pRg st="0" end="0"/>
                                            </p:txEl>
                                          </p:spTgt>
                                        </p:tgtEl>
                                        <p:attrNameLst>
                                          <p:attrName>style.visibility</p:attrName>
                                        </p:attrNameLst>
                                      </p:cBhvr>
                                      <p:to>
                                        <p:strVal val="visible"/>
                                      </p:to>
                                    </p:set>
                                  </p:childTnLst>
                                </p:cTn>
                              </p:par>
                            </p:childTnLst>
                          </p:cTn>
                        </p:par>
                        <p:par>
                          <p:cTn id="7" fill="hold">
                            <p:stCondLst>
                              <p:cond delay="750"/>
                            </p:stCondLst>
                            <p:childTnLst>
                              <p:par>
                                <p:cTn id="8" presetID="1" presetClass="entr" presetSubtype="0" fill="hold" grpId="0" nodeType="afterEffect">
                                  <p:stCondLst>
                                    <p:cond delay="0"/>
                                  </p:stCondLst>
                                  <p:childTnLst>
                                    <p:set>
                                      <p:cBhvr>
                                        <p:cTn id="9" dur="1" fill="hold">
                                          <p:stCondLst>
                                            <p:cond delay="749"/>
                                          </p:stCondLst>
                                        </p:cTn>
                                        <p:tgtEl>
                                          <p:spTgt spid="3">
                                            <p:txEl>
                                              <p:pRg st="1" end="1"/>
                                            </p:txEl>
                                          </p:spTgt>
                                        </p:tgtEl>
                                        <p:attrNameLst>
                                          <p:attrName>style.visibility</p:attrName>
                                        </p:attrNameLst>
                                      </p:cBhvr>
                                      <p:to>
                                        <p:strVal val="visible"/>
                                      </p:to>
                                    </p:set>
                                  </p:childTnLst>
                                </p:cTn>
                              </p:par>
                            </p:childTnLst>
                          </p:cTn>
                        </p:par>
                        <p:par>
                          <p:cTn id="10" fill="hold">
                            <p:stCondLst>
                              <p:cond delay="1500"/>
                            </p:stCondLst>
                            <p:childTnLst>
                              <p:par>
                                <p:cTn id="11" presetID="1" presetClass="entr" presetSubtype="0" fill="hold" grpId="0" nodeType="afterEffect">
                                  <p:stCondLst>
                                    <p:cond delay="0"/>
                                  </p:stCondLst>
                                  <p:childTnLst>
                                    <p:set>
                                      <p:cBhvr>
                                        <p:cTn id="12" dur="1" fill="hold">
                                          <p:stCondLst>
                                            <p:cond delay="749"/>
                                          </p:stCondLst>
                                        </p:cTn>
                                        <p:tgtEl>
                                          <p:spTgt spid="3">
                                            <p:txEl>
                                              <p:pRg st="2" end="2"/>
                                            </p:txEl>
                                          </p:spTgt>
                                        </p:tgtEl>
                                        <p:attrNameLst>
                                          <p:attrName>style.visibility</p:attrName>
                                        </p:attrNameLst>
                                      </p:cBhvr>
                                      <p:to>
                                        <p:strVal val="visible"/>
                                      </p:to>
                                    </p:set>
                                  </p:childTnLst>
                                </p:cTn>
                              </p:par>
                            </p:childTnLst>
                          </p:cTn>
                        </p:par>
                        <p:par>
                          <p:cTn id="13" fill="hold">
                            <p:stCondLst>
                              <p:cond delay="2250"/>
                            </p:stCondLst>
                            <p:childTnLst>
                              <p:par>
                                <p:cTn id="14" presetID="1" presetClass="entr" presetSubtype="0" fill="hold" grpId="0" nodeType="afterEffect">
                                  <p:stCondLst>
                                    <p:cond delay="0"/>
                                  </p:stCondLst>
                                  <p:childTnLst>
                                    <p:set>
                                      <p:cBhvr>
                                        <p:cTn id="15" dur="1" fill="hold">
                                          <p:stCondLst>
                                            <p:cond delay="749"/>
                                          </p:stCondLst>
                                        </p:cTn>
                                        <p:tgtEl>
                                          <p:spTgt spid="3">
                                            <p:txEl>
                                              <p:pRg st="3" end="3"/>
                                            </p:txEl>
                                          </p:spTgt>
                                        </p:tgtEl>
                                        <p:attrNameLst>
                                          <p:attrName>style.visibility</p:attrName>
                                        </p:attrNameLst>
                                      </p:cBhvr>
                                      <p:to>
                                        <p:strVal val="visible"/>
                                      </p:to>
                                    </p:set>
                                  </p:childTnLst>
                                </p:cTn>
                              </p:par>
                            </p:childTnLst>
                          </p:cTn>
                        </p:par>
                        <p:par>
                          <p:cTn id="16" fill="hold">
                            <p:stCondLst>
                              <p:cond delay="3000"/>
                            </p:stCondLst>
                            <p:childTnLst>
                              <p:par>
                                <p:cTn id="17" presetID="1" presetClass="entr" presetSubtype="0" fill="hold" grpId="0" nodeType="afterEffect">
                                  <p:stCondLst>
                                    <p:cond delay="0"/>
                                  </p:stCondLst>
                                  <p:childTnLst>
                                    <p:set>
                                      <p:cBhvr>
                                        <p:cTn id="18" dur="1" fill="hold">
                                          <p:stCondLst>
                                            <p:cond delay="749"/>
                                          </p:stCondLst>
                                        </p:cTn>
                                        <p:tgtEl>
                                          <p:spTgt spid="3">
                                            <p:txEl>
                                              <p:pRg st="4" end="4"/>
                                            </p:txEl>
                                          </p:spTgt>
                                        </p:tgtEl>
                                        <p:attrNameLst>
                                          <p:attrName>style.visibility</p:attrName>
                                        </p:attrNameLst>
                                      </p:cBhvr>
                                      <p:to>
                                        <p:strVal val="visible"/>
                                      </p:to>
                                    </p:set>
                                  </p:childTnLst>
                                </p:cTn>
                              </p:par>
                            </p:childTnLst>
                          </p:cTn>
                        </p:par>
                        <p:par>
                          <p:cTn id="19" fill="hold">
                            <p:stCondLst>
                              <p:cond delay="3750"/>
                            </p:stCondLst>
                            <p:childTnLst>
                              <p:par>
                                <p:cTn id="20" presetID="1" presetClass="entr" presetSubtype="0" fill="hold" grpId="0" nodeType="afterEffect">
                                  <p:stCondLst>
                                    <p:cond delay="0"/>
                                  </p:stCondLst>
                                  <p:childTnLst>
                                    <p:set>
                                      <p:cBhvr>
                                        <p:cTn id="21" dur="1" fill="hold">
                                          <p:stCondLst>
                                            <p:cond delay="749"/>
                                          </p:stCondLst>
                                        </p:cTn>
                                        <p:tgtEl>
                                          <p:spTgt spid="3">
                                            <p:txEl>
                                              <p:pRg st="5" end="5"/>
                                            </p:txEl>
                                          </p:spTgt>
                                        </p:tgtEl>
                                        <p:attrNameLst>
                                          <p:attrName>style.visibility</p:attrName>
                                        </p:attrNameLst>
                                      </p:cBhvr>
                                      <p:to>
                                        <p:strVal val="visible"/>
                                      </p:to>
                                    </p:set>
                                  </p:childTnLst>
                                </p:cTn>
                              </p:par>
                            </p:childTnLst>
                          </p:cTn>
                        </p:par>
                        <p:par>
                          <p:cTn id="22" fill="hold">
                            <p:stCondLst>
                              <p:cond delay="4500"/>
                            </p:stCondLst>
                            <p:childTnLst>
                              <p:par>
                                <p:cTn id="23" presetID="1" presetClass="entr" presetSubtype="0" fill="hold" grpId="0" nodeType="afterEffect">
                                  <p:stCondLst>
                                    <p:cond delay="0"/>
                                  </p:stCondLst>
                                  <p:childTnLst>
                                    <p:set>
                                      <p:cBhvr>
                                        <p:cTn id="24" dur="1" fill="hold">
                                          <p:stCondLst>
                                            <p:cond delay="749"/>
                                          </p:stCondLst>
                                        </p:cTn>
                                        <p:tgtEl>
                                          <p:spTgt spid="3">
                                            <p:txEl>
                                              <p:pRg st="6" end="6"/>
                                            </p:txEl>
                                          </p:spTgt>
                                        </p:tgtEl>
                                        <p:attrNameLst>
                                          <p:attrName>style.visibility</p:attrName>
                                        </p:attrNameLst>
                                      </p:cBhvr>
                                      <p:to>
                                        <p:strVal val="visible"/>
                                      </p:to>
                                    </p:set>
                                  </p:childTnLst>
                                </p:cTn>
                              </p:par>
                            </p:childTnLst>
                          </p:cTn>
                        </p:par>
                        <p:par>
                          <p:cTn id="25" fill="hold">
                            <p:stCondLst>
                              <p:cond delay="5250"/>
                            </p:stCondLst>
                            <p:childTnLst>
                              <p:par>
                                <p:cTn id="26" presetID="1" presetClass="entr" presetSubtype="0" fill="hold" grpId="0" nodeType="afterEffect">
                                  <p:stCondLst>
                                    <p:cond delay="0"/>
                                  </p:stCondLst>
                                  <p:childTnLst>
                                    <p:set>
                                      <p:cBhvr>
                                        <p:cTn id="27" dur="1" fill="hold">
                                          <p:stCondLst>
                                            <p:cond delay="749"/>
                                          </p:stCondLst>
                                        </p:cTn>
                                        <p:tgtEl>
                                          <p:spTgt spid="3">
                                            <p:txEl>
                                              <p:pRg st="7" end="7"/>
                                            </p:txEl>
                                          </p:spTgt>
                                        </p:tgtEl>
                                        <p:attrNameLst>
                                          <p:attrName>style.visibility</p:attrName>
                                        </p:attrNameLst>
                                      </p:cBhvr>
                                      <p:to>
                                        <p:strVal val="visible"/>
                                      </p:to>
                                    </p:set>
                                  </p:childTnLst>
                                </p:cTn>
                              </p:par>
                            </p:childTnLst>
                          </p:cTn>
                        </p:par>
                        <p:par>
                          <p:cTn id="28" fill="hold">
                            <p:stCondLst>
                              <p:cond delay="6000"/>
                            </p:stCondLst>
                            <p:childTnLst>
                              <p:par>
                                <p:cTn id="29" presetID="1" presetClass="entr" presetSubtype="0" fill="hold" grpId="0" nodeType="afterEffect">
                                  <p:stCondLst>
                                    <p:cond delay="0"/>
                                  </p:stCondLst>
                                  <p:childTnLst>
                                    <p:set>
                                      <p:cBhvr>
                                        <p:cTn id="30" dur="1" fill="hold">
                                          <p:stCondLst>
                                            <p:cond delay="749"/>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II</a:t>
            </a:r>
            <a:br>
              <a:rPr lang="en-US" dirty="0" smtClean="0"/>
            </a:br>
            <a:r>
              <a:rPr lang="en-US" dirty="0" smtClean="0"/>
              <a:t>The True God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We believe the Scriptures teach that there is one, and only one, living and true God, an infinite, intelligent Spirit, whose name is JEHOVAH, the Maker and Supreme Ruler of heaven and earth; inexpressibly glorious in holiness, and worth of all possible honor confidence and love; that in the unity of the Godhead there are three persons, the Father, the Son, and the Holy Ghost; equal in every divine perfection, and executing distinct but harmonious offices in the great work of redemption.</a:t>
            </a:r>
            <a:endParaRPr lang="en-US"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normAutofit/>
          </a:bodyPr>
          <a:lstStyle/>
          <a:p>
            <a:fld id="{25652187-53C9-4E0F-8579-6358B9AD22F3}" type="slidenum">
              <a:rPr lang="en-US" smtClean="0"/>
              <a:pPr/>
              <a:t>4</a:t>
            </a:fld>
            <a:endParaRPr lang="en-US"/>
          </a:p>
        </p:txBody>
      </p:sp>
    </p:spTree>
    <p:extLst>
      <p:ext uri="{BB962C8B-B14F-4D97-AF65-F5344CB8AC3E}">
        <p14:creationId xmlns:p14="http://schemas.microsoft.com/office/powerpoint/2010/main" xmlns="" val="837115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II</a:t>
            </a:r>
            <a:br>
              <a:rPr lang="en-US" dirty="0" smtClean="0"/>
            </a:br>
            <a:r>
              <a:rPr lang="en-US" dirty="0" smtClean="0"/>
              <a:t>The True God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We believe the Scriptures teach that there is one, and only one, living and true God, an infinite, intelligent Spirit, whose name is JEHOVAH, the Maker and Supreme Ruler of heaven and earth</a:t>
            </a:r>
            <a:r>
              <a:rPr lang="en-US" dirty="0" smtClean="0">
                <a:solidFill>
                  <a:schemeClr val="bg1">
                    <a:lumMod val="65000"/>
                  </a:schemeClr>
                </a:solidFill>
              </a:rPr>
              <a:t>; inexpressibly glorious in holiness, and worth of all possible honor confidence and love; that in the unity of the Godhead there are three persons, the Father, the Son, and the Holy Ghost; equal in every divine perfection, and executing distinct but harmonious offices in the great work of redemption.</a:t>
            </a:r>
            <a:endParaRPr lang="en-US" dirty="0">
              <a:solidFill>
                <a:schemeClr val="bg1">
                  <a:lumMod val="65000"/>
                </a:schemeClr>
              </a:solidFill>
            </a:endParaRPr>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normAutofit/>
          </a:bodyPr>
          <a:lstStyle/>
          <a:p>
            <a:fld id="{25652187-53C9-4E0F-8579-6358B9AD22F3}" type="slidenum">
              <a:rPr lang="en-US" smtClean="0"/>
              <a:pPr/>
              <a:t>5</a:t>
            </a:fld>
            <a:endParaRPr lang="en-US"/>
          </a:p>
        </p:txBody>
      </p:sp>
    </p:spTree>
    <p:extLst>
      <p:ext uri="{BB962C8B-B14F-4D97-AF65-F5344CB8AC3E}">
        <p14:creationId xmlns:p14="http://schemas.microsoft.com/office/powerpoint/2010/main" xmlns="" val="1567793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Article </a:t>
            </a:r>
            <a:r>
              <a:rPr lang="en-US" dirty="0" smtClean="0"/>
              <a:t>II</a:t>
            </a:r>
            <a:r>
              <a:rPr lang="en-US" dirty="0"/>
              <a:t/>
            </a:r>
            <a:br>
              <a:rPr lang="en-US" dirty="0"/>
            </a:br>
            <a:r>
              <a:rPr lang="en-US" dirty="0"/>
              <a:t>The </a:t>
            </a:r>
            <a:r>
              <a:rPr lang="en-US" dirty="0" smtClean="0"/>
              <a:t>True God</a:t>
            </a:r>
            <a:endParaRPr lang="en-US" dirty="0"/>
          </a:p>
        </p:txBody>
      </p:sp>
      <p:sp>
        <p:nvSpPr>
          <p:cNvPr id="3" name="Content Placeholder 2"/>
          <p:cNvSpPr>
            <a:spLocks noGrp="1"/>
          </p:cNvSpPr>
          <p:nvPr>
            <p:ph idx="1"/>
          </p:nvPr>
        </p:nvSpPr>
        <p:spPr/>
        <p:txBody>
          <a:bodyPr>
            <a:noAutofit/>
          </a:bodyPr>
          <a:lstStyle/>
          <a:p>
            <a:pPr marL="82296" indent="0">
              <a:buNone/>
            </a:pPr>
            <a:r>
              <a:rPr lang="en-US" sz="2000" b="1" dirty="0"/>
              <a:t>John </a:t>
            </a:r>
            <a:r>
              <a:rPr lang="en-US" sz="2000" b="1" dirty="0" smtClean="0"/>
              <a:t>4:24 </a:t>
            </a:r>
            <a:r>
              <a:rPr lang="en-US" sz="2000" dirty="0" smtClean="0"/>
              <a:t>“God </a:t>
            </a:r>
            <a:r>
              <a:rPr lang="en-US" sz="2000" dirty="0"/>
              <a:t>is a Spirit: and they that worship him must worship him in spirit and in truth</a:t>
            </a:r>
            <a:r>
              <a:rPr lang="en-US" sz="2000" dirty="0" smtClean="0"/>
              <a:t>.”</a:t>
            </a:r>
          </a:p>
          <a:p>
            <a:pPr marL="82296" indent="0">
              <a:buNone/>
            </a:pPr>
            <a:r>
              <a:rPr lang="en-US" sz="2000" b="1" dirty="0" smtClean="0"/>
              <a:t>Psalm 147:5 </a:t>
            </a:r>
            <a:r>
              <a:rPr lang="en-US" sz="2000" dirty="0" smtClean="0"/>
              <a:t>“Great </a:t>
            </a:r>
            <a:r>
              <a:rPr lang="en-US" sz="2000" dirty="0"/>
              <a:t>is our Lord, and of great power: his understanding is infinite</a:t>
            </a:r>
            <a:r>
              <a:rPr lang="en-US" sz="2000" dirty="0" smtClean="0"/>
              <a:t>.”</a:t>
            </a:r>
            <a:endParaRPr lang="en-US" sz="2000" dirty="0"/>
          </a:p>
          <a:p>
            <a:pPr marL="82296" indent="0">
              <a:buNone/>
            </a:pPr>
            <a:r>
              <a:rPr lang="en-US" sz="2000" b="1" dirty="0" smtClean="0"/>
              <a:t>Psalm 83:18 </a:t>
            </a:r>
            <a:r>
              <a:rPr lang="en-US" sz="2000" dirty="0" smtClean="0"/>
              <a:t>“That </a:t>
            </a:r>
            <a:r>
              <a:rPr lang="en-US" sz="2000" dirty="0"/>
              <a:t>men may know that thou, whose name alone is JEHOVAH, art the most high over all the earth</a:t>
            </a:r>
            <a:r>
              <a:rPr lang="en-US" sz="2000" dirty="0" smtClean="0"/>
              <a:t>.”</a:t>
            </a:r>
            <a:endParaRPr lang="en-US" sz="2000" dirty="0"/>
          </a:p>
          <a:p>
            <a:pPr marL="82296" indent="0">
              <a:buNone/>
            </a:pPr>
            <a:r>
              <a:rPr lang="en-US" sz="2000" b="1" dirty="0" smtClean="0"/>
              <a:t>Hebrews 3:4 </a:t>
            </a:r>
            <a:r>
              <a:rPr lang="en-US" sz="2000" dirty="0" smtClean="0"/>
              <a:t>“For </a:t>
            </a:r>
            <a:r>
              <a:rPr lang="en-US" sz="2000" dirty="0"/>
              <a:t>every house is </a:t>
            </a:r>
            <a:r>
              <a:rPr lang="en-US" sz="2000" dirty="0" err="1"/>
              <a:t>builded</a:t>
            </a:r>
            <a:r>
              <a:rPr lang="en-US" sz="2000" dirty="0"/>
              <a:t> by some man; but he that built all things is God</a:t>
            </a:r>
            <a:r>
              <a:rPr lang="en-US" sz="2000" dirty="0" smtClean="0"/>
              <a:t>.”</a:t>
            </a:r>
            <a:endParaRPr lang="en-US" sz="2000" dirty="0"/>
          </a:p>
          <a:p>
            <a:pPr marL="82296" indent="0">
              <a:buNone/>
            </a:pPr>
            <a:r>
              <a:rPr lang="en-US" sz="2000" b="1" dirty="0" smtClean="0"/>
              <a:t>Romans 1:20 </a:t>
            </a:r>
            <a:r>
              <a:rPr lang="en-US" sz="2000" dirty="0" smtClean="0"/>
              <a:t>“For </a:t>
            </a:r>
            <a:r>
              <a:rPr lang="en-US" sz="2000" dirty="0"/>
              <a:t>the invisible things of him from the creation of the world are clearly seen, being understood by the things that are made, even his eternal power and Godhead; so that they are without excuse</a:t>
            </a:r>
            <a:r>
              <a:rPr lang="en-US" sz="2000" dirty="0" smtClean="0"/>
              <a:t>:”</a:t>
            </a:r>
            <a:endParaRPr lang="en-US" sz="2000"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6</a:t>
            </a:fld>
            <a:endParaRPr lang="en-US"/>
          </a:p>
        </p:txBody>
      </p:sp>
    </p:spTree>
    <p:extLst>
      <p:ext uri="{BB962C8B-B14F-4D97-AF65-F5344CB8AC3E}">
        <p14:creationId xmlns:p14="http://schemas.microsoft.com/office/powerpoint/2010/main" xmlns="" val="2532755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Article II</a:t>
            </a:r>
            <a:br>
              <a:rPr lang="en-US" dirty="0"/>
            </a:br>
            <a:r>
              <a:rPr lang="en-US" dirty="0"/>
              <a:t>The True God</a:t>
            </a:r>
          </a:p>
        </p:txBody>
      </p:sp>
      <p:sp>
        <p:nvSpPr>
          <p:cNvPr id="3" name="Content Placeholder 2"/>
          <p:cNvSpPr>
            <a:spLocks noGrp="1"/>
          </p:cNvSpPr>
          <p:nvPr>
            <p:ph idx="1"/>
          </p:nvPr>
        </p:nvSpPr>
        <p:spPr/>
        <p:txBody>
          <a:bodyPr>
            <a:normAutofit/>
          </a:bodyPr>
          <a:lstStyle/>
          <a:p>
            <a:pPr marL="82296" indent="0">
              <a:buNone/>
            </a:pPr>
            <a:r>
              <a:rPr lang="en-US" sz="2000" b="1" dirty="0"/>
              <a:t>Jeremiah 10:10 </a:t>
            </a:r>
            <a:r>
              <a:rPr lang="en-US" sz="2000" dirty="0"/>
              <a:t>“But the LORD is the true God, he is the living God, and an everlasting king: at his wrath the earth shall tremble, and the nations shall not be able to abide his indignation.”</a:t>
            </a:r>
          </a:p>
          <a:p>
            <a:pPr marL="82296" indent="0">
              <a:buNone/>
            </a:pPr>
            <a:endParaRPr lang="en-US" sz="2000"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7</a:t>
            </a:fld>
            <a:endParaRPr lang="en-US"/>
          </a:p>
        </p:txBody>
      </p:sp>
    </p:spTree>
    <p:extLst>
      <p:ext uri="{BB962C8B-B14F-4D97-AF65-F5344CB8AC3E}">
        <p14:creationId xmlns:p14="http://schemas.microsoft.com/office/powerpoint/2010/main" xmlns="" val="2597035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II</a:t>
            </a:r>
            <a:br>
              <a:rPr lang="en-US" dirty="0" smtClean="0"/>
            </a:br>
            <a:r>
              <a:rPr lang="en-US" dirty="0" smtClean="0"/>
              <a:t>The True God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solidFill>
                  <a:schemeClr val="bg1">
                    <a:lumMod val="65000"/>
                  </a:schemeClr>
                </a:solidFill>
              </a:rPr>
              <a:t>We believe the Scriptures teach that there is one, and only one, living and true God, an infinite, intelligent Spirit, whose name is JEHOVAH, the Maker and Supreme Ruler of heaven and earth; </a:t>
            </a:r>
            <a:r>
              <a:rPr lang="en-US" dirty="0" smtClean="0"/>
              <a:t>inexpressibly glorious in holiness, </a:t>
            </a:r>
            <a:r>
              <a:rPr lang="en-US" dirty="0" smtClean="0">
                <a:solidFill>
                  <a:schemeClr val="bg1">
                    <a:lumMod val="65000"/>
                  </a:schemeClr>
                </a:solidFill>
              </a:rPr>
              <a:t>and worth of all possible honor confidence and love; that in the unity of the Godhead there are three persons, the Father, the Son, and the Holy Ghost; equal in every divine perfection, and executing distinct but harmonious offices in the great work of redemption.</a:t>
            </a:r>
            <a:endParaRPr lang="en-US" dirty="0">
              <a:solidFill>
                <a:schemeClr val="bg1">
                  <a:lumMod val="65000"/>
                </a:schemeClr>
              </a:solidFill>
            </a:endParaRPr>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normAutofit/>
          </a:bodyPr>
          <a:lstStyle/>
          <a:p>
            <a:fld id="{25652187-53C9-4E0F-8579-6358B9AD22F3}" type="slidenum">
              <a:rPr lang="en-US" smtClean="0"/>
              <a:pPr/>
              <a:t>8</a:t>
            </a:fld>
            <a:endParaRPr lang="en-US"/>
          </a:p>
        </p:txBody>
      </p:sp>
    </p:spTree>
    <p:extLst>
      <p:ext uri="{BB962C8B-B14F-4D97-AF65-F5344CB8AC3E}">
        <p14:creationId xmlns:p14="http://schemas.microsoft.com/office/powerpoint/2010/main" xmlns="" val="1071038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Article II</a:t>
            </a:r>
            <a:br>
              <a:rPr lang="en-US" dirty="0"/>
            </a:br>
            <a:r>
              <a:rPr lang="en-US" dirty="0"/>
              <a:t>The True God</a:t>
            </a:r>
          </a:p>
        </p:txBody>
      </p:sp>
      <p:sp>
        <p:nvSpPr>
          <p:cNvPr id="3" name="Content Placeholder 2"/>
          <p:cNvSpPr>
            <a:spLocks noGrp="1"/>
          </p:cNvSpPr>
          <p:nvPr>
            <p:ph idx="1"/>
          </p:nvPr>
        </p:nvSpPr>
        <p:spPr/>
        <p:txBody>
          <a:bodyPr>
            <a:normAutofit fontScale="62500" lnSpcReduction="20000"/>
          </a:bodyPr>
          <a:lstStyle/>
          <a:p>
            <a:pPr marL="82296" indent="0">
              <a:buNone/>
            </a:pPr>
            <a:r>
              <a:rPr lang="en-US" b="1" dirty="0" smtClean="0"/>
              <a:t>Exodus 15:11 </a:t>
            </a:r>
            <a:r>
              <a:rPr lang="en-US" dirty="0" smtClean="0"/>
              <a:t>“Who </a:t>
            </a:r>
            <a:r>
              <a:rPr lang="en-US" dirty="0"/>
              <a:t>is like unto thee, O LORD, among the gods? who is like thee, glorious in holiness, fearful in praises, doing wonders</a:t>
            </a:r>
            <a:r>
              <a:rPr lang="en-US" dirty="0" smtClean="0"/>
              <a:t>?”</a:t>
            </a:r>
            <a:endParaRPr lang="en-US" dirty="0"/>
          </a:p>
          <a:p>
            <a:pPr marL="82296" indent="0">
              <a:buNone/>
            </a:pPr>
            <a:r>
              <a:rPr lang="en-US" b="1" dirty="0" smtClean="0"/>
              <a:t>Isaiah 6:3 </a:t>
            </a:r>
            <a:r>
              <a:rPr lang="en-US" dirty="0" smtClean="0"/>
              <a:t>“And </a:t>
            </a:r>
            <a:r>
              <a:rPr lang="en-US" dirty="0"/>
              <a:t>one cried unto another, and said, Holy, holy, holy, is the LORD of hosts: the whole earth is full of his glory</a:t>
            </a:r>
            <a:r>
              <a:rPr lang="en-US" dirty="0" smtClean="0"/>
              <a:t>.”</a:t>
            </a:r>
            <a:endParaRPr lang="en-US" dirty="0"/>
          </a:p>
          <a:p>
            <a:pPr marL="82296" indent="0">
              <a:buNone/>
            </a:pPr>
            <a:r>
              <a:rPr lang="en-US" b="1" dirty="0"/>
              <a:t>1 Peter </a:t>
            </a:r>
            <a:r>
              <a:rPr lang="en-US" b="1" dirty="0" smtClean="0"/>
              <a:t>1:15-16 </a:t>
            </a:r>
            <a:r>
              <a:rPr lang="en-US" dirty="0" smtClean="0"/>
              <a:t>“</a:t>
            </a:r>
            <a:r>
              <a:rPr lang="en-US" baseline="30000" dirty="0" smtClean="0"/>
              <a:t>15</a:t>
            </a:r>
            <a:r>
              <a:rPr lang="en-US" dirty="0" smtClean="0"/>
              <a:t> </a:t>
            </a:r>
            <a:r>
              <a:rPr lang="en-US" dirty="0"/>
              <a:t>But as he which hath called you is holy, so be ye holy in all manner of conversation</a:t>
            </a:r>
            <a:r>
              <a:rPr lang="en-US" dirty="0" smtClean="0"/>
              <a:t>; </a:t>
            </a:r>
            <a:r>
              <a:rPr lang="en-US" baseline="30000" dirty="0"/>
              <a:t>16</a:t>
            </a:r>
            <a:r>
              <a:rPr lang="en-US" dirty="0" smtClean="0"/>
              <a:t> </a:t>
            </a:r>
            <a:r>
              <a:rPr lang="en-US" dirty="0"/>
              <a:t>Because it is written, Be ye holy; for I am holy</a:t>
            </a:r>
            <a:r>
              <a:rPr lang="en-US" dirty="0" smtClean="0"/>
              <a:t>.”</a:t>
            </a:r>
            <a:endParaRPr lang="en-US" dirty="0"/>
          </a:p>
          <a:p>
            <a:pPr marL="82296" indent="0">
              <a:buNone/>
            </a:pPr>
            <a:r>
              <a:rPr lang="en-US" b="1" dirty="0" smtClean="0"/>
              <a:t>Revelation 4:6-8 </a:t>
            </a:r>
            <a:r>
              <a:rPr lang="en-US" dirty="0" smtClean="0"/>
              <a:t>“</a:t>
            </a:r>
            <a:r>
              <a:rPr lang="en-US" baseline="30000" dirty="0"/>
              <a:t>6</a:t>
            </a:r>
            <a:r>
              <a:rPr lang="en-US" dirty="0" smtClean="0"/>
              <a:t> </a:t>
            </a:r>
            <a:r>
              <a:rPr lang="en-US" dirty="0"/>
              <a:t>And before the throne there was a sea of glass like unto crystal: and in the midst of the throne, and round about the throne, were four beasts full of eyes before and behind</a:t>
            </a:r>
            <a:r>
              <a:rPr lang="en-US" dirty="0" smtClean="0"/>
              <a:t>.  </a:t>
            </a:r>
            <a:r>
              <a:rPr lang="en-US" baseline="30000" dirty="0"/>
              <a:t>7</a:t>
            </a:r>
            <a:r>
              <a:rPr lang="en-US" dirty="0" smtClean="0"/>
              <a:t> </a:t>
            </a:r>
            <a:r>
              <a:rPr lang="en-US" dirty="0"/>
              <a:t>And the first beast was like a lion, and the second beast like a calf, and the third beast had a face as a man, and the fourth beast was like a flying eagle</a:t>
            </a:r>
            <a:r>
              <a:rPr lang="en-US" dirty="0" smtClean="0"/>
              <a:t>.  </a:t>
            </a:r>
            <a:r>
              <a:rPr lang="en-US" baseline="30000" dirty="0"/>
              <a:t>8</a:t>
            </a:r>
            <a:r>
              <a:rPr lang="en-US" dirty="0" smtClean="0"/>
              <a:t> </a:t>
            </a:r>
            <a:r>
              <a:rPr lang="en-US" dirty="0"/>
              <a:t>And the four beasts had each of them six wings about him; and they were full of eyes within: and they rest not day and night, saying, Holy, holy, holy, Lord God Almighty, which was, and is, and is to come</a:t>
            </a:r>
            <a:r>
              <a:rPr lang="en-US" dirty="0" smtClean="0"/>
              <a:t>.”</a:t>
            </a:r>
            <a:endParaRPr lang="en-US" dirty="0"/>
          </a:p>
        </p:txBody>
      </p:sp>
      <p:sp>
        <p:nvSpPr>
          <p:cNvPr id="4" name="Date Placeholder 3"/>
          <p:cNvSpPr>
            <a:spLocks noGrp="1"/>
          </p:cNvSpPr>
          <p:nvPr>
            <p:ph type="dt" sz="half" idx="10"/>
          </p:nvPr>
        </p:nvSpPr>
        <p:spPr/>
        <p:txBody>
          <a:bodyPr/>
          <a:lstStyle/>
          <a:p>
            <a:r>
              <a:rPr lang="en-US" smtClean="0"/>
              <a:t>2013</a:t>
            </a:r>
            <a:endParaRPr lang="en-US"/>
          </a:p>
        </p:txBody>
      </p:sp>
      <p:sp>
        <p:nvSpPr>
          <p:cNvPr id="5" name="Footer Placeholder 4"/>
          <p:cNvSpPr>
            <a:spLocks noGrp="1"/>
          </p:cNvSpPr>
          <p:nvPr>
            <p:ph type="ftr" sz="quarter" idx="11"/>
          </p:nvPr>
        </p:nvSpPr>
        <p:spPr/>
        <p:txBody>
          <a:bodyPr/>
          <a:lstStyle/>
          <a:p>
            <a:r>
              <a:rPr lang="en-US" smtClean="0"/>
              <a:t>Mt. Zion Missionary Baptist Church</a:t>
            </a:r>
            <a:endParaRPr lang="en-US"/>
          </a:p>
        </p:txBody>
      </p:sp>
      <p:sp>
        <p:nvSpPr>
          <p:cNvPr id="6" name="Slide Number Placeholder 5"/>
          <p:cNvSpPr>
            <a:spLocks noGrp="1"/>
          </p:cNvSpPr>
          <p:nvPr>
            <p:ph type="sldNum" sz="quarter" idx="12"/>
          </p:nvPr>
        </p:nvSpPr>
        <p:spPr/>
        <p:txBody>
          <a:bodyPr/>
          <a:lstStyle/>
          <a:p>
            <a:fld id="{25652187-53C9-4E0F-8579-6358B9AD22F3}" type="slidenum">
              <a:rPr lang="en-US" smtClean="0"/>
              <a:pPr/>
              <a:t>9</a:t>
            </a:fld>
            <a:endParaRPr lang="en-US"/>
          </a:p>
        </p:txBody>
      </p:sp>
    </p:spTree>
    <p:extLst>
      <p:ext uri="{BB962C8B-B14F-4D97-AF65-F5344CB8AC3E}">
        <p14:creationId xmlns:p14="http://schemas.microsoft.com/office/powerpoint/2010/main" xmlns="" val="4028967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1299</TotalTime>
  <Words>2445</Words>
  <Application>Microsoft Office PowerPoint</Application>
  <PresentationFormat>On-screen Show (4:3)</PresentationFormat>
  <Paragraphs>176</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Solstice</vt:lpstr>
      <vt:lpstr>ARTICLES OF FAITH</vt:lpstr>
      <vt:lpstr>Articles of Faith</vt:lpstr>
      <vt:lpstr>Articles of Faith</vt:lpstr>
      <vt:lpstr>Article II The True God</vt:lpstr>
      <vt:lpstr>Article II The True God</vt:lpstr>
      <vt:lpstr>Article II The True God</vt:lpstr>
      <vt:lpstr>Article II The True God</vt:lpstr>
      <vt:lpstr>Article II The True God</vt:lpstr>
      <vt:lpstr>Article II The True God</vt:lpstr>
      <vt:lpstr>Article II The True God</vt:lpstr>
      <vt:lpstr>Article II The True God</vt:lpstr>
      <vt:lpstr>Article II The True God</vt:lpstr>
      <vt:lpstr>Article II The True God</vt:lpstr>
      <vt:lpstr>Article II The True God</vt:lpstr>
      <vt:lpstr>Article II The True God</vt:lpstr>
      <vt:lpstr>Article II The True God</vt:lpstr>
      <vt:lpstr>Article II The True God</vt:lpstr>
      <vt:lpstr>Article II The True God</vt:lpstr>
      <vt:lpstr>Characteristics of God</vt:lpstr>
      <vt:lpstr>Article II The True God</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ARTICLES OF FAITH</dc:title>
  <dc:creator>Owner</dc:creator>
  <cp:lastModifiedBy>brbell</cp:lastModifiedBy>
  <cp:revision>68</cp:revision>
  <dcterms:created xsi:type="dcterms:W3CDTF">2013-01-16T03:18:55Z</dcterms:created>
  <dcterms:modified xsi:type="dcterms:W3CDTF">2013-10-18T19:49:04Z</dcterms:modified>
</cp:coreProperties>
</file>