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59" r:id="rId4"/>
    <p:sldId id="330" r:id="rId5"/>
    <p:sldId id="331" r:id="rId6"/>
    <p:sldId id="336" r:id="rId7"/>
    <p:sldId id="332" r:id="rId8"/>
    <p:sldId id="339" r:id="rId9"/>
    <p:sldId id="333" r:id="rId10"/>
    <p:sldId id="338" r:id="rId11"/>
    <p:sldId id="334" r:id="rId12"/>
    <p:sldId id="337" r:id="rId13"/>
    <p:sldId id="335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4" autoAdjust="0"/>
    <p:restoredTop sz="89623" autoAdjust="0"/>
  </p:normalViewPr>
  <p:slideViewPr>
    <p:cSldViewPr>
      <p:cViewPr>
        <p:scale>
          <a:sx n="60" d="100"/>
          <a:sy n="60" d="100"/>
        </p:scale>
        <p:origin x="-169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684"/>
    </p:cViewPr>
  </p:sorterViewPr>
  <p:notesViewPr>
    <p:cSldViewPr>
      <p:cViewPr>
        <p:scale>
          <a:sx n="90" d="100"/>
          <a:sy n="90" d="100"/>
        </p:scale>
        <p:origin x="-1278" y="984"/>
      </p:cViewPr>
      <p:guideLst>
        <p:guide orient="horz" pos="2949"/>
        <p:guide pos="2229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0CF19-2D99-4AE6-86F1-1A801CF1C973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01"/>
            <a:ext cx="3067050" cy="468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01"/>
            <a:ext cx="3067050" cy="4683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51FB8-36B4-48D9-AC4A-A63BFA9EC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48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DA66D973-208C-4D96-B935-2A82C8F0D032}" type="datetimeFigureOut">
              <a:rPr lang="en-US" smtClean="0"/>
              <a:pPr/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6"/>
            <a:ext cx="3066733" cy="468154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6"/>
            <a:ext cx="3066733" cy="468154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C1F36F07-1E3D-484B-B0C8-CEB0E81497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204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3261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1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407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John 8:31; 1 John 2:28; 1 John 3:9; 1 John 5:18 </a:t>
            </a: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1 John 2:19; John 13:18; Matthew 13:20-21; John 6:66-69; Job 17:9 </a:t>
            </a: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Romans 8:28; Matthew 6:30-33; Jeremiah 32:40; Psalm 121:3; Psalm 91:11-12 </a:t>
            </a: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Philippians 1:6; Philippians 2:12-13; Jude 24-25; Hebrews 1:14; 2 Kings 6:16; Hebrews 13:5; 1 John 4:4</a:t>
            </a:r>
            <a:endParaRPr lang="en-US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485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1200" b="0" dirty="0" smtClean="0"/>
              <a:t>John 8:31; 1 John 2:28; 1 John 3:9; 1 John 5:18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485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1200" b="0" dirty="0" smtClean="0"/>
              <a:t>1 John 2:19; John 13:18; Matthew 13:20-21; John 6:66-69; Job 17:9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485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1200" b="0" dirty="0" smtClean="0"/>
              <a:t>Romans 8:28; Matthew 6:30-33; Jeremiah 32:40; Psalm 121:3; Psalm 91:11-12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485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1200" b="0" dirty="0" smtClean="0"/>
              <a:t>Philippians 1:6; Philippians 2:12-13; Jude 24-25; Hebrews 1:14; 2 Kings 6:16; Hebrews 13:5; 1 John 4:4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485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36F07-1E3D-484B-B0C8-CEB0E814970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485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52187-53C9-4E0F-8579-6358B9AD22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ARTICLES OF FAITH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010400" cy="17526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Article 11– Perseverance </a:t>
            </a:r>
            <a:r>
              <a:rPr lang="en-US" b="1" i="1" smtClean="0">
                <a:solidFill>
                  <a:schemeClr val="tx1"/>
                </a:solidFill>
              </a:rPr>
              <a:t>of Saints</a:t>
            </a:r>
            <a:endParaRPr lang="en-US" b="1" i="1" dirty="0" smtClean="0">
              <a:solidFill>
                <a:schemeClr val="tx1"/>
              </a:solidFill>
            </a:endParaRP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National Baptist Convention, USA, Inc.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990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1700" b="1" dirty="0" smtClean="0"/>
              <a:t>Romans 8:28 </a:t>
            </a:r>
            <a:r>
              <a:rPr lang="en-US" sz="1700" dirty="0" smtClean="0"/>
              <a:t>“And </a:t>
            </a:r>
            <a:r>
              <a:rPr lang="en-US" sz="1700" dirty="0"/>
              <a:t>we know that all things work together for good to those who love God, to those who are the called according to His purpose</a:t>
            </a:r>
            <a:r>
              <a:rPr lang="en-US" sz="1700" dirty="0" smtClean="0"/>
              <a:t>.”</a:t>
            </a:r>
            <a:endParaRPr lang="en-US" sz="1700" dirty="0"/>
          </a:p>
          <a:p>
            <a:pPr marL="82296" indent="0">
              <a:buNone/>
            </a:pPr>
            <a:r>
              <a:rPr lang="en-US" sz="1700" b="1" dirty="0" smtClean="0"/>
              <a:t>Matthew 6:30-33 </a:t>
            </a:r>
            <a:r>
              <a:rPr lang="en-US" sz="1700" dirty="0" smtClean="0"/>
              <a:t>“</a:t>
            </a:r>
            <a:r>
              <a:rPr lang="en-US" sz="1700" baseline="30000" dirty="0" smtClean="0"/>
              <a:t>30</a:t>
            </a:r>
            <a:r>
              <a:rPr lang="en-US" sz="1700" dirty="0" smtClean="0"/>
              <a:t> </a:t>
            </a:r>
            <a:r>
              <a:rPr lang="en-US" sz="1700" dirty="0"/>
              <a:t>Now if God so clothes the grass of the field, which today is, and tomorrow is thrown into the oven, will He not much more clothe you, O you of little faith?  </a:t>
            </a:r>
            <a:r>
              <a:rPr lang="en-US" sz="1700" baseline="30000" dirty="0"/>
              <a:t>31</a:t>
            </a:r>
            <a:r>
              <a:rPr lang="en-US" sz="1700" dirty="0" smtClean="0"/>
              <a:t> </a:t>
            </a:r>
            <a:r>
              <a:rPr lang="en-US" sz="1700" dirty="0"/>
              <a:t>"Therefore do not worry, saying, 'What shall we eat?' or 'What shall we drink?' or 'What shall we wear?'  </a:t>
            </a:r>
            <a:r>
              <a:rPr lang="en-US" sz="1700" baseline="30000" dirty="0"/>
              <a:t>32</a:t>
            </a:r>
            <a:r>
              <a:rPr lang="en-US" sz="1700" dirty="0"/>
              <a:t> For after all these things the Gentiles seek. For your heavenly Father knows that you need all these things.  </a:t>
            </a:r>
            <a:r>
              <a:rPr lang="en-US" sz="1700" baseline="30000" dirty="0"/>
              <a:t>33</a:t>
            </a:r>
            <a:r>
              <a:rPr lang="en-US" sz="1700" dirty="0"/>
              <a:t> But seek first the kingdom of God and His righteousness, and all these things shall be added to you</a:t>
            </a:r>
            <a:r>
              <a:rPr lang="en-US" sz="1700" dirty="0" smtClean="0"/>
              <a:t>.”</a:t>
            </a:r>
            <a:endParaRPr lang="en-US" sz="1700" dirty="0"/>
          </a:p>
          <a:p>
            <a:pPr marL="82296" indent="0">
              <a:buNone/>
            </a:pPr>
            <a:r>
              <a:rPr lang="en-US" sz="1700" b="1" dirty="0" smtClean="0"/>
              <a:t>Jeremiah 32:40 </a:t>
            </a:r>
            <a:r>
              <a:rPr lang="en-US" sz="1700" dirty="0" smtClean="0"/>
              <a:t>“And </a:t>
            </a:r>
            <a:r>
              <a:rPr lang="en-US" sz="1700" dirty="0"/>
              <a:t>I will make an everlasting covenant with them, that I will not turn away from doing them good; but I will put My fear in their hearts so that they will not depart from Me</a:t>
            </a:r>
            <a:r>
              <a:rPr lang="en-US" sz="1700" dirty="0" smtClean="0"/>
              <a:t>.”</a:t>
            </a:r>
            <a:endParaRPr lang="en-US" sz="1700" dirty="0"/>
          </a:p>
          <a:p>
            <a:pPr marL="82296" indent="0">
              <a:buNone/>
            </a:pPr>
            <a:r>
              <a:rPr lang="en-US" sz="1700" b="1" dirty="0" smtClean="0"/>
              <a:t>Psalm 121:3 </a:t>
            </a:r>
            <a:r>
              <a:rPr lang="en-US" sz="1700" dirty="0" smtClean="0"/>
              <a:t>“He </a:t>
            </a:r>
            <a:r>
              <a:rPr lang="en-US" sz="1700" dirty="0"/>
              <a:t>will not allow your foot to be moved</a:t>
            </a:r>
            <a:r>
              <a:rPr lang="en-US" sz="1700" dirty="0" smtClean="0"/>
              <a:t>; He </a:t>
            </a:r>
            <a:r>
              <a:rPr lang="en-US" sz="1700" dirty="0"/>
              <a:t>who keeps you will not slumber</a:t>
            </a:r>
            <a:r>
              <a:rPr lang="en-US" sz="1700" dirty="0" smtClean="0"/>
              <a:t>.”</a:t>
            </a:r>
            <a:endParaRPr lang="en-US" sz="1700" dirty="0"/>
          </a:p>
          <a:p>
            <a:pPr marL="82296" indent="0">
              <a:buNone/>
            </a:pPr>
            <a:r>
              <a:rPr lang="en-US" sz="1700" b="1" dirty="0" smtClean="0"/>
              <a:t>Psalm 91:11-12 </a:t>
            </a:r>
            <a:r>
              <a:rPr lang="en-US" sz="1700" dirty="0" smtClean="0"/>
              <a:t>“</a:t>
            </a:r>
            <a:r>
              <a:rPr lang="en-US" sz="1700" baseline="30000" dirty="0"/>
              <a:t>11</a:t>
            </a:r>
            <a:r>
              <a:rPr lang="en-US" sz="1700" dirty="0" smtClean="0"/>
              <a:t> </a:t>
            </a:r>
            <a:r>
              <a:rPr lang="en-US" sz="1700" dirty="0"/>
              <a:t>For He shall give His angels charge over you</a:t>
            </a:r>
            <a:r>
              <a:rPr lang="en-US" sz="1700" dirty="0" smtClean="0"/>
              <a:t>, To </a:t>
            </a:r>
            <a:r>
              <a:rPr lang="en-US" sz="1700" dirty="0"/>
              <a:t>keep you in all your ways. </a:t>
            </a:r>
            <a:r>
              <a:rPr lang="en-US" sz="1700" dirty="0" smtClean="0"/>
              <a:t> </a:t>
            </a:r>
            <a:r>
              <a:rPr lang="en-US" sz="1700" baseline="30000" dirty="0"/>
              <a:t>12</a:t>
            </a:r>
            <a:r>
              <a:rPr lang="en-US" sz="1700" dirty="0" smtClean="0"/>
              <a:t> </a:t>
            </a:r>
            <a:r>
              <a:rPr lang="en-US" sz="1700" dirty="0"/>
              <a:t>In their hands they shall bear you up</a:t>
            </a:r>
            <a:r>
              <a:rPr lang="en-US" sz="1700" dirty="0" smtClean="0"/>
              <a:t>, Lest </a:t>
            </a:r>
            <a:r>
              <a:rPr lang="en-US" sz="1700" dirty="0"/>
              <a:t>you dash your foot against a stone</a:t>
            </a:r>
            <a:r>
              <a:rPr lang="en-US" sz="1700" dirty="0" smtClean="0"/>
              <a:t>.”</a:t>
            </a:r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609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We believe the Scriptures teach that such only are real believers as endure to the end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; that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their persevering attachment to Christ is the grand mark which distinguishes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them from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superficial professors; that a special Providence watches over their welfare; </a:t>
            </a:r>
            <a:r>
              <a:rPr lang="en-US" sz="2800" dirty="0" smtClean="0"/>
              <a:t>and they </a:t>
            </a:r>
            <a:r>
              <a:rPr lang="en-US" sz="2800" dirty="0"/>
              <a:t>are kept by the power of God through faith unto salvation.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08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1600" b="1" dirty="0" smtClean="0"/>
              <a:t>Philippians 1:6 </a:t>
            </a:r>
            <a:r>
              <a:rPr lang="en-US" sz="1600" dirty="0" smtClean="0"/>
              <a:t>“being </a:t>
            </a:r>
            <a:r>
              <a:rPr lang="en-US" sz="1600" dirty="0"/>
              <a:t>confident of this very thing, that He who has begun a good work in you will complete it until the day of Jesus Christ</a:t>
            </a:r>
            <a:r>
              <a:rPr lang="en-US" sz="1600" dirty="0" smtClean="0"/>
              <a:t>;”</a:t>
            </a:r>
            <a:endParaRPr lang="en-US" sz="1600" dirty="0"/>
          </a:p>
          <a:p>
            <a:pPr marL="82296" indent="0">
              <a:buNone/>
            </a:pPr>
            <a:r>
              <a:rPr lang="en-US" sz="1600" b="1" dirty="0" smtClean="0"/>
              <a:t>Philippians 2:12-13 </a:t>
            </a:r>
            <a:r>
              <a:rPr lang="en-US" sz="1600" dirty="0" smtClean="0"/>
              <a:t>“</a:t>
            </a:r>
            <a:r>
              <a:rPr lang="en-US" sz="1600" baseline="30000" dirty="0" smtClean="0"/>
              <a:t>12</a:t>
            </a:r>
            <a:r>
              <a:rPr lang="en-US" sz="1600" dirty="0" smtClean="0"/>
              <a:t> Therefore</a:t>
            </a:r>
            <a:r>
              <a:rPr lang="en-US" sz="1600" dirty="0"/>
              <a:t>, my beloved, as you have always obeyed, not as in my presence only, but now much more in my absence, work out your own salvation with fear and trembling; </a:t>
            </a:r>
            <a:r>
              <a:rPr lang="en-US" sz="1600" baseline="30000" dirty="0"/>
              <a:t>13</a:t>
            </a:r>
            <a:r>
              <a:rPr lang="en-US" sz="1600" dirty="0"/>
              <a:t> for it is God who works in you both to will and to do for His good pleasure</a:t>
            </a:r>
            <a:r>
              <a:rPr lang="en-US" sz="1600" dirty="0" smtClean="0"/>
              <a:t>.”</a:t>
            </a:r>
            <a:endParaRPr lang="en-US" sz="1600" dirty="0"/>
          </a:p>
          <a:p>
            <a:pPr marL="82296" indent="0">
              <a:buNone/>
            </a:pPr>
            <a:r>
              <a:rPr lang="en-US" sz="1600" b="1" dirty="0"/>
              <a:t>Jude </a:t>
            </a:r>
            <a:r>
              <a:rPr lang="en-US" sz="1600" b="1" dirty="0" smtClean="0"/>
              <a:t>24-25 </a:t>
            </a:r>
            <a:r>
              <a:rPr lang="en-US" sz="1600" dirty="0" smtClean="0"/>
              <a:t>“</a:t>
            </a:r>
            <a:r>
              <a:rPr lang="en-US" sz="1600" baseline="30000" dirty="0"/>
              <a:t>24</a:t>
            </a:r>
            <a:r>
              <a:rPr lang="en-US" sz="1600" dirty="0" smtClean="0"/>
              <a:t> Now </a:t>
            </a:r>
            <a:r>
              <a:rPr lang="en-US" sz="1600" dirty="0"/>
              <a:t>to Him who is able to keep you from </a:t>
            </a:r>
            <a:r>
              <a:rPr lang="en-US" sz="1600" dirty="0" smtClean="0"/>
              <a:t>stumbling, And </a:t>
            </a:r>
            <a:r>
              <a:rPr lang="en-US" sz="1600" dirty="0"/>
              <a:t>to present you faultless </a:t>
            </a:r>
            <a:r>
              <a:rPr lang="en-US" sz="1600" dirty="0" smtClean="0"/>
              <a:t>Before </a:t>
            </a:r>
            <a:r>
              <a:rPr lang="en-US" sz="1600" dirty="0"/>
              <a:t>the presence of His glory with exceeding joy, </a:t>
            </a:r>
            <a:r>
              <a:rPr lang="en-US" sz="1600" baseline="30000" dirty="0"/>
              <a:t>25</a:t>
            </a:r>
            <a:r>
              <a:rPr lang="en-US" sz="1600" dirty="0" smtClean="0"/>
              <a:t> </a:t>
            </a:r>
            <a:r>
              <a:rPr lang="en-US" sz="1600" dirty="0"/>
              <a:t>To God our Savior</a:t>
            </a:r>
            <a:r>
              <a:rPr lang="en-US" sz="1600" dirty="0" smtClean="0"/>
              <a:t>, Who </a:t>
            </a:r>
            <a:r>
              <a:rPr lang="en-US" sz="1600" dirty="0"/>
              <a:t>alone is wise</a:t>
            </a:r>
            <a:r>
              <a:rPr lang="en-US" sz="1600" dirty="0" smtClean="0"/>
              <a:t>, Be </a:t>
            </a:r>
            <a:r>
              <a:rPr lang="en-US" sz="1600" dirty="0"/>
              <a:t>glory and </a:t>
            </a:r>
            <a:r>
              <a:rPr lang="en-US" sz="1600" dirty="0" smtClean="0"/>
              <a:t>majesty, Dominion </a:t>
            </a:r>
            <a:r>
              <a:rPr lang="en-US" sz="1600" dirty="0"/>
              <a:t>and power</a:t>
            </a:r>
            <a:r>
              <a:rPr lang="en-US" sz="1600" dirty="0" smtClean="0"/>
              <a:t>, Both </a:t>
            </a:r>
            <a:r>
              <a:rPr lang="en-US" sz="1600" dirty="0"/>
              <a:t>now and </a:t>
            </a:r>
            <a:r>
              <a:rPr lang="en-US" sz="1600" dirty="0" smtClean="0"/>
              <a:t>forever. Amen.”</a:t>
            </a:r>
            <a:endParaRPr lang="en-US" sz="1600" dirty="0"/>
          </a:p>
          <a:p>
            <a:pPr marL="82296" indent="0">
              <a:buNone/>
            </a:pPr>
            <a:r>
              <a:rPr lang="en-US" sz="1600" b="1" dirty="0" smtClean="0"/>
              <a:t>Hebrews 1:14 </a:t>
            </a:r>
            <a:r>
              <a:rPr lang="en-US" sz="1600" dirty="0" smtClean="0"/>
              <a:t>“14 </a:t>
            </a:r>
            <a:r>
              <a:rPr lang="en-US" sz="1600" dirty="0"/>
              <a:t>Are they not all ministering spirits sent forth to minister for those who will inherit salvation</a:t>
            </a:r>
            <a:r>
              <a:rPr lang="en-US" sz="1600" dirty="0" smtClean="0"/>
              <a:t>?”</a:t>
            </a:r>
            <a:endParaRPr lang="en-US" sz="1600" dirty="0"/>
          </a:p>
          <a:p>
            <a:pPr marL="82296" indent="0">
              <a:buNone/>
            </a:pPr>
            <a:r>
              <a:rPr lang="en-US" sz="1600" b="1" dirty="0"/>
              <a:t>2 Kings </a:t>
            </a:r>
            <a:r>
              <a:rPr lang="en-US" sz="1600" b="1" dirty="0" smtClean="0"/>
              <a:t>6:16 </a:t>
            </a:r>
            <a:r>
              <a:rPr lang="en-US" sz="1600" dirty="0" smtClean="0"/>
              <a:t>“So </a:t>
            </a:r>
            <a:r>
              <a:rPr lang="en-US" sz="1600" dirty="0"/>
              <a:t>he answered</a:t>
            </a:r>
            <a:r>
              <a:rPr lang="en-US" sz="1600" dirty="0" smtClean="0"/>
              <a:t>, "</a:t>
            </a:r>
            <a:r>
              <a:rPr lang="en-US" sz="1600" dirty="0"/>
              <a:t>Do not fear, for those who are with us are more than those who are with them</a:t>
            </a:r>
            <a:r>
              <a:rPr lang="en-US" sz="1600" dirty="0" smtClean="0"/>
              <a:t>."</a:t>
            </a:r>
            <a:endParaRPr lang="en-US" sz="1600" dirty="0"/>
          </a:p>
          <a:p>
            <a:pPr marL="82296" indent="0">
              <a:buNone/>
            </a:pPr>
            <a:r>
              <a:rPr lang="en-US" sz="1600" b="1" dirty="0" smtClean="0"/>
              <a:t>Hebrews 13:5 </a:t>
            </a:r>
            <a:r>
              <a:rPr lang="en-US" sz="1600" dirty="0" smtClean="0"/>
              <a:t>“Let </a:t>
            </a:r>
            <a:r>
              <a:rPr lang="en-US" sz="1600" dirty="0"/>
              <a:t>your conduct be without covetousness; be content with such things as you have. For He Himself has said, "I will never leave you nor forsake you</a:t>
            </a:r>
            <a:r>
              <a:rPr lang="en-US" sz="1600" dirty="0" smtClean="0"/>
              <a:t>."</a:t>
            </a:r>
            <a:endParaRPr lang="en-US" sz="1600" dirty="0"/>
          </a:p>
          <a:p>
            <a:pPr marL="82296" indent="0">
              <a:buNone/>
            </a:pPr>
            <a:r>
              <a:rPr lang="en-US" sz="1600" b="1" dirty="0"/>
              <a:t>1 John </a:t>
            </a:r>
            <a:r>
              <a:rPr lang="en-US" sz="1600" b="1" dirty="0" smtClean="0"/>
              <a:t>4:4 </a:t>
            </a:r>
            <a:r>
              <a:rPr lang="en-US" sz="1600" dirty="0" smtClean="0"/>
              <a:t>“You </a:t>
            </a:r>
            <a:r>
              <a:rPr lang="en-US" sz="1600" dirty="0"/>
              <a:t>are of God, little children, and have overcome them, because He who is in you is greater than he who is in the world</a:t>
            </a:r>
            <a:r>
              <a:rPr lang="en-US" sz="1600" dirty="0" smtClean="0"/>
              <a:t>.”</a:t>
            </a:r>
            <a:endParaRPr lang="en-US" sz="1600" dirty="0"/>
          </a:p>
          <a:p>
            <a:pPr marL="82296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/>
              <a:t>We believe the Scriptures teach that such only are real believers as endure to the end</a:t>
            </a:r>
            <a:r>
              <a:rPr lang="en-US" sz="2800" dirty="0" smtClean="0"/>
              <a:t>; that </a:t>
            </a:r>
            <a:r>
              <a:rPr lang="en-US" sz="2800" dirty="0"/>
              <a:t>their persevering attachment to Christ is the grand mark which distinguishes </a:t>
            </a:r>
            <a:r>
              <a:rPr lang="en-US" sz="2800" dirty="0" smtClean="0"/>
              <a:t>them from </a:t>
            </a:r>
            <a:r>
              <a:rPr lang="en-US" sz="2800" dirty="0"/>
              <a:t>superficial professors; that a special Providence watches over their welfare; </a:t>
            </a:r>
            <a:r>
              <a:rPr lang="en-US" sz="2800" dirty="0" smtClean="0"/>
              <a:t>and they </a:t>
            </a:r>
            <a:r>
              <a:rPr lang="en-US" sz="2800" dirty="0"/>
              <a:t>are kept by the power of God through faith unto salvation.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08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The Scriptures</a:t>
            </a:r>
          </a:p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The True God</a:t>
            </a:r>
          </a:p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The Fall of Man</a:t>
            </a:r>
          </a:p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The Way of Salvation</a:t>
            </a:r>
          </a:p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Justification</a:t>
            </a:r>
          </a:p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The Freeness of Salvation</a:t>
            </a:r>
          </a:p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Regeneration</a:t>
            </a:r>
          </a:p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Repentance and Faith</a:t>
            </a:r>
          </a:p>
          <a:p>
            <a:pPr marL="914400" indent="-914400">
              <a:buFont typeface="+mj-lt"/>
              <a:buAutoNum type="romanUcPeriod"/>
            </a:pPr>
            <a:r>
              <a:rPr lang="en-US" dirty="0" smtClean="0"/>
              <a:t>God’s Purpose of Grace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2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of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Sanctification</a:t>
            </a:r>
          </a:p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Perseverance of Saints</a:t>
            </a:r>
          </a:p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The Law and Gospel</a:t>
            </a:r>
          </a:p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A Gospel Church</a:t>
            </a:r>
          </a:p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Baptism and The Lord’s Supper</a:t>
            </a:r>
          </a:p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The Christian Sabbath</a:t>
            </a:r>
          </a:p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Civil Government</a:t>
            </a:r>
          </a:p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Righteous and Wicked</a:t>
            </a:r>
          </a:p>
          <a:p>
            <a:pPr marL="914400" indent="-914400">
              <a:buFont typeface="+mj-lt"/>
              <a:buAutoNum type="romanUcPeriod" startAt="10"/>
            </a:pPr>
            <a:r>
              <a:rPr lang="en-US" dirty="0" smtClean="0"/>
              <a:t>The World to Come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90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 XI</a:t>
            </a:r>
            <a:br>
              <a:rPr lang="en-US" dirty="0" smtClean="0"/>
            </a:br>
            <a:r>
              <a:rPr lang="en-US" dirty="0" smtClean="0"/>
              <a:t>Perseverance of Saints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/>
              <a:t>We believe the Scriptures teach that such only are real believers as endure to the end</a:t>
            </a:r>
            <a:r>
              <a:rPr lang="en-US" sz="2800" dirty="0" smtClean="0"/>
              <a:t>; that </a:t>
            </a:r>
            <a:r>
              <a:rPr lang="en-US" sz="2800" dirty="0"/>
              <a:t>their persevering attachment to Christ is the grand mark which distinguishes </a:t>
            </a:r>
            <a:r>
              <a:rPr lang="en-US" sz="2800" dirty="0" smtClean="0"/>
              <a:t>them from </a:t>
            </a:r>
            <a:r>
              <a:rPr lang="en-US" sz="2800" dirty="0"/>
              <a:t>superficial professors; that a special </a:t>
            </a:r>
            <a:r>
              <a:rPr lang="en-US" sz="2800" dirty="0" smtClean="0"/>
              <a:t>Providence </a:t>
            </a:r>
            <a:r>
              <a:rPr lang="en-US" sz="2800" dirty="0"/>
              <a:t>watches over their welfare; </a:t>
            </a:r>
            <a:r>
              <a:rPr lang="en-US" sz="2800" dirty="0" smtClean="0"/>
              <a:t>and they </a:t>
            </a:r>
            <a:r>
              <a:rPr lang="en-US" sz="2800" dirty="0"/>
              <a:t>are kept by the power of God through faith unto salvation.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384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/>
              <a:t>We believe the Scriptures teach that such only are real believers as endure to the end</a:t>
            </a:r>
            <a:r>
              <a:rPr lang="en-US" sz="2800" dirty="0" smtClean="0"/>
              <a:t>;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that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their persevering attachment to Christ is the grand mark which distinguishes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them from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superficial professors; that a special Providence watches over their welfare;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and they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are kept by the power of God through faith unto salvation.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08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b="1" dirty="0"/>
              <a:t>John </a:t>
            </a:r>
            <a:r>
              <a:rPr lang="en-US" sz="2000" b="1" dirty="0" smtClean="0"/>
              <a:t>8:31 </a:t>
            </a:r>
            <a:r>
              <a:rPr lang="en-US" sz="2000" dirty="0" smtClean="0"/>
              <a:t>“Then </a:t>
            </a:r>
            <a:r>
              <a:rPr lang="en-US" sz="2000" dirty="0"/>
              <a:t>Jesus said to those Jews who believed Him, "If you abide in My word, you are My disciples indeed</a:t>
            </a:r>
            <a:r>
              <a:rPr lang="en-US" sz="2000" dirty="0" smtClean="0"/>
              <a:t>.”</a:t>
            </a:r>
            <a:endParaRPr lang="en-US" sz="2000" dirty="0"/>
          </a:p>
          <a:p>
            <a:pPr marL="82296" indent="0">
              <a:buNone/>
            </a:pPr>
            <a:r>
              <a:rPr lang="en-US" sz="2000" b="1" dirty="0"/>
              <a:t>1 John </a:t>
            </a:r>
            <a:r>
              <a:rPr lang="en-US" sz="2000" b="1" dirty="0" smtClean="0"/>
              <a:t>2:28 </a:t>
            </a:r>
            <a:r>
              <a:rPr lang="en-US" sz="2000" dirty="0" smtClean="0"/>
              <a:t>“And </a:t>
            </a:r>
            <a:r>
              <a:rPr lang="en-US" sz="2000" dirty="0"/>
              <a:t>now, little children, abide in Him, that when He appears, we may have confidence and not be ashamed before Him at His coming</a:t>
            </a:r>
            <a:r>
              <a:rPr lang="en-US" sz="2000" dirty="0" smtClean="0"/>
              <a:t>.”</a:t>
            </a:r>
            <a:endParaRPr lang="en-US" sz="2000" dirty="0"/>
          </a:p>
          <a:p>
            <a:pPr marL="82296" indent="0">
              <a:buNone/>
            </a:pPr>
            <a:r>
              <a:rPr lang="en-US" sz="2000" b="1" dirty="0"/>
              <a:t>1 John </a:t>
            </a:r>
            <a:r>
              <a:rPr lang="en-US" sz="2000" b="1" dirty="0" smtClean="0"/>
              <a:t>3:9 </a:t>
            </a:r>
            <a:r>
              <a:rPr lang="en-US" sz="2000" dirty="0" smtClean="0"/>
              <a:t>“Whoever </a:t>
            </a:r>
            <a:r>
              <a:rPr lang="en-US" sz="2000" dirty="0"/>
              <a:t>has been born of God does not sin, for His seed remains in him; and he cannot sin, because he has been born of God</a:t>
            </a:r>
            <a:r>
              <a:rPr lang="en-US" sz="2000" dirty="0" smtClean="0"/>
              <a:t>.”</a:t>
            </a:r>
            <a:endParaRPr lang="en-US" sz="2000" dirty="0"/>
          </a:p>
          <a:p>
            <a:pPr marL="82296" indent="0">
              <a:buNone/>
            </a:pPr>
            <a:r>
              <a:rPr lang="en-US" sz="2000" b="1" dirty="0"/>
              <a:t>1 John </a:t>
            </a:r>
            <a:r>
              <a:rPr lang="en-US" sz="2000" b="1" dirty="0" smtClean="0"/>
              <a:t>5:18 </a:t>
            </a:r>
            <a:r>
              <a:rPr lang="en-US" sz="2000" dirty="0" smtClean="0"/>
              <a:t>“We </a:t>
            </a:r>
            <a:r>
              <a:rPr lang="en-US" sz="2000" dirty="0"/>
              <a:t>know that whoever is born of God does not sin; but he who has been born of God keeps himself, and the wicked one does not touch him</a:t>
            </a:r>
            <a:r>
              <a:rPr lang="en-US" sz="2000" dirty="0" smtClean="0"/>
              <a:t>.”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22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We believe the Scriptures teach that such only are real believers as endure to the end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; </a:t>
            </a:r>
            <a:r>
              <a:rPr lang="en-US" sz="2800" dirty="0" smtClean="0"/>
              <a:t>that </a:t>
            </a:r>
            <a:r>
              <a:rPr lang="en-US" sz="2800" dirty="0"/>
              <a:t>their persevering attachment to Christ is the grand mark which distinguishes </a:t>
            </a:r>
            <a:r>
              <a:rPr lang="en-US" sz="2800" dirty="0" smtClean="0"/>
              <a:t>them from </a:t>
            </a:r>
            <a:r>
              <a:rPr lang="en-US" sz="2800" dirty="0"/>
              <a:t>superficial professors;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that a special Providence watches over their welfare;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and they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are kept by the power of God through faith unto salvation.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08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1700" b="1" dirty="0"/>
              <a:t>1 John </a:t>
            </a:r>
            <a:r>
              <a:rPr lang="en-US" sz="1700" b="1" dirty="0" smtClean="0"/>
              <a:t>2:19 </a:t>
            </a:r>
            <a:r>
              <a:rPr lang="en-US" sz="1700" dirty="0" smtClean="0"/>
              <a:t>“They </a:t>
            </a:r>
            <a:r>
              <a:rPr lang="en-US" sz="1700" dirty="0"/>
              <a:t>went out from us, but they were not of us; for if they had been of us, they would have continued with us; but they went out that they might be made manifest, that none of them were of us</a:t>
            </a:r>
            <a:r>
              <a:rPr lang="en-US" sz="1700" dirty="0" smtClean="0"/>
              <a:t>.”</a:t>
            </a:r>
            <a:endParaRPr lang="en-US" sz="1700" dirty="0"/>
          </a:p>
          <a:p>
            <a:pPr marL="82296" indent="0">
              <a:buNone/>
            </a:pPr>
            <a:r>
              <a:rPr lang="en-US" sz="1700" b="1" dirty="0"/>
              <a:t>John </a:t>
            </a:r>
            <a:r>
              <a:rPr lang="en-US" sz="1700" b="1" dirty="0" smtClean="0"/>
              <a:t>13:18 </a:t>
            </a:r>
            <a:r>
              <a:rPr lang="en-US" sz="1700" dirty="0" smtClean="0"/>
              <a:t>“"</a:t>
            </a:r>
            <a:r>
              <a:rPr lang="en-US" sz="1700" dirty="0"/>
              <a:t>I do not speak concerning all of you. I know whom I have chosen; but that the Scripture may be fulfilled, 'He who eats bread with Me has lifted up his heel against Me</a:t>
            </a:r>
            <a:r>
              <a:rPr lang="en-US" sz="1700" dirty="0" smtClean="0"/>
              <a:t>.‘”</a:t>
            </a:r>
            <a:endParaRPr lang="en-US" sz="1700" dirty="0"/>
          </a:p>
          <a:p>
            <a:pPr marL="82296" indent="0">
              <a:buNone/>
            </a:pPr>
            <a:r>
              <a:rPr lang="en-US" sz="1700" b="1" dirty="0" smtClean="0"/>
              <a:t>Matthew 13:20-21 </a:t>
            </a:r>
            <a:r>
              <a:rPr lang="en-US" sz="1700" dirty="0" smtClean="0"/>
              <a:t>“ </a:t>
            </a:r>
            <a:r>
              <a:rPr lang="en-US" sz="1700" baseline="30000" dirty="0"/>
              <a:t>20</a:t>
            </a:r>
            <a:r>
              <a:rPr lang="en-US" sz="1700" dirty="0"/>
              <a:t> But he who received the seed on stony places, this is he who hears the word and immediately receives it with joy;  </a:t>
            </a:r>
            <a:r>
              <a:rPr lang="en-US" sz="1700" baseline="30000" dirty="0"/>
              <a:t>21</a:t>
            </a:r>
            <a:r>
              <a:rPr lang="en-US" sz="1700" dirty="0"/>
              <a:t> yet he has no root in himself, but endures only for a while. For when tribulation or persecution arises because of the word, immediately he stumbles</a:t>
            </a:r>
            <a:r>
              <a:rPr lang="en-US" sz="1700" dirty="0" smtClean="0"/>
              <a:t>.”</a:t>
            </a:r>
            <a:endParaRPr lang="en-US" sz="1700" dirty="0"/>
          </a:p>
          <a:p>
            <a:pPr marL="82296" indent="0">
              <a:buNone/>
            </a:pPr>
            <a:r>
              <a:rPr lang="en-US" sz="1700" b="1" dirty="0"/>
              <a:t>John </a:t>
            </a:r>
            <a:r>
              <a:rPr lang="en-US" sz="1700" b="1" dirty="0" smtClean="0"/>
              <a:t>6:66-69 </a:t>
            </a:r>
            <a:r>
              <a:rPr lang="en-US" sz="1700" dirty="0" smtClean="0"/>
              <a:t>“</a:t>
            </a:r>
            <a:r>
              <a:rPr lang="en-US" sz="1700" baseline="30000" dirty="0"/>
              <a:t>66</a:t>
            </a:r>
            <a:r>
              <a:rPr lang="en-US" sz="1700" dirty="0" smtClean="0"/>
              <a:t> </a:t>
            </a:r>
            <a:r>
              <a:rPr lang="en-US" sz="1700" dirty="0"/>
              <a:t>From that time many of His disciples went back and walked with Him no more. </a:t>
            </a:r>
            <a:r>
              <a:rPr lang="en-US" sz="1700" baseline="30000" dirty="0"/>
              <a:t>67</a:t>
            </a:r>
            <a:r>
              <a:rPr lang="en-US" sz="1700" dirty="0"/>
              <a:t> Then Jesus said to the twelve, "Do you also want to go away?"  </a:t>
            </a:r>
            <a:r>
              <a:rPr lang="en-US" sz="1700" baseline="30000" dirty="0"/>
              <a:t>68</a:t>
            </a:r>
            <a:r>
              <a:rPr lang="en-US" sz="1700" dirty="0" smtClean="0"/>
              <a:t> </a:t>
            </a:r>
            <a:r>
              <a:rPr lang="en-US" sz="1700" dirty="0"/>
              <a:t>But Simon Peter answered Him, "Lord, to whom shall we go? You have the words of eternal life. </a:t>
            </a:r>
            <a:r>
              <a:rPr lang="en-US" sz="1700" baseline="30000" dirty="0"/>
              <a:t>69</a:t>
            </a:r>
            <a:r>
              <a:rPr lang="en-US" sz="1700" dirty="0"/>
              <a:t> Also we have come to believe and know that You are the Christ, the Son of the living God</a:t>
            </a:r>
            <a:r>
              <a:rPr lang="en-US" sz="1700" dirty="0" smtClean="0"/>
              <a:t>."</a:t>
            </a:r>
            <a:endParaRPr lang="en-US" sz="1700" dirty="0"/>
          </a:p>
          <a:p>
            <a:pPr marL="82296" indent="0">
              <a:buNone/>
            </a:pPr>
            <a:r>
              <a:rPr lang="en-US" sz="1700" b="1" dirty="0"/>
              <a:t>Job </a:t>
            </a:r>
            <a:r>
              <a:rPr lang="en-US" sz="1700" b="1" dirty="0" smtClean="0"/>
              <a:t>17:9 </a:t>
            </a:r>
            <a:r>
              <a:rPr lang="en-US" sz="1700" dirty="0" smtClean="0"/>
              <a:t>“Yet </a:t>
            </a:r>
            <a:r>
              <a:rPr lang="en-US" sz="1700" dirty="0"/>
              <a:t>the righteous will hold to his way</a:t>
            </a:r>
            <a:r>
              <a:rPr lang="en-US" sz="1700" dirty="0" smtClean="0"/>
              <a:t>, And </a:t>
            </a:r>
            <a:r>
              <a:rPr lang="en-US" sz="1700" dirty="0"/>
              <a:t>he who has clean hands will be stronger and stronger. </a:t>
            </a:r>
            <a:r>
              <a:rPr lang="en-US" sz="1700" dirty="0" smtClean="0"/>
              <a:t>“</a:t>
            </a:r>
            <a:endParaRPr lang="en-US" sz="1700" dirty="0"/>
          </a:p>
          <a:p>
            <a:pPr marL="82296" indent="0">
              <a:buNone/>
            </a:pPr>
            <a:endParaRPr lang="en-US" sz="1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61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Article XI</a:t>
            </a:r>
            <a:br>
              <a:rPr lang="en-US" dirty="0"/>
            </a:br>
            <a:r>
              <a:rPr lang="en-US" dirty="0"/>
              <a:t>Perseverance of Saints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We believe the Scriptures teach that such only are real believers as endure to the end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; that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their persevering attachment to Christ is the grand mark which distinguishes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them from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superficial professors; </a:t>
            </a:r>
            <a:r>
              <a:rPr lang="en-US" sz="2800" dirty="0"/>
              <a:t>that a special Providence watches over their welfare;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and they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are kept by the power of God through faith unto salvation.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Article 11 - Perseverance of Saints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2187-53C9-4E0F-8579-6358B9AD22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08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7589</TotalTime>
  <Words>1573</Words>
  <Application>Microsoft Office PowerPoint</Application>
  <PresentationFormat>On-screen Show (4:3)</PresentationFormat>
  <Paragraphs>117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ARTICLES OF FAITH</vt:lpstr>
      <vt:lpstr>Articles of Faith</vt:lpstr>
      <vt:lpstr>Articles of Faith</vt:lpstr>
      <vt:lpstr>Article XI Perseverance of Saints</vt:lpstr>
      <vt:lpstr>Article XI Perseverance of Saints</vt:lpstr>
      <vt:lpstr>Article XI Perseverance of Saints</vt:lpstr>
      <vt:lpstr>Article XI Perseverance of Saints</vt:lpstr>
      <vt:lpstr>Article XI Perseverance of Saints</vt:lpstr>
      <vt:lpstr>Article XI Perseverance of Saints</vt:lpstr>
      <vt:lpstr>Article XI Perseverance of Saints</vt:lpstr>
      <vt:lpstr>Article XI Perseverance of Saints</vt:lpstr>
      <vt:lpstr>Article XI Perseverance of Saints</vt:lpstr>
      <vt:lpstr>Article XI Perseverance of Saints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OF FAITH</dc:title>
  <dc:creator>Owner</dc:creator>
  <cp:lastModifiedBy>brbell</cp:lastModifiedBy>
  <cp:revision>232</cp:revision>
  <cp:lastPrinted>2013-03-13T17:31:24Z</cp:lastPrinted>
  <dcterms:created xsi:type="dcterms:W3CDTF">2013-01-16T03:18:55Z</dcterms:created>
  <dcterms:modified xsi:type="dcterms:W3CDTF">2013-10-18T20:24:27Z</dcterms:modified>
</cp:coreProperties>
</file>