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9"/>
  </p:notesMasterIdLst>
  <p:handoutMasterIdLst>
    <p:handoutMasterId r:id="rId20"/>
  </p:handoutMasterIdLst>
  <p:sldIdLst>
    <p:sldId id="256" r:id="rId2"/>
    <p:sldId id="258" r:id="rId3"/>
    <p:sldId id="259" r:id="rId4"/>
    <p:sldId id="330" r:id="rId5"/>
    <p:sldId id="331" r:id="rId6"/>
    <p:sldId id="347" r:id="rId7"/>
    <p:sldId id="333" r:id="rId8"/>
    <p:sldId id="345" r:id="rId9"/>
    <p:sldId id="334" r:id="rId10"/>
    <p:sldId id="344" r:id="rId11"/>
    <p:sldId id="335" r:id="rId12"/>
    <p:sldId id="343" r:id="rId13"/>
    <p:sldId id="336" r:id="rId14"/>
    <p:sldId id="342" r:id="rId15"/>
    <p:sldId id="337" r:id="rId16"/>
    <p:sldId id="341" r:id="rId17"/>
    <p:sldId id="338" r:id="rId18"/>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56" autoAdjust="0"/>
    <p:restoredTop sz="89200" autoAdjust="0"/>
  </p:normalViewPr>
  <p:slideViewPr>
    <p:cSldViewPr>
      <p:cViewPr>
        <p:scale>
          <a:sx n="60" d="100"/>
          <a:sy n="60" d="100"/>
        </p:scale>
        <p:origin x="-1848" y="-108"/>
      </p:cViewPr>
      <p:guideLst>
        <p:guide orient="horz" pos="2160"/>
        <p:guide pos="2880"/>
      </p:guideLst>
    </p:cSldViewPr>
  </p:slideViewPr>
  <p:notesTextViewPr>
    <p:cViewPr>
      <p:scale>
        <a:sx n="1" d="1"/>
        <a:sy n="1" d="1"/>
      </p:scale>
      <p:origin x="0" y="0"/>
    </p:cViewPr>
  </p:notesTextViewPr>
  <p:sorterViewPr>
    <p:cViewPr>
      <p:scale>
        <a:sx n="70" d="100"/>
        <a:sy n="70" d="100"/>
      </p:scale>
      <p:origin x="0" y="684"/>
    </p:cViewPr>
  </p:sorterViewPr>
  <p:notesViewPr>
    <p:cSldViewPr>
      <p:cViewPr>
        <p:scale>
          <a:sx n="90" d="100"/>
          <a:sy n="90" d="100"/>
        </p:scale>
        <p:origin x="-1278" y="984"/>
      </p:cViewPr>
      <p:guideLst>
        <p:guide orient="horz" pos="2949"/>
        <p:guide pos="2229"/>
      </p:guideLst>
    </p:cSldViewPr>
  </p:notes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8391"/>
          </a:xfrm>
          <a:prstGeom prst="rect">
            <a:avLst/>
          </a:prstGeom>
        </p:spPr>
        <p:txBody>
          <a:bodyPr vert="horz" lIns="91440" tIns="45720" rIns="91440" bIns="45720" rtlCol="0"/>
          <a:lstStyle>
            <a:lvl1pPr algn="r">
              <a:defRPr sz="1200"/>
            </a:lvl1pPr>
          </a:lstStyle>
          <a:p>
            <a:fld id="{3D70CF19-2D99-4AE6-86F1-1A801CF1C973}" type="datetimeFigureOut">
              <a:rPr lang="en-US" smtClean="0"/>
              <a:pPr/>
              <a:t>10/18/2013</a:t>
            </a:fld>
            <a:endParaRPr lang="en-US"/>
          </a:p>
        </p:txBody>
      </p:sp>
      <p:sp>
        <p:nvSpPr>
          <p:cNvPr id="4" name="Footer Placeholder 3"/>
          <p:cNvSpPr>
            <a:spLocks noGrp="1"/>
          </p:cNvSpPr>
          <p:nvPr>
            <p:ph type="ftr" sz="quarter" idx="2"/>
          </p:nvPr>
        </p:nvSpPr>
        <p:spPr>
          <a:xfrm>
            <a:off x="0" y="8893101"/>
            <a:ext cx="3067050" cy="46839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893101"/>
            <a:ext cx="3067050" cy="468391"/>
          </a:xfrm>
          <a:prstGeom prst="rect">
            <a:avLst/>
          </a:prstGeom>
        </p:spPr>
        <p:txBody>
          <a:bodyPr vert="horz" lIns="91440" tIns="45720" rIns="91440" bIns="45720" rtlCol="0" anchor="b"/>
          <a:lstStyle>
            <a:lvl1pPr algn="r">
              <a:defRPr sz="1200"/>
            </a:lvl1pPr>
          </a:lstStyle>
          <a:p>
            <a:fld id="{9FE51FB8-36B4-48D9-AC4A-A63BFA9EC06E}" type="slidenum">
              <a:rPr lang="en-US" smtClean="0"/>
              <a:pPr/>
              <a:t>‹#›</a:t>
            </a:fld>
            <a:endParaRPr lang="en-US"/>
          </a:p>
        </p:txBody>
      </p:sp>
    </p:spTree>
    <p:extLst>
      <p:ext uri="{BB962C8B-B14F-4D97-AF65-F5344CB8AC3E}">
        <p14:creationId xmlns:p14="http://schemas.microsoft.com/office/powerpoint/2010/main" xmlns="" val="409348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4110" tIns="47055" rIns="94110" bIns="47055" rtlCol="0"/>
          <a:lstStyle>
            <a:lvl1pPr algn="l">
              <a:defRPr sz="1200"/>
            </a:lvl1pPr>
          </a:lstStyle>
          <a:p>
            <a:endParaRPr lang="en-US"/>
          </a:p>
        </p:txBody>
      </p:sp>
      <p:sp>
        <p:nvSpPr>
          <p:cNvPr id="3" name="Date Placeholder 2"/>
          <p:cNvSpPr>
            <a:spLocks noGrp="1"/>
          </p:cNvSpPr>
          <p:nvPr>
            <p:ph type="dt" idx="1"/>
          </p:nvPr>
        </p:nvSpPr>
        <p:spPr>
          <a:xfrm>
            <a:off x="4008706" y="0"/>
            <a:ext cx="3066733" cy="468154"/>
          </a:xfrm>
          <a:prstGeom prst="rect">
            <a:avLst/>
          </a:prstGeom>
        </p:spPr>
        <p:txBody>
          <a:bodyPr vert="horz" lIns="94110" tIns="47055" rIns="94110" bIns="47055" rtlCol="0"/>
          <a:lstStyle>
            <a:lvl1pPr algn="r">
              <a:defRPr sz="1200"/>
            </a:lvl1pPr>
          </a:lstStyle>
          <a:p>
            <a:fld id="{DA66D973-208C-4D96-B935-2A82C8F0D032}" type="datetimeFigureOut">
              <a:rPr lang="en-US" smtClean="0"/>
              <a:pPr/>
              <a:t>10/18/2013</a:t>
            </a:fld>
            <a:endParaRPr lang="en-US"/>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4110" tIns="47055" rIns="94110" bIns="47055"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4110" tIns="47055" rIns="94110" bIns="4705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6"/>
            <a:ext cx="3066733" cy="468154"/>
          </a:xfrm>
          <a:prstGeom prst="rect">
            <a:avLst/>
          </a:prstGeom>
        </p:spPr>
        <p:txBody>
          <a:bodyPr vert="horz" lIns="94110" tIns="47055" rIns="94110" bIns="47055"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893296"/>
            <a:ext cx="3066733" cy="468154"/>
          </a:xfrm>
          <a:prstGeom prst="rect">
            <a:avLst/>
          </a:prstGeom>
        </p:spPr>
        <p:txBody>
          <a:bodyPr vert="horz" lIns="94110" tIns="47055" rIns="94110" bIns="47055" rtlCol="0" anchor="b"/>
          <a:lstStyle>
            <a:lvl1pPr algn="r">
              <a:defRPr sz="1200"/>
            </a:lvl1pPr>
          </a:lstStyle>
          <a:p>
            <a:fld id="{C1F36F07-1E3D-484B-B0C8-CEB0E814970F}" type="slidenum">
              <a:rPr lang="en-US" smtClean="0"/>
              <a:pPr/>
              <a:t>‹#›</a:t>
            </a:fld>
            <a:endParaRPr lang="en-US"/>
          </a:p>
        </p:txBody>
      </p:sp>
    </p:spTree>
    <p:extLst>
      <p:ext uri="{BB962C8B-B14F-4D97-AF65-F5344CB8AC3E}">
        <p14:creationId xmlns:p14="http://schemas.microsoft.com/office/powerpoint/2010/main" xmlns="" val="226204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a:t>
            </a:fld>
            <a:endParaRPr lang="en-US"/>
          </a:p>
        </p:txBody>
      </p:sp>
    </p:spTree>
    <p:extLst>
      <p:ext uri="{BB962C8B-B14F-4D97-AF65-F5344CB8AC3E}">
        <p14:creationId xmlns:p14="http://schemas.microsoft.com/office/powerpoint/2010/main" xmlns="" val="2283261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1 Timothy 3:1-7; Titus 1:6-9</a:t>
            </a:r>
            <a:endParaRPr lang="en-US" b="0"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15</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16</a:t>
            </a:fld>
            <a:endParaRPr lang="en-US"/>
          </a:p>
        </p:txBody>
      </p:sp>
    </p:spTree>
    <p:extLst>
      <p:ext uri="{BB962C8B-B14F-4D97-AF65-F5344CB8AC3E}">
        <p14:creationId xmlns:p14="http://schemas.microsoft.com/office/powerpoint/2010/main" xmlns="" val="3151866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17</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2</a:t>
            </a:fld>
            <a:endParaRPr lang="en-US"/>
          </a:p>
        </p:txBody>
      </p:sp>
    </p:spTree>
    <p:extLst>
      <p:ext uri="{BB962C8B-B14F-4D97-AF65-F5344CB8AC3E}">
        <p14:creationId xmlns:p14="http://schemas.microsoft.com/office/powerpoint/2010/main" xmlns="" val="30991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3</a:t>
            </a:fld>
            <a:endParaRPr lang="en-US"/>
          </a:p>
        </p:txBody>
      </p:sp>
    </p:spTree>
    <p:extLst>
      <p:ext uri="{BB962C8B-B14F-4D97-AF65-F5344CB8AC3E}">
        <p14:creationId xmlns:p14="http://schemas.microsoft.com/office/powerpoint/2010/main" xmlns="" val="2294073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1 Corinthians 1:2 </a:t>
            </a: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Acts 2:41-42; 2 Corinthians 8:5; Acts 2:47</a:t>
            </a: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1 Corinthians 11:2; 2 Thessalonians 3:6; Romans 16:17; 1 Corinthians 11:23; Matthew 18:15; 2 Corinthians 2:7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Matthew 28:20; John 14:15; John 15: 12; 1 John 4:21; John 14:21; 1 Thessalonians 4:2; 2 John 6; Galatians 6:2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Ephesians 4:7; Philippians 1:1; Acts 14:23; Acts 15:22 </a:t>
            </a: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1 Timothy 3:1-7; Titus 1:6-9</a:t>
            </a: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4</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1 Corinthians 1:2 </a:t>
            </a:r>
            <a:endParaRPr lang="en-US" b="0"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5</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2296" indent="0">
              <a:buNone/>
            </a:pPr>
            <a:r>
              <a:rPr lang="en-US" sz="1200" b="0" dirty="0" smtClean="0"/>
              <a:t>Acts 2:41-42; 2 Corinthians 8:5; Acts 2:47</a:t>
            </a:r>
            <a:endParaRPr lang="en-US" b="0"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7</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2296" indent="0">
              <a:buNone/>
            </a:pPr>
            <a:r>
              <a:rPr lang="en-US" b="0" dirty="0" smtClean="0"/>
              <a:t>1 Corinthians 11:2; 2 Thessalonians 3:6; Romans 16:17; 1 Corinthians 11:23; Matthew 18:15; 2 Corinthians 2:7 </a:t>
            </a:r>
            <a:endParaRPr lang="en-US" b="0"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9</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2296" indent="0">
              <a:buNone/>
            </a:pPr>
            <a:r>
              <a:rPr lang="en-US" b="0" dirty="0" smtClean="0"/>
              <a:t>Matthew 28:20; John 14:15; John 15: 12; 1 John 4:21; John 14:21; 1 Thessalonians 4:2; 2 John 6; Galatians 6:2 </a:t>
            </a:r>
            <a:endParaRPr lang="en-US" b="0"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11</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2296" indent="0">
              <a:buNone/>
            </a:pPr>
            <a:r>
              <a:rPr lang="en-US" sz="1200" b="0" dirty="0" smtClean="0"/>
              <a:t>Ephesians 4:7; Philippians 1:1; Acts 14:23; Acts 15:22 </a:t>
            </a:r>
            <a:endParaRPr lang="en-US" b="0"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13</a:t>
            </a:fld>
            <a:endParaRPr lang="en-US"/>
          </a:p>
        </p:txBody>
      </p:sp>
    </p:spTree>
    <p:extLst>
      <p:ext uri="{BB962C8B-B14F-4D97-AF65-F5344CB8AC3E}">
        <p14:creationId xmlns:p14="http://schemas.microsoft.com/office/powerpoint/2010/main" xmlns="" val="2941485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r>
              <a:rPr lang="en-US" smtClean="0"/>
              <a:t>2013</a:t>
            </a:r>
            <a:endParaRPr lang="en-US"/>
          </a:p>
        </p:txBody>
      </p:sp>
      <p:sp>
        <p:nvSpPr>
          <p:cNvPr id="20" name="Footer Placeholder 19"/>
          <p:cNvSpPr>
            <a:spLocks noGrp="1"/>
          </p:cNvSpPr>
          <p:nvPr>
            <p:ph type="ftr" sz="quarter" idx="11"/>
          </p:nvPr>
        </p:nvSpPr>
        <p:spPr/>
        <p:txBody>
          <a:bodyPr/>
          <a:lstStyle>
            <a:extLst/>
          </a:lstStyle>
          <a:p>
            <a:r>
              <a:rPr lang="en-US" smtClean="0"/>
              <a:t>Article 13 -A Gospel Church</a:t>
            </a:r>
            <a:endParaRPr lang="en-US"/>
          </a:p>
        </p:txBody>
      </p:sp>
      <p:sp>
        <p:nvSpPr>
          <p:cNvPr id="10" name="Slide Number Placeholder 9"/>
          <p:cNvSpPr>
            <a:spLocks noGrp="1"/>
          </p:cNvSpPr>
          <p:nvPr>
            <p:ph type="sldNum" sz="quarter" idx="12"/>
          </p:nvPr>
        </p:nvSpPr>
        <p:spPr/>
        <p:txBody>
          <a:bodyPr/>
          <a:lstStyle>
            <a:extLst/>
          </a:lstStyle>
          <a:p>
            <a:fld id="{25652187-53C9-4E0F-8579-6358B9AD22F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2013</a:t>
            </a:r>
            <a:endParaRPr lang="en-US"/>
          </a:p>
        </p:txBody>
      </p:sp>
      <p:sp>
        <p:nvSpPr>
          <p:cNvPr id="5" name="Footer Placeholder 4"/>
          <p:cNvSpPr>
            <a:spLocks noGrp="1"/>
          </p:cNvSpPr>
          <p:nvPr>
            <p:ph type="ftr" sz="quarter" idx="11"/>
          </p:nvPr>
        </p:nvSpPr>
        <p:spPr/>
        <p:txBody>
          <a:bodyPr/>
          <a:lstStyle>
            <a:extLst/>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2013</a:t>
            </a:r>
            <a:endParaRPr lang="en-US"/>
          </a:p>
        </p:txBody>
      </p:sp>
      <p:sp>
        <p:nvSpPr>
          <p:cNvPr id="5" name="Footer Placeholder 4"/>
          <p:cNvSpPr>
            <a:spLocks noGrp="1"/>
          </p:cNvSpPr>
          <p:nvPr>
            <p:ph type="ftr" sz="quarter" idx="11"/>
          </p:nvPr>
        </p:nvSpPr>
        <p:spPr/>
        <p:txBody>
          <a:bodyPr/>
          <a:lstStyle>
            <a:extLst/>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2013</a:t>
            </a:r>
            <a:endParaRPr lang="en-US"/>
          </a:p>
        </p:txBody>
      </p:sp>
      <p:sp>
        <p:nvSpPr>
          <p:cNvPr id="5" name="Footer Placeholder 4"/>
          <p:cNvSpPr>
            <a:spLocks noGrp="1"/>
          </p:cNvSpPr>
          <p:nvPr>
            <p:ph type="ftr" sz="quarter" idx="11"/>
          </p:nvPr>
        </p:nvSpPr>
        <p:spPr/>
        <p:txBody>
          <a:bodyPr/>
          <a:lstStyle>
            <a:extLst/>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r>
              <a:rPr lang="en-US" smtClean="0"/>
              <a:t>2013</a:t>
            </a:r>
            <a:endParaRPr lang="en-US"/>
          </a:p>
        </p:txBody>
      </p:sp>
      <p:sp>
        <p:nvSpPr>
          <p:cNvPr id="5" name="Footer Placeholder 4"/>
          <p:cNvSpPr>
            <a:spLocks noGrp="1"/>
          </p:cNvSpPr>
          <p:nvPr>
            <p:ph type="ftr" sz="quarter" idx="11"/>
          </p:nvPr>
        </p:nvSpPr>
        <p:spPr/>
        <p:txBody>
          <a:bodyPr/>
          <a:lstStyle>
            <a:extLst/>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extLst/>
          </a:lstStyle>
          <a:p>
            <a:fld id="{25652187-53C9-4E0F-8579-6358B9AD22F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2013</a:t>
            </a:r>
            <a:endParaRPr lang="en-US"/>
          </a:p>
        </p:txBody>
      </p:sp>
      <p:sp>
        <p:nvSpPr>
          <p:cNvPr id="6" name="Footer Placeholder 5"/>
          <p:cNvSpPr>
            <a:spLocks noGrp="1"/>
          </p:cNvSpPr>
          <p:nvPr>
            <p:ph type="ftr" sz="quarter" idx="11"/>
          </p:nvPr>
        </p:nvSpPr>
        <p:spPr/>
        <p:txBody>
          <a:bodyPr/>
          <a:lstStyle>
            <a:extLst/>
          </a:lstStyle>
          <a:p>
            <a:r>
              <a:rPr lang="en-US" smtClean="0"/>
              <a:t>Article 13 -A Gospel Church</a:t>
            </a:r>
            <a:endParaRPr lang="en-US"/>
          </a:p>
        </p:txBody>
      </p:sp>
      <p:sp>
        <p:nvSpPr>
          <p:cNvPr id="7" name="Slide Number Placeholder 6"/>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US" smtClean="0"/>
              <a:t>2013</a:t>
            </a:r>
            <a:endParaRPr lang="en-US"/>
          </a:p>
        </p:txBody>
      </p:sp>
      <p:sp>
        <p:nvSpPr>
          <p:cNvPr id="8" name="Footer Placeholder 7"/>
          <p:cNvSpPr>
            <a:spLocks noGrp="1"/>
          </p:cNvSpPr>
          <p:nvPr>
            <p:ph type="ftr" sz="quarter" idx="11"/>
          </p:nvPr>
        </p:nvSpPr>
        <p:spPr/>
        <p:txBody>
          <a:bodyPr/>
          <a:lstStyle>
            <a:extLst/>
          </a:lstStyle>
          <a:p>
            <a:r>
              <a:rPr lang="en-US" smtClean="0"/>
              <a:t>Article 13 -A Gospel Church</a:t>
            </a:r>
            <a:endParaRPr lang="en-US"/>
          </a:p>
        </p:txBody>
      </p:sp>
      <p:sp>
        <p:nvSpPr>
          <p:cNvPr id="9" name="Slide Number Placeholder 8"/>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r>
              <a:rPr lang="en-US" smtClean="0"/>
              <a:t>2013</a:t>
            </a:r>
            <a:endParaRPr lang="en-US"/>
          </a:p>
        </p:txBody>
      </p:sp>
      <p:sp>
        <p:nvSpPr>
          <p:cNvPr id="4" name="Footer Placeholder 3"/>
          <p:cNvSpPr>
            <a:spLocks noGrp="1"/>
          </p:cNvSpPr>
          <p:nvPr>
            <p:ph type="ftr" sz="quarter" idx="11"/>
          </p:nvPr>
        </p:nvSpPr>
        <p:spPr/>
        <p:txBody>
          <a:bodyPr/>
          <a:lstStyle>
            <a:extLst/>
          </a:lstStyle>
          <a:p>
            <a:r>
              <a:rPr lang="en-US" smtClean="0"/>
              <a:t>Article 13 -A Gospel Church</a:t>
            </a:r>
            <a:endParaRPr lang="en-US"/>
          </a:p>
        </p:txBody>
      </p:sp>
      <p:sp>
        <p:nvSpPr>
          <p:cNvPr id="5" name="Slide Number Placeholder 4"/>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r>
              <a:rPr lang="en-US" smtClean="0"/>
              <a:t>2013</a:t>
            </a:r>
            <a:endParaRPr lang="en-US"/>
          </a:p>
        </p:txBody>
      </p:sp>
      <p:sp>
        <p:nvSpPr>
          <p:cNvPr id="3" name="Footer Placeholder 2"/>
          <p:cNvSpPr>
            <a:spLocks noGrp="1"/>
          </p:cNvSpPr>
          <p:nvPr>
            <p:ph type="ftr" sz="quarter" idx="11"/>
          </p:nvPr>
        </p:nvSpPr>
        <p:spPr/>
        <p:txBody>
          <a:bodyPr/>
          <a:lstStyle>
            <a:extLst/>
          </a:lstStyle>
          <a:p>
            <a:r>
              <a:rPr lang="en-US" smtClean="0"/>
              <a:t>Article 13 -A Gospel Church</a:t>
            </a:r>
            <a:endParaRPr lang="en-US"/>
          </a:p>
        </p:txBody>
      </p:sp>
      <p:sp>
        <p:nvSpPr>
          <p:cNvPr id="4" name="Slide Number Placeholder 3"/>
          <p:cNvSpPr>
            <a:spLocks noGrp="1"/>
          </p:cNvSpPr>
          <p:nvPr>
            <p:ph type="sldNum" sz="quarter" idx="12"/>
          </p:nvPr>
        </p:nvSpPr>
        <p:spPr/>
        <p:txBody>
          <a:bodyPr/>
          <a:lstStyle>
            <a:extLst/>
          </a:lstStyle>
          <a:p>
            <a:fld id="{25652187-53C9-4E0F-8579-6358B9AD22F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2013</a:t>
            </a:r>
            <a:endParaRPr lang="en-US"/>
          </a:p>
        </p:txBody>
      </p:sp>
      <p:sp>
        <p:nvSpPr>
          <p:cNvPr id="6" name="Footer Placeholder 5"/>
          <p:cNvSpPr>
            <a:spLocks noGrp="1"/>
          </p:cNvSpPr>
          <p:nvPr>
            <p:ph type="ftr" sz="quarter" idx="11"/>
          </p:nvPr>
        </p:nvSpPr>
        <p:spPr/>
        <p:txBody>
          <a:bodyPr/>
          <a:lstStyle>
            <a:extLst/>
          </a:lstStyle>
          <a:p>
            <a:r>
              <a:rPr lang="en-US" smtClean="0"/>
              <a:t>Article 13 -A Gospel Church</a:t>
            </a:r>
            <a:endParaRPr lang="en-US"/>
          </a:p>
        </p:txBody>
      </p:sp>
      <p:sp>
        <p:nvSpPr>
          <p:cNvPr id="7" name="Slide Number Placeholder 6"/>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r>
              <a:rPr lang="en-US" smtClean="0"/>
              <a:t>2013</a:t>
            </a:r>
            <a:endParaRPr lang="en-US"/>
          </a:p>
        </p:txBody>
      </p:sp>
      <p:sp>
        <p:nvSpPr>
          <p:cNvPr id="6" name="Footer Placeholder 5"/>
          <p:cNvSpPr>
            <a:spLocks noGrp="1"/>
          </p:cNvSpPr>
          <p:nvPr>
            <p:ph type="ftr" sz="quarter" idx="11"/>
          </p:nvPr>
        </p:nvSpPr>
        <p:spPr/>
        <p:txBody>
          <a:bodyPr/>
          <a:lstStyle>
            <a:extLst/>
          </a:lstStyle>
          <a:p>
            <a:r>
              <a:rPr lang="en-US" smtClean="0"/>
              <a:t>Article 13 -A Gospel Church</a:t>
            </a:r>
            <a:endParaRPr lang="en-US"/>
          </a:p>
        </p:txBody>
      </p:sp>
      <p:sp>
        <p:nvSpPr>
          <p:cNvPr id="7" name="Slide Number Placeholder 6"/>
          <p:cNvSpPr>
            <a:spLocks noGrp="1"/>
          </p:cNvSpPr>
          <p:nvPr>
            <p:ph type="sldNum" sz="quarter" idx="12"/>
          </p:nvPr>
        </p:nvSpPr>
        <p:spPr/>
        <p:txBody>
          <a:bodyPr/>
          <a:lstStyle>
            <a:extLst/>
          </a:lstStyle>
          <a:p>
            <a:fld id="{25652187-53C9-4E0F-8579-6358B9AD22F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r>
              <a:rPr lang="en-US" smtClean="0"/>
              <a:t>2013</a:t>
            </a: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Article 13 -A Gospel Church</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5652187-53C9-4E0F-8579-6358B9AD22F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ARTICLES OF FAITH</a:t>
            </a:r>
            <a:endParaRPr lang="en-US" b="1" dirty="0"/>
          </a:p>
        </p:txBody>
      </p:sp>
      <p:sp>
        <p:nvSpPr>
          <p:cNvPr id="3" name="Subtitle 2"/>
          <p:cNvSpPr>
            <a:spLocks noGrp="1"/>
          </p:cNvSpPr>
          <p:nvPr>
            <p:ph type="subTitle" idx="1"/>
          </p:nvPr>
        </p:nvSpPr>
        <p:spPr>
          <a:xfrm>
            <a:off x="1066800" y="3886200"/>
            <a:ext cx="7010400" cy="1752600"/>
          </a:xfrm>
        </p:spPr>
        <p:txBody>
          <a:bodyPr/>
          <a:lstStyle/>
          <a:p>
            <a:r>
              <a:rPr lang="en-US" b="1" i="1" dirty="0" smtClean="0">
                <a:solidFill>
                  <a:schemeClr val="tx1"/>
                </a:solidFill>
              </a:rPr>
              <a:t>Article 13 – A Gospel Church</a:t>
            </a:r>
          </a:p>
          <a:p>
            <a:endParaRPr lang="en-US" i="1" dirty="0">
              <a:solidFill>
                <a:schemeClr val="tx1"/>
              </a:solidFill>
            </a:endParaRPr>
          </a:p>
          <a:p>
            <a:r>
              <a:rPr lang="en-US" i="1" dirty="0" smtClean="0">
                <a:solidFill>
                  <a:schemeClr val="tx1"/>
                </a:solidFill>
              </a:rPr>
              <a:t>National Baptist Convention, USA, Inc.</a:t>
            </a:r>
            <a:endParaRPr lang="en-US" i="1" dirty="0">
              <a:solidFill>
                <a:schemeClr val="tx1"/>
              </a:solidFill>
            </a:endParaRPr>
          </a:p>
        </p:txBody>
      </p:sp>
    </p:spTree>
    <p:extLst>
      <p:ext uri="{BB962C8B-B14F-4D97-AF65-F5344CB8AC3E}">
        <p14:creationId xmlns:p14="http://schemas.microsoft.com/office/powerpoint/2010/main" xmlns="" val="264990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XIII</a:t>
            </a:r>
            <a:br>
              <a:rPr lang="en-US" dirty="0"/>
            </a:br>
            <a:r>
              <a:rPr lang="en-US" dirty="0"/>
              <a:t>A Gospel Church</a:t>
            </a:r>
          </a:p>
        </p:txBody>
      </p:sp>
      <p:sp>
        <p:nvSpPr>
          <p:cNvPr id="3" name="Content Placeholder 2"/>
          <p:cNvSpPr>
            <a:spLocks noGrp="1"/>
          </p:cNvSpPr>
          <p:nvPr>
            <p:ph idx="1"/>
          </p:nvPr>
        </p:nvSpPr>
        <p:spPr/>
        <p:txBody>
          <a:bodyPr>
            <a:normAutofit fontScale="55000" lnSpcReduction="20000"/>
          </a:bodyPr>
          <a:lstStyle/>
          <a:p>
            <a:pPr marL="82296" indent="0">
              <a:buNone/>
            </a:pPr>
            <a:r>
              <a:rPr lang="en-US" b="1" dirty="0"/>
              <a:t>1 </a:t>
            </a:r>
            <a:r>
              <a:rPr lang="en-US" b="1" dirty="0" smtClean="0"/>
              <a:t>Corinthians 11:2 </a:t>
            </a:r>
            <a:r>
              <a:rPr lang="en-US" dirty="0" smtClean="0"/>
              <a:t>“Now </a:t>
            </a:r>
            <a:r>
              <a:rPr lang="en-US" dirty="0"/>
              <a:t>I praise you, brethren, that you remember me in all things and keep the traditions just as I delivered them to you</a:t>
            </a:r>
            <a:r>
              <a:rPr lang="en-US" dirty="0" smtClean="0"/>
              <a:t>.”</a:t>
            </a:r>
            <a:endParaRPr lang="en-US" dirty="0"/>
          </a:p>
          <a:p>
            <a:pPr marL="82296" indent="0">
              <a:buNone/>
            </a:pPr>
            <a:r>
              <a:rPr lang="en-US" b="1" dirty="0"/>
              <a:t>2 </a:t>
            </a:r>
            <a:r>
              <a:rPr lang="en-US" b="1" dirty="0" smtClean="0"/>
              <a:t>Thessalonians 3:6 </a:t>
            </a:r>
            <a:r>
              <a:rPr lang="en-US" dirty="0" smtClean="0"/>
              <a:t>“But </a:t>
            </a:r>
            <a:r>
              <a:rPr lang="en-US" dirty="0"/>
              <a:t>we command you, brethren, in the name of our Lord Jesus Christ, that you withdraw from every brother who walks disorderly and not according to the tradition which he received from us</a:t>
            </a:r>
            <a:r>
              <a:rPr lang="en-US" dirty="0" smtClean="0"/>
              <a:t>.”</a:t>
            </a:r>
            <a:endParaRPr lang="en-US" dirty="0"/>
          </a:p>
          <a:p>
            <a:pPr marL="82296" indent="0">
              <a:buNone/>
            </a:pPr>
            <a:r>
              <a:rPr lang="en-US" b="1" dirty="0" smtClean="0"/>
              <a:t>Romans 16:17 </a:t>
            </a:r>
            <a:r>
              <a:rPr lang="en-US" dirty="0" smtClean="0"/>
              <a:t>“Now </a:t>
            </a:r>
            <a:r>
              <a:rPr lang="en-US" dirty="0"/>
              <a:t>I urge you, brethren, note those who cause divisions and offenses, contrary to the doctrine which you learned, and avoid them</a:t>
            </a:r>
            <a:r>
              <a:rPr lang="en-US" dirty="0" smtClean="0"/>
              <a:t>.”</a:t>
            </a:r>
            <a:endParaRPr lang="en-US" dirty="0"/>
          </a:p>
          <a:p>
            <a:pPr marL="82296" indent="0">
              <a:buNone/>
            </a:pPr>
            <a:r>
              <a:rPr lang="en-US" b="1" dirty="0"/>
              <a:t>1 </a:t>
            </a:r>
            <a:r>
              <a:rPr lang="en-US" b="1" dirty="0" smtClean="0"/>
              <a:t>Corinthians 11:23 </a:t>
            </a:r>
            <a:r>
              <a:rPr lang="en-US" dirty="0" smtClean="0"/>
              <a:t>“For </a:t>
            </a:r>
            <a:r>
              <a:rPr lang="en-US" dirty="0"/>
              <a:t>I received from the Lord that which I also delivered to you: that the Lord Jesus on the same night in which He was betrayed took </a:t>
            </a:r>
            <a:r>
              <a:rPr lang="en-US" dirty="0" smtClean="0"/>
              <a:t>bread.”</a:t>
            </a:r>
          </a:p>
          <a:p>
            <a:pPr marL="82296" indent="0">
              <a:buNone/>
            </a:pPr>
            <a:r>
              <a:rPr lang="en-US" b="1" dirty="0" smtClean="0"/>
              <a:t>Matthew 18:15 </a:t>
            </a:r>
            <a:r>
              <a:rPr lang="en-US" dirty="0" smtClean="0"/>
              <a:t>“"</a:t>
            </a:r>
            <a:r>
              <a:rPr lang="en-US" dirty="0"/>
              <a:t>Moreover if your brother sins against you, go and tell him his fault between you and him alone. If he hears you, you have gained your brother</a:t>
            </a:r>
            <a:r>
              <a:rPr lang="en-US" dirty="0" smtClean="0"/>
              <a:t>.”</a:t>
            </a:r>
            <a:endParaRPr lang="en-US" dirty="0"/>
          </a:p>
          <a:p>
            <a:pPr marL="82296" indent="0">
              <a:buNone/>
            </a:pPr>
            <a:r>
              <a:rPr lang="en-US" b="1" dirty="0"/>
              <a:t>2 </a:t>
            </a:r>
            <a:r>
              <a:rPr lang="en-US" b="1" dirty="0" smtClean="0"/>
              <a:t>Corinthians 2:7 </a:t>
            </a:r>
            <a:r>
              <a:rPr lang="en-US" dirty="0" smtClean="0"/>
              <a:t>“so </a:t>
            </a:r>
            <a:r>
              <a:rPr lang="en-US" dirty="0"/>
              <a:t>that, on the contrary, you ought rather to forgive and comfort him, lest perhaps such a one be swallowed up with too much sorrow</a:t>
            </a:r>
            <a:r>
              <a:rPr lang="en-US" dirty="0" smtClean="0"/>
              <a:t>.”</a:t>
            </a:r>
            <a:endParaRPr lang="en-US"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10</a:t>
            </a:fld>
            <a:endParaRPr lang="en-US"/>
          </a:p>
        </p:txBody>
      </p:sp>
    </p:spTree>
    <p:extLst>
      <p:ext uri="{BB962C8B-B14F-4D97-AF65-F5344CB8AC3E}">
        <p14:creationId xmlns:p14="http://schemas.microsoft.com/office/powerpoint/2010/main" xmlns="" val="4151168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XIII</a:t>
            </a:r>
            <a:br>
              <a:rPr lang="en-US" dirty="0" smtClean="0"/>
            </a:br>
            <a:r>
              <a:rPr lang="en-US" dirty="0" smtClean="0"/>
              <a:t>A Gospel Church</a:t>
            </a:r>
            <a:endParaRPr lang="en-US" dirty="0"/>
          </a:p>
        </p:txBody>
      </p:sp>
      <p:sp>
        <p:nvSpPr>
          <p:cNvPr id="3" name="Content Placeholder 2"/>
          <p:cNvSpPr>
            <a:spLocks noGrp="1"/>
          </p:cNvSpPr>
          <p:nvPr>
            <p:ph idx="1"/>
          </p:nvPr>
        </p:nvSpPr>
        <p:spPr/>
        <p:txBody>
          <a:bodyPr>
            <a:noAutofit/>
          </a:bodyPr>
          <a:lstStyle/>
          <a:p>
            <a:pPr marL="82296" indent="0">
              <a:buNone/>
            </a:pPr>
            <a:r>
              <a:rPr lang="en-US" sz="2700" dirty="0">
                <a:solidFill>
                  <a:schemeClr val="bg1">
                    <a:lumMod val="65000"/>
                  </a:schemeClr>
                </a:solidFill>
              </a:rPr>
              <a:t>We believe the Scriptures teach that </a:t>
            </a:r>
            <a:r>
              <a:rPr lang="en-US" sz="2800" dirty="0">
                <a:solidFill>
                  <a:schemeClr val="bg1">
                    <a:lumMod val="65000"/>
                  </a:schemeClr>
                </a:solidFill>
              </a:rPr>
              <a:t>a visible church of Christ is a congregation </a:t>
            </a:r>
            <a:r>
              <a:rPr lang="en-US" sz="2800" dirty="0" smtClean="0">
                <a:solidFill>
                  <a:schemeClr val="bg1">
                    <a:lumMod val="65000"/>
                  </a:schemeClr>
                </a:solidFill>
              </a:rPr>
              <a:t>of baptized </a:t>
            </a:r>
            <a:r>
              <a:rPr lang="en-US" sz="2800" dirty="0">
                <a:solidFill>
                  <a:schemeClr val="bg1">
                    <a:lumMod val="65000"/>
                  </a:schemeClr>
                </a:solidFill>
              </a:rPr>
              <a:t>believers, associated by covenant in the faith and fellowship of the Gospel</a:t>
            </a:r>
            <a:r>
              <a:rPr lang="en-US" sz="2800" dirty="0" smtClean="0">
                <a:solidFill>
                  <a:schemeClr val="bg1">
                    <a:lumMod val="65000"/>
                  </a:schemeClr>
                </a:solidFill>
              </a:rPr>
              <a:t>; observing </a:t>
            </a:r>
            <a:r>
              <a:rPr lang="en-US" sz="2800" dirty="0">
                <a:solidFill>
                  <a:schemeClr val="bg1">
                    <a:lumMod val="65000"/>
                  </a:schemeClr>
                </a:solidFill>
              </a:rPr>
              <a:t>the ordinances of Christ; governed by his laws; </a:t>
            </a:r>
            <a:r>
              <a:rPr lang="en-US" sz="2800" dirty="0"/>
              <a:t>and exercising the gifts</a:t>
            </a:r>
            <a:r>
              <a:rPr lang="en-US" sz="2800" dirty="0" smtClean="0"/>
              <a:t>, rights</a:t>
            </a:r>
            <a:r>
              <a:rPr lang="en-US" sz="2800" dirty="0"/>
              <a:t>, and privileges invested in them by His Word</a:t>
            </a:r>
            <a:r>
              <a:rPr lang="en-US" sz="2800" dirty="0">
                <a:solidFill>
                  <a:schemeClr val="bg1">
                    <a:lumMod val="65000"/>
                  </a:schemeClr>
                </a:solidFill>
              </a:rPr>
              <a:t>; that its only scriptural officers </a:t>
            </a:r>
            <a:r>
              <a:rPr lang="en-US" sz="2800" dirty="0" smtClean="0">
                <a:solidFill>
                  <a:schemeClr val="bg1">
                    <a:lumMod val="65000"/>
                  </a:schemeClr>
                </a:solidFill>
              </a:rPr>
              <a:t>are Bishops </a:t>
            </a:r>
            <a:r>
              <a:rPr lang="en-US" sz="2800" dirty="0">
                <a:solidFill>
                  <a:schemeClr val="bg1">
                    <a:lumMod val="65000"/>
                  </a:schemeClr>
                </a:solidFill>
              </a:rPr>
              <a:t>or Pastors, and Deacons whose Qualifications, claims and duties are defined </a:t>
            </a:r>
            <a:r>
              <a:rPr lang="en-US" sz="2800" dirty="0" smtClean="0">
                <a:solidFill>
                  <a:schemeClr val="bg1">
                    <a:lumMod val="65000"/>
                  </a:schemeClr>
                </a:solidFill>
              </a:rPr>
              <a:t>in the </a:t>
            </a:r>
            <a:r>
              <a:rPr lang="en-US" sz="2800" dirty="0">
                <a:solidFill>
                  <a:schemeClr val="bg1">
                    <a:lumMod val="65000"/>
                  </a:schemeClr>
                </a:solidFill>
              </a:rPr>
              <a:t>Epistles to Timothy and Titus.</a:t>
            </a:r>
            <a:endParaRPr lang="en-US" sz="2700" dirty="0">
              <a:solidFill>
                <a:schemeClr val="bg1">
                  <a:lumMod val="65000"/>
                </a:schemeClr>
              </a:solidFill>
            </a:endParaRPr>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11</a:t>
            </a:fld>
            <a:endParaRPr lang="en-US"/>
          </a:p>
        </p:txBody>
      </p:sp>
    </p:spTree>
    <p:extLst>
      <p:ext uri="{BB962C8B-B14F-4D97-AF65-F5344CB8AC3E}">
        <p14:creationId xmlns:p14="http://schemas.microsoft.com/office/powerpoint/2010/main" xmlns="" val="270409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XIII</a:t>
            </a:r>
            <a:br>
              <a:rPr lang="en-US" dirty="0"/>
            </a:br>
            <a:r>
              <a:rPr lang="en-US" dirty="0"/>
              <a:t>A Gospel Church</a:t>
            </a:r>
          </a:p>
        </p:txBody>
      </p:sp>
      <p:sp>
        <p:nvSpPr>
          <p:cNvPr id="3" name="Content Placeholder 2"/>
          <p:cNvSpPr>
            <a:spLocks noGrp="1"/>
          </p:cNvSpPr>
          <p:nvPr>
            <p:ph idx="1"/>
          </p:nvPr>
        </p:nvSpPr>
        <p:spPr/>
        <p:txBody>
          <a:bodyPr>
            <a:normAutofit fontScale="55000" lnSpcReduction="20000"/>
          </a:bodyPr>
          <a:lstStyle/>
          <a:p>
            <a:pPr marL="82296" indent="0">
              <a:buNone/>
            </a:pPr>
            <a:r>
              <a:rPr lang="en-US" b="1" dirty="0" smtClean="0"/>
              <a:t>Matthew 28:20 </a:t>
            </a:r>
            <a:r>
              <a:rPr lang="en-US" dirty="0" smtClean="0"/>
              <a:t>“’teaching </a:t>
            </a:r>
            <a:r>
              <a:rPr lang="en-US" dirty="0"/>
              <a:t>them to observe all things that I have commanded you; and lo, I am with you always, </a:t>
            </a:r>
            <a:r>
              <a:rPr lang="en-US" i="1" dirty="0"/>
              <a:t>even</a:t>
            </a:r>
            <a:r>
              <a:rPr lang="en-US" dirty="0"/>
              <a:t> to the end of the age</a:t>
            </a:r>
            <a:r>
              <a:rPr lang="en-US" dirty="0" smtClean="0"/>
              <a:t>.’ Amen”</a:t>
            </a:r>
          </a:p>
          <a:p>
            <a:pPr marL="82296" indent="0">
              <a:buNone/>
            </a:pPr>
            <a:r>
              <a:rPr lang="en-US" b="1" dirty="0" smtClean="0"/>
              <a:t>John 14:15 </a:t>
            </a:r>
            <a:r>
              <a:rPr lang="en-US" dirty="0" smtClean="0"/>
              <a:t>“If </a:t>
            </a:r>
            <a:r>
              <a:rPr lang="en-US" dirty="0"/>
              <a:t>you love Me, </a:t>
            </a:r>
            <a:r>
              <a:rPr lang="en-US" dirty="0" smtClean="0"/>
              <a:t>keep </a:t>
            </a:r>
            <a:r>
              <a:rPr lang="en-US" dirty="0"/>
              <a:t>My commandments</a:t>
            </a:r>
            <a:r>
              <a:rPr lang="en-US" dirty="0" smtClean="0"/>
              <a:t>.”</a:t>
            </a:r>
          </a:p>
          <a:p>
            <a:pPr marL="82296" indent="0">
              <a:buNone/>
            </a:pPr>
            <a:r>
              <a:rPr lang="en-US" b="1" dirty="0" smtClean="0"/>
              <a:t>John 15: 12 </a:t>
            </a:r>
            <a:r>
              <a:rPr lang="en-US" dirty="0" smtClean="0"/>
              <a:t>“</a:t>
            </a:r>
            <a:r>
              <a:rPr lang="en-US" dirty="0"/>
              <a:t>This is My commandment, that you love one another as I have loved you</a:t>
            </a:r>
            <a:r>
              <a:rPr lang="en-US" dirty="0" smtClean="0"/>
              <a:t>.”</a:t>
            </a:r>
          </a:p>
          <a:p>
            <a:pPr marL="82296" indent="0">
              <a:buNone/>
            </a:pPr>
            <a:r>
              <a:rPr lang="en-US" b="1" dirty="0" smtClean="0"/>
              <a:t>1 John 4:21 </a:t>
            </a:r>
            <a:r>
              <a:rPr lang="en-US" dirty="0" smtClean="0"/>
              <a:t>“</a:t>
            </a:r>
            <a:r>
              <a:rPr lang="en-US" dirty="0"/>
              <a:t>And this commandment we have from Him: that he who loves God </a:t>
            </a:r>
            <a:r>
              <a:rPr lang="en-US" i="1" dirty="0"/>
              <a:t>must</a:t>
            </a:r>
            <a:r>
              <a:rPr lang="en-US" dirty="0"/>
              <a:t> love his brother also</a:t>
            </a:r>
            <a:r>
              <a:rPr lang="en-US" dirty="0" smtClean="0"/>
              <a:t>.”</a:t>
            </a:r>
          </a:p>
          <a:p>
            <a:pPr marL="82296" indent="0">
              <a:buNone/>
            </a:pPr>
            <a:r>
              <a:rPr lang="en-US" b="1" dirty="0" smtClean="0"/>
              <a:t>John 14:21 </a:t>
            </a:r>
            <a:r>
              <a:rPr lang="en-US" dirty="0" smtClean="0"/>
              <a:t>“</a:t>
            </a:r>
            <a:r>
              <a:rPr lang="en-US" dirty="0"/>
              <a:t>He who has My commandments and keeps them, it is he who loves Me. And he who loves Me will be loved by My Father, and I will love him and manifest Myself to him</a:t>
            </a:r>
            <a:r>
              <a:rPr lang="en-US" dirty="0" smtClean="0"/>
              <a:t>.”</a:t>
            </a:r>
          </a:p>
          <a:p>
            <a:pPr marL="82296" indent="0">
              <a:buNone/>
            </a:pPr>
            <a:r>
              <a:rPr lang="en-US" b="1" dirty="0" smtClean="0"/>
              <a:t>1 Thessalonians 4:2 </a:t>
            </a:r>
            <a:r>
              <a:rPr lang="en-US" dirty="0" smtClean="0"/>
              <a:t>“</a:t>
            </a:r>
            <a:r>
              <a:rPr lang="en-US" dirty="0"/>
              <a:t>for you know what commandments we gave you through the Lord Jesus</a:t>
            </a:r>
            <a:r>
              <a:rPr lang="en-US" dirty="0" smtClean="0"/>
              <a:t>.”</a:t>
            </a:r>
          </a:p>
          <a:p>
            <a:pPr marL="82296" indent="0">
              <a:buNone/>
            </a:pPr>
            <a:r>
              <a:rPr lang="en-US" b="1" dirty="0" smtClean="0"/>
              <a:t>2 John 6 </a:t>
            </a:r>
            <a:r>
              <a:rPr lang="en-US" dirty="0" smtClean="0"/>
              <a:t>“</a:t>
            </a:r>
            <a:r>
              <a:rPr lang="en-US" dirty="0"/>
              <a:t>This is love, that we walk according to His commandments. This is the commandment, that as you have heard from the beginning, you should walk in it</a:t>
            </a:r>
            <a:r>
              <a:rPr lang="en-US" dirty="0" smtClean="0"/>
              <a:t>.”</a:t>
            </a:r>
          </a:p>
          <a:p>
            <a:pPr marL="82296" indent="0">
              <a:buNone/>
            </a:pPr>
            <a:r>
              <a:rPr lang="en-US" b="1" dirty="0" smtClean="0"/>
              <a:t>Galatians 6:2 </a:t>
            </a:r>
            <a:r>
              <a:rPr lang="en-US" dirty="0" smtClean="0"/>
              <a:t>“</a:t>
            </a:r>
            <a:r>
              <a:rPr lang="en-US" dirty="0"/>
              <a:t>Bear one another’s burdens, and so fulfill the law of Christ</a:t>
            </a:r>
            <a:r>
              <a:rPr lang="en-US" dirty="0" smtClean="0"/>
              <a:t>.“</a:t>
            </a:r>
            <a:endParaRPr lang="en-US"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12</a:t>
            </a:fld>
            <a:endParaRPr lang="en-US"/>
          </a:p>
        </p:txBody>
      </p:sp>
    </p:spTree>
    <p:extLst>
      <p:ext uri="{BB962C8B-B14F-4D97-AF65-F5344CB8AC3E}">
        <p14:creationId xmlns:p14="http://schemas.microsoft.com/office/powerpoint/2010/main" xmlns="" val="2932021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XIII</a:t>
            </a:r>
            <a:br>
              <a:rPr lang="en-US" dirty="0" smtClean="0"/>
            </a:br>
            <a:r>
              <a:rPr lang="en-US" dirty="0" smtClean="0"/>
              <a:t>A Gospel Church</a:t>
            </a:r>
            <a:endParaRPr lang="en-US" dirty="0"/>
          </a:p>
        </p:txBody>
      </p:sp>
      <p:sp>
        <p:nvSpPr>
          <p:cNvPr id="3" name="Content Placeholder 2"/>
          <p:cNvSpPr>
            <a:spLocks noGrp="1"/>
          </p:cNvSpPr>
          <p:nvPr>
            <p:ph idx="1"/>
          </p:nvPr>
        </p:nvSpPr>
        <p:spPr/>
        <p:txBody>
          <a:bodyPr>
            <a:noAutofit/>
          </a:bodyPr>
          <a:lstStyle/>
          <a:p>
            <a:pPr marL="82296" indent="0">
              <a:buNone/>
            </a:pPr>
            <a:r>
              <a:rPr lang="en-US" sz="2700" dirty="0">
                <a:solidFill>
                  <a:schemeClr val="bg1">
                    <a:lumMod val="65000"/>
                  </a:schemeClr>
                </a:solidFill>
              </a:rPr>
              <a:t>We believe the Scriptures teach that </a:t>
            </a:r>
            <a:r>
              <a:rPr lang="en-US" sz="2800" dirty="0">
                <a:solidFill>
                  <a:schemeClr val="bg1">
                    <a:lumMod val="65000"/>
                  </a:schemeClr>
                </a:solidFill>
              </a:rPr>
              <a:t>a visible church of Christ is a congregation </a:t>
            </a:r>
            <a:r>
              <a:rPr lang="en-US" sz="2800" dirty="0" smtClean="0">
                <a:solidFill>
                  <a:schemeClr val="bg1">
                    <a:lumMod val="65000"/>
                  </a:schemeClr>
                </a:solidFill>
              </a:rPr>
              <a:t>of baptized </a:t>
            </a:r>
            <a:r>
              <a:rPr lang="en-US" sz="2800" dirty="0">
                <a:solidFill>
                  <a:schemeClr val="bg1">
                    <a:lumMod val="65000"/>
                  </a:schemeClr>
                </a:solidFill>
              </a:rPr>
              <a:t>believers, associated by covenant in the faith and fellowship of the Gospel</a:t>
            </a:r>
            <a:r>
              <a:rPr lang="en-US" sz="2800" dirty="0" smtClean="0">
                <a:solidFill>
                  <a:schemeClr val="bg1">
                    <a:lumMod val="65000"/>
                  </a:schemeClr>
                </a:solidFill>
              </a:rPr>
              <a:t>; observing </a:t>
            </a:r>
            <a:r>
              <a:rPr lang="en-US" sz="2800" dirty="0">
                <a:solidFill>
                  <a:schemeClr val="bg1">
                    <a:lumMod val="65000"/>
                  </a:schemeClr>
                </a:solidFill>
              </a:rPr>
              <a:t>the ordinances of Christ; governed by his laws; and exercising the gifts</a:t>
            </a:r>
            <a:r>
              <a:rPr lang="en-US" sz="2800" dirty="0" smtClean="0">
                <a:solidFill>
                  <a:schemeClr val="bg1">
                    <a:lumMod val="65000"/>
                  </a:schemeClr>
                </a:solidFill>
              </a:rPr>
              <a:t>, rights</a:t>
            </a:r>
            <a:r>
              <a:rPr lang="en-US" sz="2800" dirty="0">
                <a:solidFill>
                  <a:schemeClr val="bg1">
                    <a:lumMod val="65000"/>
                  </a:schemeClr>
                </a:solidFill>
              </a:rPr>
              <a:t>, and privileges invested in them by His Word; </a:t>
            </a:r>
            <a:r>
              <a:rPr lang="en-US" sz="2800" dirty="0"/>
              <a:t>that its only scriptural officers </a:t>
            </a:r>
            <a:r>
              <a:rPr lang="en-US" sz="2800" dirty="0" smtClean="0"/>
              <a:t>are Bishops </a:t>
            </a:r>
            <a:r>
              <a:rPr lang="en-US" sz="2800" dirty="0"/>
              <a:t>or Pastors, and Deacons </a:t>
            </a:r>
            <a:r>
              <a:rPr lang="en-US" sz="2800" dirty="0">
                <a:solidFill>
                  <a:schemeClr val="bg1">
                    <a:lumMod val="65000"/>
                  </a:schemeClr>
                </a:solidFill>
              </a:rPr>
              <a:t>whose Qualifications, claims and duties are defined </a:t>
            </a:r>
            <a:r>
              <a:rPr lang="en-US" sz="2800" dirty="0" smtClean="0">
                <a:solidFill>
                  <a:schemeClr val="bg1">
                    <a:lumMod val="65000"/>
                  </a:schemeClr>
                </a:solidFill>
              </a:rPr>
              <a:t>in the </a:t>
            </a:r>
            <a:r>
              <a:rPr lang="en-US" sz="2800" dirty="0">
                <a:solidFill>
                  <a:schemeClr val="bg1">
                    <a:lumMod val="65000"/>
                  </a:schemeClr>
                </a:solidFill>
              </a:rPr>
              <a:t>Epistles to Timothy and Titus.</a:t>
            </a:r>
            <a:endParaRPr lang="en-US" sz="2700" dirty="0">
              <a:solidFill>
                <a:schemeClr val="bg1">
                  <a:lumMod val="65000"/>
                </a:schemeClr>
              </a:solidFill>
            </a:endParaRPr>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13</a:t>
            </a:fld>
            <a:endParaRPr lang="en-US"/>
          </a:p>
        </p:txBody>
      </p:sp>
    </p:spTree>
    <p:extLst>
      <p:ext uri="{BB962C8B-B14F-4D97-AF65-F5344CB8AC3E}">
        <p14:creationId xmlns:p14="http://schemas.microsoft.com/office/powerpoint/2010/main" xmlns="" val="270409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XIII</a:t>
            </a:r>
            <a:br>
              <a:rPr lang="en-US" dirty="0"/>
            </a:br>
            <a:r>
              <a:rPr lang="en-US" dirty="0"/>
              <a:t>A Gospel Church</a:t>
            </a:r>
          </a:p>
        </p:txBody>
      </p:sp>
      <p:sp>
        <p:nvSpPr>
          <p:cNvPr id="3" name="Content Placeholder 2"/>
          <p:cNvSpPr>
            <a:spLocks noGrp="1"/>
          </p:cNvSpPr>
          <p:nvPr>
            <p:ph idx="1"/>
          </p:nvPr>
        </p:nvSpPr>
        <p:spPr/>
        <p:txBody>
          <a:bodyPr>
            <a:normAutofit lnSpcReduction="10000"/>
          </a:bodyPr>
          <a:lstStyle/>
          <a:p>
            <a:pPr marL="82296" indent="0">
              <a:buNone/>
            </a:pPr>
            <a:r>
              <a:rPr lang="en-US" sz="2000" b="1" dirty="0" smtClean="0"/>
              <a:t>Ephesians 4:7 </a:t>
            </a:r>
            <a:r>
              <a:rPr lang="en-US" sz="2000" dirty="0" smtClean="0"/>
              <a:t>“</a:t>
            </a:r>
            <a:r>
              <a:rPr lang="en-US" sz="2000" dirty="0"/>
              <a:t>But to each one of us grace was given according to the measure of Christ’s gift</a:t>
            </a:r>
            <a:r>
              <a:rPr lang="en-US" sz="2000" dirty="0" smtClean="0"/>
              <a:t>.”</a:t>
            </a:r>
          </a:p>
          <a:p>
            <a:pPr marL="82296" indent="0">
              <a:buNone/>
            </a:pPr>
            <a:r>
              <a:rPr lang="en-US" sz="2000" b="1" dirty="0" smtClean="0"/>
              <a:t>1 Corinthians 14:12 </a:t>
            </a:r>
            <a:r>
              <a:rPr lang="en-US" sz="2000" dirty="0" smtClean="0"/>
              <a:t>“</a:t>
            </a:r>
            <a:r>
              <a:rPr lang="en-US" sz="2000" dirty="0"/>
              <a:t>Even so you, since you are zealous for spiritual </a:t>
            </a:r>
            <a:r>
              <a:rPr lang="en-US" sz="2000" i="1" dirty="0"/>
              <a:t>gifts, let it be</a:t>
            </a:r>
            <a:r>
              <a:rPr lang="en-US" sz="2000" dirty="0"/>
              <a:t> for the edification of the church </a:t>
            </a:r>
            <a:r>
              <a:rPr lang="en-US" sz="2000" i="1" dirty="0"/>
              <a:t>that</a:t>
            </a:r>
            <a:r>
              <a:rPr lang="en-US" sz="2000" dirty="0"/>
              <a:t> you seek to excel</a:t>
            </a:r>
            <a:r>
              <a:rPr lang="en-US" sz="2000" dirty="0" smtClean="0"/>
              <a:t>.”</a:t>
            </a:r>
          </a:p>
          <a:p>
            <a:pPr marL="82296" indent="0">
              <a:buNone/>
            </a:pPr>
            <a:r>
              <a:rPr lang="en-US" sz="2000" b="1" dirty="0"/>
              <a:t>Philippians 1:1 </a:t>
            </a:r>
            <a:r>
              <a:rPr lang="en-US" sz="2000" dirty="0"/>
              <a:t>“Paul and Timothy, bondservants of Jesus Christ, To all the saints in Christ Jesus who are in Philippi, with the bishops and deacons.”</a:t>
            </a:r>
          </a:p>
          <a:p>
            <a:pPr marL="82296" indent="0">
              <a:buNone/>
            </a:pPr>
            <a:r>
              <a:rPr lang="en-US" sz="2000" b="1" dirty="0"/>
              <a:t>Acts 14:23 </a:t>
            </a:r>
            <a:r>
              <a:rPr lang="en-US" sz="2000" dirty="0"/>
              <a:t>“So when they had appointed elders in every church, and prayed with fasting, they commended them to the Lord in whom they had believed.”</a:t>
            </a:r>
          </a:p>
          <a:p>
            <a:pPr marL="82296" indent="0">
              <a:buNone/>
            </a:pPr>
            <a:r>
              <a:rPr lang="en-US" sz="2000" b="1" dirty="0"/>
              <a:t>Acts 15:22 </a:t>
            </a:r>
            <a:r>
              <a:rPr lang="en-US" sz="2000" dirty="0"/>
              <a:t>“Then it pleased the apostles and elders, with the whole church, to send chosen men of their own company to Antioch with Paul and Barnabas, </a:t>
            </a:r>
            <a:r>
              <a:rPr lang="en-US" sz="2000" i="1" dirty="0"/>
              <a:t>namely,</a:t>
            </a:r>
            <a:r>
              <a:rPr lang="en-US" sz="2000" dirty="0"/>
              <a:t> Judas who was also named </a:t>
            </a:r>
            <a:r>
              <a:rPr lang="en-US" sz="2000" dirty="0" err="1"/>
              <a:t>Barsabas</a:t>
            </a:r>
            <a:r>
              <a:rPr lang="en-US" sz="2000" dirty="0"/>
              <a:t>, and Silas, leading men among the brethren.”</a:t>
            </a:r>
          </a:p>
          <a:p>
            <a:pPr marL="82296" indent="0">
              <a:buNone/>
            </a:pP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14</a:t>
            </a:fld>
            <a:endParaRPr lang="en-US"/>
          </a:p>
        </p:txBody>
      </p:sp>
    </p:spTree>
    <p:extLst>
      <p:ext uri="{BB962C8B-B14F-4D97-AF65-F5344CB8AC3E}">
        <p14:creationId xmlns:p14="http://schemas.microsoft.com/office/powerpoint/2010/main" xmlns="" val="904151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XIII</a:t>
            </a:r>
            <a:br>
              <a:rPr lang="en-US" dirty="0" smtClean="0"/>
            </a:br>
            <a:r>
              <a:rPr lang="en-US" dirty="0" smtClean="0"/>
              <a:t>A Gospel Church</a:t>
            </a:r>
            <a:endParaRPr lang="en-US" dirty="0"/>
          </a:p>
        </p:txBody>
      </p:sp>
      <p:sp>
        <p:nvSpPr>
          <p:cNvPr id="3" name="Content Placeholder 2"/>
          <p:cNvSpPr>
            <a:spLocks noGrp="1"/>
          </p:cNvSpPr>
          <p:nvPr>
            <p:ph idx="1"/>
          </p:nvPr>
        </p:nvSpPr>
        <p:spPr/>
        <p:txBody>
          <a:bodyPr>
            <a:noAutofit/>
          </a:bodyPr>
          <a:lstStyle/>
          <a:p>
            <a:pPr marL="82296" indent="0">
              <a:buNone/>
            </a:pPr>
            <a:r>
              <a:rPr lang="en-US" sz="2700" dirty="0">
                <a:solidFill>
                  <a:schemeClr val="bg1">
                    <a:lumMod val="65000"/>
                  </a:schemeClr>
                </a:solidFill>
              </a:rPr>
              <a:t>We believe the Scriptures teach that </a:t>
            </a:r>
            <a:r>
              <a:rPr lang="en-US" sz="2800" dirty="0">
                <a:solidFill>
                  <a:schemeClr val="bg1">
                    <a:lumMod val="65000"/>
                  </a:schemeClr>
                </a:solidFill>
              </a:rPr>
              <a:t>a visible church of Christ is a congregation </a:t>
            </a:r>
            <a:r>
              <a:rPr lang="en-US" sz="2800" dirty="0" smtClean="0">
                <a:solidFill>
                  <a:schemeClr val="bg1">
                    <a:lumMod val="65000"/>
                  </a:schemeClr>
                </a:solidFill>
              </a:rPr>
              <a:t>of baptized </a:t>
            </a:r>
            <a:r>
              <a:rPr lang="en-US" sz="2800" dirty="0">
                <a:solidFill>
                  <a:schemeClr val="bg1">
                    <a:lumMod val="65000"/>
                  </a:schemeClr>
                </a:solidFill>
              </a:rPr>
              <a:t>believers, associated by covenant in the faith and fellowship of the Gospel</a:t>
            </a:r>
            <a:r>
              <a:rPr lang="en-US" sz="2800" dirty="0" smtClean="0">
                <a:solidFill>
                  <a:schemeClr val="bg1">
                    <a:lumMod val="65000"/>
                  </a:schemeClr>
                </a:solidFill>
              </a:rPr>
              <a:t>; observing </a:t>
            </a:r>
            <a:r>
              <a:rPr lang="en-US" sz="2800" dirty="0">
                <a:solidFill>
                  <a:schemeClr val="bg1">
                    <a:lumMod val="65000"/>
                  </a:schemeClr>
                </a:solidFill>
              </a:rPr>
              <a:t>the ordinances of Christ; governed by his laws; and exercising the gifts</a:t>
            </a:r>
            <a:r>
              <a:rPr lang="en-US" sz="2800" dirty="0" smtClean="0">
                <a:solidFill>
                  <a:schemeClr val="bg1">
                    <a:lumMod val="65000"/>
                  </a:schemeClr>
                </a:solidFill>
              </a:rPr>
              <a:t>, rights</a:t>
            </a:r>
            <a:r>
              <a:rPr lang="en-US" sz="2800" dirty="0">
                <a:solidFill>
                  <a:schemeClr val="bg1">
                    <a:lumMod val="65000"/>
                  </a:schemeClr>
                </a:solidFill>
              </a:rPr>
              <a:t>, and privileges invested in them by His Word; that its only scriptural officers </a:t>
            </a:r>
            <a:r>
              <a:rPr lang="en-US" sz="2800" dirty="0" smtClean="0">
                <a:solidFill>
                  <a:schemeClr val="bg1">
                    <a:lumMod val="65000"/>
                  </a:schemeClr>
                </a:solidFill>
              </a:rPr>
              <a:t>are Bishops </a:t>
            </a:r>
            <a:r>
              <a:rPr lang="en-US" sz="2800" dirty="0">
                <a:solidFill>
                  <a:schemeClr val="bg1">
                    <a:lumMod val="65000"/>
                  </a:schemeClr>
                </a:solidFill>
              </a:rPr>
              <a:t>or Pastors, and Deacons </a:t>
            </a:r>
            <a:r>
              <a:rPr lang="en-US" sz="2800" dirty="0"/>
              <a:t>whose Qualifications, claims and duties are defined </a:t>
            </a:r>
            <a:r>
              <a:rPr lang="en-US" sz="2800" dirty="0" smtClean="0"/>
              <a:t>in the </a:t>
            </a:r>
            <a:r>
              <a:rPr lang="en-US" sz="2800" dirty="0"/>
              <a:t>Epistles to Timothy and Titus.</a:t>
            </a:r>
            <a:endParaRPr lang="en-US" sz="2700" dirty="0"/>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15</a:t>
            </a:fld>
            <a:endParaRPr lang="en-US"/>
          </a:p>
        </p:txBody>
      </p:sp>
    </p:spTree>
    <p:extLst>
      <p:ext uri="{BB962C8B-B14F-4D97-AF65-F5344CB8AC3E}">
        <p14:creationId xmlns:p14="http://schemas.microsoft.com/office/powerpoint/2010/main" xmlns="" val="270409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XIII</a:t>
            </a:r>
            <a:br>
              <a:rPr lang="en-US" dirty="0"/>
            </a:br>
            <a:r>
              <a:rPr lang="en-US" dirty="0"/>
              <a:t>A Gospel Church</a:t>
            </a:r>
          </a:p>
        </p:txBody>
      </p:sp>
      <p:sp>
        <p:nvSpPr>
          <p:cNvPr id="3" name="Content Placeholder 2"/>
          <p:cNvSpPr>
            <a:spLocks noGrp="1"/>
          </p:cNvSpPr>
          <p:nvPr>
            <p:ph idx="1"/>
          </p:nvPr>
        </p:nvSpPr>
        <p:spPr/>
        <p:txBody>
          <a:bodyPr>
            <a:noAutofit/>
          </a:bodyPr>
          <a:lstStyle/>
          <a:p>
            <a:pPr marL="82296" indent="0">
              <a:buNone/>
            </a:pPr>
            <a:r>
              <a:rPr lang="en-US" sz="1700" b="1" dirty="0" smtClean="0"/>
              <a:t>1 Timothy 3:1-7 </a:t>
            </a:r>
            <a:r>
              <a:rPr lang="en-US" sz="1700" dirty="0" smtClean="0"/>
              <a:t>“</a:t>
            </a:r>
            <a:r>
              <a:rPr lang="en-US" sz="1700" baseline="30000" dirty="0" smtClean="0"/>
              <a:t>1</a:t>
            </a:r>
            <a:r>
              <a:rPr lang="en-US" sz="1700" dirty="0" smtClean="0"/>
              <a:t> This </a:t>
            </a:r>
            <a:r>
              <a:rPr lang="en-US" sz="1700" i="1" dirty="0"/>
              <a:t>is</a:t>
            </a:r>
            <a:r>
              <a:rPr lang="en-US" sz="1700" dirty="0"/>
              <a:t> a faithful saying: If a man desires the position of a bishop</a:t>
            </a:r>
            <a:r>
              <a:rPr lang="en-US" sz="1700" dirty="0" smtClean="0"/>
              <a:t>, </a:t>
            </a:r>
            <a:r>
              <a:rPr lang="en-US" sz="1700" dirty="0"/>
              <a:t>he desires a good work. </a:t>
            </a:r>
            <a:r>
              <a:rPr lang="en-US" sz="1700" baseline="30000" dirty="0"/>
              <a:t>2 </a:t>
            </a:r>
            <a:r>
              <a:rPr lang="en-US" sz="1700" dirty="0"/>
              <a:t>A bishop then must be blameless, the husband of one wife, temperate, sober-minded, of good behavior, hospitable, able to teach; </a:t>
            </a:r>
            <a:r>
              <a:rPr lang="en-US" sz="1700" baseline="30000" dirty="0"/>
              <a:t>3 </a:t>
            </a:r>
            <a:r>
              <a:rPr lang="en-US" sz="1700" dirty="0"/>
              <a:t>not given to wine, not violent, not greedy for money</a:t>
            </a:r>
            <a:r>
              <a:rPr lang="en-US" sz="1700" dirty="0" smtClean="0"/>
              <a:t>, </a:t>
            </a:r>
            <a:r>
              <a:rPr lang="en-US" sz="1700" dirty="0"/>
              <a:t>but gentle, not quarrelsome, not covetous; </a:t>
            </a:r>
            <a:r>
              <a:rPr lang="en-US" sz="1700" baseline="30000" dirty="0"/>
              <a:t>4 </a:t>
            </a:r>
            <a:r>
              <a:rPr lang="en-US" sz="1700" dirty="0"/>
              <a:t>one who rules his own house well, having </a:t>
            </a:r>
            <a:r>
              <a:rPr lang="en-US" sz="1700" i="1" dirty="0"/>
              <a:t>his</a:t>
            </a:r>
            <a:r>
              <a:rPr lang="en-US" sz="1700" dirty="0"/>
              <a:t> children in submission with all reverence </a:t>
            </a:r>
            <a:r>
              <a:rPr lang="en-US" sz="1700" baseline="30000" dirty="0"/>
              <a:t>5 </a:t>
            </a:r>
            <a:r>
              <a:rPr lang="en-US" sz="1700" dirty="0"/>
              <a:t>(for if a man does not know how to rule his own house, how will he take care of the church of God?); </a:t>
            </a:r>
            <a:r>
              <a:rPr lang="en-US" sz="1700" baseline="30000" dirty="0"/>
              <a:t>6 </a:t>
            </a:r>
            <a:r>
              <a:rPr lang="en-US" sz="1700" dirty="0"/>
              <a:t>not a novice, lest being puffed up with pride he fall into the </a:t>
            </a:r>
            <a:r>
              <a:rPr lang="en-US" sz="1700" i="1" dirty="0"/>
              <a:t>same</a:t>
            </a:r>
            <a:r>
              <a:rPr lang="en-US" sz="1700" dirty="0"/>
              <a:t> condemnation as the devil. </a:t>
            </a:r>
            <a:r>
              <a:rPr lang="en-US" sz="1700" baseline="30000" dirty="0"/>
              <a:t>7 </a:t>
            </a:r>
            <a:r>
              <a:rPr lang="en-US" sz="1700" dirty="0"/>
              <a:t>Moreover he must have a good testimony among those who are outside, lest he fall into reproach and the snare of the devil”</a:t>
            </a:r>
            <a:endParaRPr lang="en-US" sz="1700" dirty="0" smtClean="0"/>
          </a:p>
          <a:p>
            <a:pPr marL="82296" indent="0">
              <a:buNone/>
            </a:pPr>
            <a:r>
              <a:rPr lang="en-US" sz="1700" b="1" dirty="0" smtClean="0"/>
              <a:t>Titus 1:6-9 </a:t>
            </a:r>
            <a:r>
              <a:rPr lang="en-US" sz="1700" dirty="0" smtClean="0"/>
              <a:t>“</a:t>
            </a:r>
            <a:r>
              <a:rPr lang="en-US" sz="1700" baseline="30000" dirty="0"/>
              <a:t>6 </a:t>
            </a:r>
            <a:r>
              <a:rPr lang="en-US" sz="1700" dirty="0"/>
              <a:t>if a man is blameless, the husband of one wife, having faithful children not accused of dissipation or insubordination. </a:t>
            </a:r>
            <a:r>
              <a:rPr lang="en-US" sz="1700" baseline="30000" dirty="0"/>
              <a:t>7 </a:t>
            </a:r>
            <a:r>
              <a:rPr lang="en-US" sz="1700" dirty="0"/>
              <a:t>For a </a:t>
            </a:r>
            <a:r>
              <a:rPr lang="en-US" sz="1700" dirty="0" smtClean="0"/>
              <a:t>bishop </a:t>
            </a:r>
            <a:r>
              <a:rPr lang="en-US" sz="1700" dirty="0"/>
              <a:t>must be blameless, as a steward of God, not self-willed, not quick-tempered, not given to wine, not violent, not greedy for money, </a:t>
            </a:r>
            <a:r>
              <a:rPr lang="en-US" sz="1700" baseline="30000" dirty="0"/>
              <a:t>8 </a:t>
            </a:r>
            <a:r>
              <a:rPr lang="en-US" sz="1700" dirty="0"/>
              <a:t>but hospitable, a lover of what is good, sober-minded, just, holy, self-controlled, </a:t>
            </a:r>
            <a:r>
              <a:rPr lang="en-US" sz="1700" baseline="30000" dirty="0"/>
              <a:t>9 </a:t>
            </a:r>
            <a:r>
              <a:rPr lang="en-US" sz="1700" dirty="0"/>
              <a:t>holding fast the faithful word as he has been taught, that he may be able, by sound doctrine, both to exhort and convict those who contradict.”</a:t>
            </a:r>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16</a:t>
            </a:fld>
            <a:endParaRPr lang="en-US"/>
          </a:p>
        </p:txBody>
      </p:sp>
    </p:spTree>
    <p:extLst>
      <p:ext uri="{BB962C8B-B14F-4D97-AF65-F5344CB8AC3E}">
        <p14:creationId xmlns:p14="http://schemas.microsoft.com/office/powerpoint/2010/main" xmlns="" val="40402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XIII</a:t>
            </a:r>
            <a:br>
              <a:rPr lang="en-US" dirty="0" smtClean="0"/>
            </a:br>
            <a:r>
              <a:rPr lang="en-US" dirty="0" smtClean="0"/>
              <a:t>A Gospel Church</a:t>
            </a:r>
            <a:endParaRPr lang="en-US" dirty="0"/>
          </a:p>
        </p:txBody>
      </p:sp>
      <p:sp>
        <p:nvSpPr>
          <p:cNvPr id="3" name="Content Placeholder 2"/>
          <p:cNvSpPr>
            <a:spLocks noGrp="1"/>
          </p:cNvSpPr>
          <p:nvPr>
            <p:ph idx="1"/>
          </p:nvPr>
        </p:nvSpPr>
        <p:spPr/>
        <p:txBody>
          <a:bodyPr>
            <a:noAutofit/>
          </a:bodyPr>
          <a:lstStyle/>
          <a:p>
            <a:pPr marL="82296" indent="0">
              <a:buNone/>
            </a:pPr>
            <a:r>
              <a:rPr lang="en-US" sz="2700" dirty="0"/>
              <a:t>We believe the Scriptures teach that </a:t>
            </a:r>
            <a:r>
              <a:rPr lang="en-US" sz="2800" dirty="0"/>
              <a:t>a visible church of Christ is a congregation </a:t>
            </a:r>
            <a:r>
              <a:rPr lang="en-US" sz="2800" dirty="0" smtClean="0"/>
              <a:t>of baptized </a:t>
            </a:r>
            <a:r>
              <a:rPr lang="en-US" sz="2800" dirty="0"/>
              <a:t>believers, associated by covenant in the faith and fellowship of the Gospel</a:t>
            </a:r>
            <a:r>
              <a:rPr lang="en-US" sz="2800" dirty="0" smtClean="0"/>
              <a:t>; observing </a:t>
            </a:r>
            <a:r>
              <a:rPr lang="en-US" sz="2800" dirty="0"/>
              <a:t>the ordinances of Christ; governed by his laws; and exercising the gifts</a:t>
            </a:r>
            <a:r>
              <a:rPr lang="en-US" sz="2800" dirty="0" smtClean="0"/>
              <a:t>, rights</a:t>
            </a:r>
            <a:r>
              <a:rPr lang="en-US" sz="2800" dirty="0"/>
              <a:t>, and privileges invested in them by His Word; that its only scriptural officers </a:t>
            </a:r>
            <a:r>
              <a:rPr lang="en-US" sz="2800" dirty="0" smtClean="0"/>
              <a:t>are Bishops </a:t>
            </a:r>
            <a:r>
              <a:rPr lang="en-US" sz="2800" dirty="0"/>
              <a:t>or Pastors, and Deacons whose Qualifications, claims and duties are defined </a:t>
            </a:r>
            <a:r>
              <a:rPr lang="en-US" sz="2800" dirty="0" smtClean="0"/>
              <a:t>in the </a:t>
            </a:r>
            <a:r>
              <a:rPr lang="en-US" sz="2800" dirty="0"/>
              <a:t>Epistles to Timothy and Titus.</a:t>
            </a:r>
            <a:endParaRPr lang="en-US" sz="2700" dirty="0"/>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17</a:t>
            </a:fld>
            <a:endParaRPr lang="en-US"/>
          </a:p>
        </p:txBody>
      </p:sp>
    </p:spTree>
    <p:extLst>
      <p:ext uri="{BB962C8B-B14F-4D97-AF65-F5344CB8AC3E}">
        <p14:creationId xmlns:p14="http://schemas.microsoft.com/office/powerpoint/2010/main" xmlns="" val="270409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Articles of Faith</a:t>
            </a:r>
            <a:endParaRPr lang="en-US" dirty="0"/>
          </a:p>
        </p:txBody>
      </p:sp>
      <p:sp>
        <p:nvSpPr>
          <p:cNvPr id="3" name="Content Placeholder 2"/>
          <p:cNvSpPr>
            <a:spLocks noGrp="1"/>
          </p:cNvSpPr>
          <p:nvPr>
            <p:ph idx="1"/>
          </p:nvPr>
        </p:nvSpPr>
        <p:spPr/>
        <p:txBody>
          <a:bodyPr numCol="1">
            <a:normAutofit fontScale="92500" lnSpcReduction="10000"/>
          </a:bodyPr>
          <a:lstStyle/>
          <a:p>
            <a:pPr marL="914400" indent="-914400">
              <a:buFont typeface="+mj-lt"/>
              <a:buAutoNum type="romanUcPeriod"/>
            </a:pPr>
            <a:r>
              <a:rPr lang="en-US" dirty="0" smtClean="0"/>
              <a:t>The Scriptures</a:t>
            </a:r>
          </a:p>
          <a:p>
            <a:pPr marL="914400" indent="-914400">
              <a:buFont typeface="+mj-lt"/>
              <a:buAutoNum type="romanUcPeriod"/>
            </a:pPr>
            <a:r>
              <a:rPr lang="en-US" dirty="0" smtClean="0"/>
              <a:t>The True God</a:t>
            </a:r>
          </a:p>
          <a:p>
            <a:pPr marL="914400" indent="-914400">
              <a:buFont typeface="+mj-lt"/>
              <a:buAutoNum type="romanUcPeriod"/>
            </a:pPr>
            <a:r>
              <a:rPr lang="en-US" dirty="0" smtClean="0"/>
              <a:t>The Fall of Man</a:t>
            </a:r>
          </a:p>
          <a:p>
            <a:pPr marL="914400" indent="-914400">
              <a:buFont typeface="+mj-lt"/>
              <a:buAutoNum type="romanUcPeriod"/>
            </a:pPr>
            <a:r>
              <a:rPr lang="en-US" dirty="0" smtClean="0"/>
              <a:t>The Way of Salvation</a:t>
            </a:r>
          </a:p>
          <a:p>
            <a:pPr marL="914400" indent="-914400">
              <a:buFont typeface="+mj-lt"/>
              <a:buAutoNum type="romanUcPeriod"/>
            </a:pPr>
            <a:r>
              <a:rPr lang="en-US" dirty="0" smtClean="0"/>
              <a:t>Justification</a:t>
            </a:r>
          </a:p>
          <a:p>
            <a:pPr marL="914400" indent="-914400">
              <a:buFont typeface="+mj-lt"/>
              <a:buAutoNum type="romanUcPeriod"/>
            </a:pPr>
            <a:r>
              <a:rPr lang="en-US" dirty="0" smtClean="0"/>
              <a:t>The Freeness of Salvation</a:t>
            </a:r>
          </a:p>
          <a:p>
            <a:pPr marL="914400" indent="-914400">
              <a:buFont typeface="+mj-lt"/>
              <a:buAutoNum type="romanUcPeriod"/>
            </a:pPr>
            <a:r>
              <a:rPr lang="en-US" dirty="0" smtClean="0"/>
              <a:t>Regeneration</a:t>
            </a:r>
          </a:p>
          <a:p>
            <a:pPr marL="914400" indent="-914400">
              <a:buFont typeface="+mj-lt"/>
              <a:buAutoNum type="romanUcPeriod"/>
            </a:pPr>
            <a:r>
              <a:rPr lang="en-US" dirty="0" smtClean="0"/>
              <a:t>Repentance and Faith</a:t>
            </a:r>
          </a:p>
          <a:p>
            <a:pPr marL="914400" indent="-914400">
              <a:buFont typeface="+mj-lt"/>
              <a:buAutoNum type="romanUcPeriod"/>
            </a:pPr>
            <a:r>
              <a:rPr lang="en-US" dirty="0" smtClean="0"/>
              <a:t>God’s Purpose of Grace</a:t>
            </a:r>
            <a:endParaRPr lang="en-US" dirty="0"/>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2</a:t>
            </a:fld>
            <a:endParaRPr lang="en-US"/>
          </a:p>
        </p:txBody>
      </p:sp>
    </p:spTree>
    <p:extLst>
      <p:ext uri="{BB962C8B-B14F-4D97-AF65-F5344CB8AC3E}">
        <p14:creationId xmlns:p14="http://schemas.microsoft.com/office/powerpoint/2010/main" xmlns="" val="340629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749"/>
                                          </p:stCondLst>
                                        </p:cTn>
                                        <p:tgtEl>
                                          <p:spTgt spid="3">
                                            <p:txEl>
                                              <p:pRg st="0" end="0"/>
                                            </p:txEl>
                                          </p:spTgt>
                                        </p:tgtEl>
                                        <p:attrNameLst>
                                          <p:attrName>style.visibility</p:attrName>
                                        </p:attrNameLst>
                                      </p:cBhvr>
                                      <p:to>
                                        <p:strVal val="visible"/>
                                      </p:to>
                                    </p:set>
                                  </p:childTnLst>
                                </p:cTn>
                              </p:par>
                            </p:childTnLst>
                          </p:cTn>
                        </p:par>
                        <p:par>
                          <p:cTn id="7" fill="hold">
                            <p:stCondLst>
                              <p:cond delay="750"/>
                            </p:stCondLst>
                            <p:childTnLst>
                              <p:par>
                                <p:cTn id="8" presetID="1" presetClass="entr" presetSubtype="0" fill="hold" grpId="0" nodeType="afterEffect">
                                  <p:stCondLst>
                                    <p:cond delay="0"/>
                                  </p:stCondLst>
                                  <p:childTnLst>
                                    <p:set>
                                      <p:cBhvr>
                                        <p:cTn id="9" dur="1" fill="hold">
                                          <p:stCondLst>
                                            <p:cond delay="749"/>
                                          </p:stCondLst>
                                        </p:cTn>
                                        <p:tgtEl>
                                          <p:spTgt spid="3">
                                            <p:txEl>
                                              <p:pRg st="1" end="1"/>
                                            </p:txEl>
                                          </p:spTgt>
                                        </p:tgtEl>
                                        <p:attrNameLst>
                                          <p:attrName>style.visibility</p:attrName>
                                        </p:attrNameLst>
                                      </p:cBhvr>
                                      <p:to>
                                        <p:strVal val="visible"/>
                                      </p:to>
                                    </p:set>
                                  </p:childTnLst>
                                </p:cTn>
                              </p:par>
                            </p:childTnLst>
                          </p:cTn>
                        </p:par>
                        <p:par>
                          <p:cTn id="10" fill="hold">
                            <p:stCondLst>
                              <p:cond delay="1500"/>
                            </p:stCondLst>
                            <p:childTnLst>
                              <p:par>
                                <p:cTn id="11" presetID="1" presetClass="entr" presetSubtype="0" fill="hold" grpId="0" nodeType="afterEffect">
                                  <p:stCondLst>
                                    <p:cond delay="0"/>
                                  </p:stCondLst>
                                  <p:childTnLst>
                                    <p:set>
                                      <p:cBhvr>
                                        <p:cTn id="12" dur="1" fill="hold">
                                          <p:stCondLst>
                                            <p:cond delay="749"/>
                                          </p:stCondLst>
                                        </p:cTn>
                                        <p:tgtEl>
                                          <p:spTgt spid="3">
                                            <p:txEl>
                                              <p:pRg st="2" end="2"/>
                                            </p:txEl>
                                          </p:spTgt>
                                        </p:tgtEl>
                                        <p:attrNameLst>
                                          <p:attrName>style.visibility</p:attrName>
                                        </p:attrNameLst>
                                      </p:cBhvr>
                                      <p:to>
                                        <p:strVal val="visible"/>
                                      </p:to>
                                    </p:set>
                                  </p:childTnLst>
                                </p:cTn>
                              </p:par>
                            </p:childTnLst>
                          </p:cTn>
                        </p:par>
                        <p:par>
                          <p:cTn id="13" fill="hold">
                            <p:stCondLst>
                              <p:cond delay="2250"/>
                            </p:stCondLst>
                            <p:childTnLst>
                              <p:par>
                                <p:cTn id="14" presetID="1" presetClass="entr" presetSubtype="0" fill="hold" grpId="0" nodeType="afterEffect">
                                  <p:stCondLst>
                                    <p:cond delay="0"/>
                                  </p:stCondLst>
                                  <p:childTnLst>
                                    <p:set>
                                      <p:cBhvr>
                                        <p:cTn id="15" dur="1" fill="hold">
                                          <p:stCondLst>
                                            <p:cond delay="749"/>
                                          </p:stCondLst>
                                        </p:cTn>
                                        <p:tgtEl>
                                          <p:spTgt spid="3">
                                            <p:txEl>
                                              <p:pRg st="3" end="3"/>
                                            </p:txEl>
                                          </p:spTgt>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grpId="0" nodeType="afterEffect">
                                  <p:stCondLst>
                                    <p:cond delay="0"/>
                                  </p:stCondLst>
                                  <p:childTnLst>
                                    <p:set>
                                      <p:cBhvr>
                                        <p:cTn id="18" dur="1" fill="hold">
                                          <p:stCondLst>
                                            <p:cond delay="749"/>
                                          </p:stCondLst>
                                        </p:cTn>
                                        <p:tgtEl>
                                          <p:spTgt spid="3">
                                            <p:txEl>
                                              <p:pRg st="4" end="4"/>
                                            </p:txEl>
                                          </p:spTgt>
                                        </p:tgtEl>
                                        <p:attrNameLst>
                                          <p:attrName>style.visibility</p:attrName>
                                        </p:attrNameLst>
                                      </p:cBhvr>
                                      <p:to>
                                        <p:strVal val="visible"/>
                                      </p:to>
                                    </p:set>
                                  </p:childTnLst>
                                </p:cTn>
                              </p:par>
                            </p:childTnLst>
                          </p:cTn>
                        </p:par>
                        <p:par>
                          <p:cTn id="19" fill="hold">
                            <p:stCondLst>
                              <p:cond delay="3750"/>
                            </p:stCondLst>
                            <p:childTnLst>
                              <p:par>
                                <p:cTn id="20" presetID="1" presetClass="entr" presetSubtype="0" fill="hold" grpId="0" nodeType="afterEffect">
                                  <p:stCondLst>
                                    <p:cond delay="0"/>
                                  </p:stCondLst>
                                  <p:childTnLst>
                                    <p:set>
                                      <p:cBhvr>
                                        <p:cTn id="21" dur="1" fill="hold">
                                          <p:stCondLst>
                                            <p:cond delay="749"/>
                                          </p:stCondLst>
                                        </p:cTn>
                                        <p:tgtEl>
                                          <p:spTgt spid="3">
                                            <p:txEl>
                                              <p:pRg st="5" end="5"/>
                                            </p:txEl>
                                          </p:spTgt>
                                        </p:tgtEl>
                                        <p:attrNameLst>
                                          <p:attrName>style.visibility</p:attrName>
                                        </p:attrNameLst>
                                      </p:cBhvr>
                                      <p:to>
                                        <p:strVal val="visible"/>
                                      </p:to>
                                    </p:set>
                                  </p:childTnLst>
                                </p:cTn>
                              </p:par>
                            </p:childTnLst>
                          </p:cTn>
                        </p:par>
                        <p:par>
                          <p:cTn id="22" fill="hold">
                            <p:stCondLst>
                              <p:cond delay="4500"/>
                            </p:stCondLst>
                            <p:childTnLst>
                              <p:par>
                                <p:cTn id="23" presetID="1" presetClass="entr" presetSubtype="0" fill="hold" grpId="0" nodeType="afterEffect">
                                  <p:stCondLst>
                                    <p:cond delay="0"/>
                                  </p:stCondLst>
                                  <p:childTnLst>
                                    <p:set>
                                      <p:cBhvr>
                                        <p:cTn id="24" dur="1" fill="hold">
                                          <p:stCondLst>
                                            <p:cond delay="749"/>
                                          </p:stCondLst>
                                        </p:cTn>
                                        <p:tgtEl>
                                          <p:spTgt spid="3">
                                            <p:txEl>
                                              <p:pRg st="6" end="6"/>
                                            </p:txEl>
                                          </p:spTgt>
                                        </p:tgtEl>
                                        <p:attrNameLst>
                                          <p:attrName>style.visibility</p:attrName>
                                        </p:attrNameLst>
                                      </p:cBhvr>
                                      <p:to>
                                        <p:strVal val="visible"/>
                                      </p:to>
                                    </p:set>
                                  </p:childTnLst>
                                </p:cTn>
                              </p:par>
                            </p:childTnLst>
                          </p:cTn>
                        </p:par>
                        <p:par>
                          <p:cTn id="25" fill="hold">
                            <p:stCondLst>
                              <p:cond delay="5250"/>
                            </p:stCondLst>
                            <p:childTnLst>
                              <p:par>
                                <p:cTn id="26" presetID="1" presetClass="entr" presetSubtype="0" fill="hold" grpId="0" nodeType="afterEffect">
                                  <p:stCondLst>
                                    <p:cond delay="0"/>
                                  </p:stCondLst>
                                  <p:childTnLst>
                                    <p:set>
                                      <p:cBhvr>
                                        <p:cTn id="27" dur="1" fill="hold">
                                          <p:stCondLst>
                                            <p:cond delay="749"/>
                                          </p:stCondLst>
                                        </p:cTn>
                                        <p:tgtEl>
                                          <p:spTgt spid="3">
                                            <p:txEl>
                                              <p:pRg st="7" end="7"/>
                                            </p:txEl>
                                          </p:spTgt>
                                        </p:tgtEl>
                                        <p:attrNameLst>
                                          <p:attrName>style.visibility</p:attrName>
                                        </p:attrNameLst>
                                      </p:cBhvr>
                                      <p:to>
                                        <p:strVal val="visible"/>
                                      </p:to>
                                    </p:set>
                                  </p:childTnLst>
                                </p:cTn>
                              </p:par>
                            </p:childTnLst>
                          </p:cTn>
                        </p:par>
                        <p:par>
                          <p:cTn id="28" fill="hold">
                            <p:stCondLst>
                              <p:cond delay="6000"/>
                            </p:stCondLst>
                            <p:childTnLst>
                              <p:par>
                                <p:cTn id="29" presetID="1" presetClass="entr" presetSubtype="0" fill="hold" grpId="0" nodeType="afterEffect">
                                  <p:stCondLst>
                                    <p:cond delay="0"/>
                                  </p:stCondLst>
                                  <p:childTnLst>
                                    <p:set>
                                      <p:cBhvr>
                                        <p:cTn id="30" dur="1" fill="hold">
                                          <p:stCondLst>
                                            <p:cond delay="74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Articles of Faith</a:t>
            </a:r>
            <a:endParaRPr lang="en-US" dirty="0"/>
          </a:p>
        </p:txBody>
      </p:sp>
      <p:sp>
        <p:nvSpPr>
          <p:cNvPr id="3" name="Content Placeholder 2"/>
          <p:cNvSpPr>
            <a:spLocks noGrp="1"/>
          </p:cNvSpPr>
          <p:nvPr>
            <p:ph idx="1"/>
          </p:nvPr>
        </p:nvSpPr>
        <p:spPr/>
        <p:txBody>
          <a:bodyPr>
            <a:normAutofit fontScale="92500" lnSpcReduction="10000"/>
          </a:bodyPr>
          <a:lstStyle/>
          <a:p>
            <a:pPr marL="914400" indent="-914400">
              <a:buFont typeface="+mj-lt"/>
              <a:buAutoNum type="romanUcPeriod" startAt="10"/>
            </a:pPr>
            <a:r>
              <a:rPr lang="en-US" dirty="0" smtClean="0"/>
              <a:t>Sanctification</a:t>
            </a:r>
          </a:p>
          <a:p>
            <a:pPr marL="914400" indent="-914400">
              <a:buFont typeface="+mj-lt"/>
              <a:buAutoNum type="romanUcPeriod" startAt="10"/>
            </a:pPr>
            <a:r>
              <a:rPr lang="en-US" dirty="0" smtClean="0"/>
              <a:t>Perseverance of Saints</a:t>
            </a:r>
          </a:p>
          <a:p>
            <a:pPr marL="914400" indent="-914400">
              <a:buFont typeface="+mj-lt"/>
              <a:buAutoNum type="romanUcPeriod" startAt="10"/>
            </a:pPr>
            <a:r>
              <a:rPr lang="en-US" dirty="0" smtClean="0"/>
              <a:t>The Law and Gospel</a:t>
            </a:r>
          </a:p>
          <a:p>
            <a:pPr marL="914400" indent="-914400">
              <a:buFont typeface="+mj-lt"/>
              <a:buAutoNum type="romanUcPeriod" startAt="10"/>
            </a:pPr>
            <a:r>
              <a:rPr lang="en-US" dirty="0" smtClean="0"/>
              <a:t>A Gospel Church</a:t>
            </a:r>
          </a:p>
          <a:p>
            <a:pPr marL="914400" indent="-914400">
              <a:buFont typeface="+mj-lt"/>
              <a:buAutoNum type="romanUcPeriod" startAt="10"/>
            </a:pPr>
            <a:r>
              <a:rPr lang="en-US" dirty="0" smtClean="0"/>
              <a:t>Baptism and The Lord’s Supper</a:t>
            </a:r>
          </a:p>
          <a:p>
            <a:pPr marL="914400" indent="-914400">
              <a:buFont typeface="+mj-lt"/>
              <a:buAutoNum type="romanUcPeriod" startAt="10"/>
            </a:pPr>
            <a:r>
              <a:rPr lang="en-US" dirty="0" smtClean="0"/>
              <a:t>The Christian Sabbath</a:t>
            </a:r>
          </a:p>
          <a:p>
            <a:pPr marL="914400" indent="-914400">
              <a:buFont typeface="+mj-lt"/>
              <a:buAutoNum type="romanUcPeriod" startAt="10"/>
            </a:pPr>
            <a:r>
              <a:rPr lang="en-US" dirty="0" smtClean="0"/>
              <a:t>Civil Government</a:t>
            </a:r>
          </a:p>
          <a:p>
            <a:pPr marL="914400" indent="-914400">
              <a:buFont typeface="+mj-lt"/>
              <a:buAutoNum type="romanUcPeriod" startAt="10"/>
            </a:pPr>
            <a:r>
              <a:rPr lang="en-US" dirty="0" smtClean="0"/>
              <a:t>Righteous and Wicked</a:t>
            </a:r>
          </a:p>
          <a:p>
            <a:pPr marL="914400" indent="-914400">
              <a:buFont typeface="+mj-lt"/>
              <a:buAutoNum type="romanUcPeriod" startAt="10"/>
            </a:pPr>
            <a:r>
              <a:rPr lang="en-US" dirty="0" smtClean="0"/>
              <a:t>The World to Come</a:t>
            </a:r>
            <a:endParaRPr lang="en-US" dirty="0"/>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3</a:t>
            </a:fld>
            <a:endParaRPr lang="en-US"/>
          </a:p>
        </p:txBody>
      </p:sp>
    </p:spTree>
    <p:extLst>
      <p:ext uri="{BB962C8B-B14F-4D97-AF65-F5344CB8AC3E}">
        <p14:creationId xmlns:p14="http://schemas.microsoft.com/office/powerpoint/2010/main" xmlns="" val="206090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749"/>
                                          </p:stCondLst>
                                        </p:cTn>
                                        <p:tgtEl>
                                          <p:spTgt spid="3">
                                            <p:txEl>
                                              <p:pRg st="0" end="0"/>
                                            </p:txEl>
                                          </p:spTgt>
                                        </p:tgtEl>
                                        <p:attrNameLst>
                                          <p:attrName>style.visibility</p:attrName>
                                        </p:attrNameLst>
                                      </p:cBhvr>
                                      <p:to>
                                        <p:strVal val="visible"/>
                                      </p:to>
                                    </p:set>
                                  </p:childTnLst>
                                </p:cTn>
                              </p:par>
                            </p:childTnLst>
                          </p:cTn>
                        </p:par>
                        <p:par>
                          <p:cTn id="7" fill="hold">
                            <p:stCondLst>
                              <p:cond delay="750"/>
                            </p:stCondLst>
                            <p:childTnLst>
                              <p:par>
                                <p:cTn id="8" presetID="1" presetClass="entr" presetSubtype="0" fill="hold" grpId="0" nodeType="afterEffect">
                                  <p:stCondLst>
                                    <p:cond delay="0"/>
                                  </p:stCondLst>
                                  <p:childTnLst>
                                    <p:set>
                                      <p:cBhvr>
                                        <p:cTn id="9" dur="1" fill="hold">
                                          <p:stCondLst>
                                            <p:cond delay="749"/>
                                          </p:stCondLst>
                                        </p:cTn>
                                        <p:tgtEl>
                                          <p:spTgt spid="3">
                                            <p:txEl>
                                              <p:pRg st="1" end="1"/>
                                            </p:txEl>
                                          </p:spTgt>
                                        </p:tgtEl>
                                        <p:attrNameLst>
                                          <p:attrName>style.visibility</p:attrName>
                                        </p:attrNameLst>
                                      </p:cBhvr>
                                      <p:to>
                                        <p:strVal val="visible"/>
                                      </p:to>
                                    </p:set>
                                  </p:childTnLst>
                                </p:cTn>
                              </p:par>
                            </p:childTnLst>
                          </p:cTn>
                        </p:par>
                        <p:par>
                          <p:cTn id="10" fill="hold">
                            <p:stCondLst>
                              <p:cond delay="1500"/>
                            </p:stCondLst>
                            <p:childTnLst>
                              <p:par>
                                <p:cTn id="11" presetID="1" presetClass="entr" presetSubtype="0" fill="hold" grpId="0" nodeType="afterEffect">
                                  <p:stCondLst>
                                    <p:cond delay="0"/>
                                  </p:stCondLst>
                                  <p:childTnLst>
                                    <p:set>
                                      <p:cBhvr>
                                        <p:cTn id="12" dur="1" fill="hold">
                                          <p:stCondLst>
                                            <p:cond delay="749"/>
                                          </p:stCondLst>
                                        </p:cTn>
                                        <p:tgtEl>
                                          <p:spTgt spid="3">
                                            <p:txEl>
                                              <p:pRg st="2" end="2"/>
                                            </p:txEl>
                                          </p:spTgt>
                                        </p:tgtEl>
                                        <p:attrNameLst>
                                          <p:attrName>style.visibility</p:attrName>
                                        </p:attrNameLst>
                                      </p:cBhvr>
                                      <p:to>
                                        <p:strVal val="visible"/>
                                      </p:to>
                                    </p:set>
                                  </p:childTnLst>
                                </p:cTn>
                              </p:par>
                            </p:childTnLst>
                          </p:cTn>
                        </p:par>
                        <p:par>
                          <p:cTn id="13" fill="hold">
                            <p:stCondLst>
                              <p:cond delay="2250"/>
                            </p:stCondLst>
                            <p:childTnLst>
                              <p:par>
                                <p:cTn id="14" presetID="1" presetClass="entr" presetSubtype="0" fill="hold" grpId="0" nodeType="afterEffect">
                                  <p:stCondLst>
                                    <p:cond delay="0"/>
                                  </p:stCondLst>
                                  <p:childTnLst>
                                    <p:set>
                                      <p:cBhvr>
                                        <p:cTn id="15" dur="1" fill="hold">
                                          <p:stCondLst>
                                            <p:cond delay="749"/>
                                          </p:stCondLst>
                                        </p:cTn>
                                        <p:tgtEl>
                                          <p:spTgt spid="3">
                                            <p:txEl>
                                              <p:pRg st="3" end="3"/>
                                            </p:txEl>
                                          </p:spTgt>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grpId="0" nodeType="afterEffect">
                                  <p:stCondLst>
                                    <p:cond delay="0"/>
                                  </p:stCondLst>
                                  <p:childTnLst>
                                    <p:set>
                                      <p:cBhvr>
                                        <p:cTn id="18" dur="1" fill="hold">
                                          <p:stCondLst>
                                            <p:cond delay="749"/>
                                          </p:stCondLst>
                                        </p:cTn>
                                        <p:tgtEl>
                                          <p:spTgt spid="3">
                                            <p:txEl>
                                              <p:pRg st="4" end="4"/>
                                            </p:txEl>
                                          </p:spTgt>
                                        </p:tgtEl>
                                        <p:attrNameLst>
                                          <p:attrName>style.visibility</p:attrName>
                                        </p:attrNameLst>
                                      </p:cBhvr>
                                      <p:to>
                                        <p:strVal val="visible"/>
                                      </p:to>
                                    </p:set>
                                  </p:childTnLst>
                                </p:cTn>
                              </p:par>
                            </p:childTnLst>
                          </p:cTn>
                        </p:par>
                        <p:par>
                          <p:cTn id="19" fill="hold">
                            <p:stCondLst>
                              <p:cond delay="3750"/>
                            </p:stCondLst>
                            <p:childTnLst>
                              <p:par>
                                <p:cTn id="20" presetID="1" presetClass="entr" presetSubtype="0" fill="hold" grpId="0" nodeType="afterEffect">
                                  <p:stCondLst>
                                    <p:cond delay="0"/>
                                  </p:stCondLst>
                                  <p:childTnLst>
                                    <p:set>
                                      <p:cBhvr>
                                        <p:cTn id="21" dur="1" fill="hold">
                                          <p:stCondLst>
                                            <p:cond delay="749"/>
                                          </p:stCondLst>
                                        </p:cTn>
                                        <p:tgtEl>
                                          <p:spTgt spid="3">
                                            <p:txEl>
                                              <p:pRg st="5" end="5"/>
                                            </p:txEl>
                                          </p:spTgt>
                                        </p:tgtEl>
                                        <p:attrNameLst>
                                          <p:attrName>style.visibility</p:attrName>
                                        </p:attrNameLst>
                                      </p:cBhvr>
                                      <p:to>
                                        <p:strVal val="visible"/>
                                      </p:to>
                                    </p:set>
                                  </p:childTnLst>
                                </p:cTn>
                              </p:par>
                            </p:childTnLst>
                          </p:cTn>
                        </p:par>
                        <p:par>
                          <p:cTn id="22" fill="hold">
                            <p:stCondLst>
                              <p:cond delay="4500"/>
                            </p:stCondLst>
                            <p:childTnLst>
                              <p:par>
                                <p:cTn id="23" presetID="1" presetClass="entr" presetSubtype="0" fill="hold" grpId="0" nodeType="afterEffect">
                                  <p:stCondLst>
                                    <p:cond delay="0"/>
                                  </p:stCondLst>
                                  <p:childTnLst>
                                    <p:set>
                                      <p:cBhvr>
                                        <p:cTn id="24" dur="1" fill="hold">
                                          <p:stCondLst>
                                            <p:cond delay="749"/>
                                          </p:stCondLst>
                                        </p:cTn>
                                        <p:tgtEl>
                                          <p:spTgt spid="3">
                                            <p:txEl>
                                              <p:pRg st="6" end="6"/>
                                            </p:txEl>
                                          </p:spTgt>
                                        </p:tgtEl>
                                        <p:attrNameLst>
                                          <p:attrName>style.visibility</p:attrName>
                                        </p:attrNameLst>
                                      </p:cBhvr>
                                      <p:to>
                                        <p:strVal val="visible"/>
                                      </p:to>
                                    </p:set>
                                  </p:childTnLst>
                                </p:cTn>
                              </p:par>
                            </p:childTnLst>
                          </p:cTn>
                        </p:par>
                        <p:par>
                          <p:cTn id="25" fill="hold">
                            <p:stCondLst>
                              <p:cond delay="5250"/>
                            </p:stCondLst>
                            <p:childTnLst>
                              <p:par>
                                <p:cTn id="26" presetID="1" presetClass="entr" presetSubtype="0" fill="hold" grpId="0" nodeType="afterEffect">
                                  <p:stCondLst>
                                    <p:cond delay="0"/>
                                  </p:stCondLst>
                                  <p:childTnLst>
                                    <p:set>
                                      <p:cBhvr>
                                        <p:cTn id="27" dur="1" fill="hold">
                                          <p:stCondLst>
                                            <p:cond delay="749"/>
                                          </p:stCondLst>
                                        </p:cTn>
                                        <p:tgtEl>
                                          <p:spTgt spid="3">
                                            <p:txEl>
                                              <p:pRg st="7" end="7"/>
                                            </p:txEl>
                                          </p:spTgt>
                                        </p:tgtEl>
                                        <p:attrNameLst>
                                          <p:attrName>style.visibility</p:attrName>
                                        </p:attrNameLst>
                                      </p:cBhvr>
                                      <p:to>
                                        <p:strVal val="visible"/>
                                      </p:to>
                                    </p:set>
                                  </p:childTnLst>
                                </p:cTn>
                              </p:par>
                            </p:childTnLst>
                          </p:cTn>
                        </p:par>
                        <p:par>
                          <p:cTn id="28" fill="hold">
                            <p:stCondLst>
                              <p:cond delay="6000"/>
                            </p:stCondLst>
                            <p:childTnLst>
                              <p:par>
                                <p:cTn id="29" presetID="1" presetClass="entr" presetSubtype="0" fill="hold" grpId="0" nodeType="afterEffect">
                                  <p:stCondLst>
                                    <p:cond delay="0"/>
                                  </p:stCondLst>
                                  <p:childTnLst>
                                    <p:set>
                                      <p:cBhvr>
                                        <p:cTn id="30" dur="1" fill="hold">
                                          <p:stCondLst>
                                            <p:cond delay="74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XIII</a:t>
            </a:r>
            <a:br>
              <a:rPr lang="en-US" dirty="0" smtClean="0"/>
            </a:br>
            <a:r>
              <a:rPr lang="en-US" dirty="0" smtClean="0"/>
              <a:t>A Gospel Church</a:t>
            </a:r>
            <a:endParaRPr lang="en-US" dirty="0"/>
          </a:p>
        </p:txBody>
      </p:sp>
      <p:sp>
        <p:nvSpPr>
          <p:cNvPr id="3" name="Content Placeholder 2"/>
          <p:cNvSpPr>
            <a:spLocks noGrp="1"/>
          </p:cNvSpPr>
          <p:nvPr>
            <p:ph idx="1"/>
          </p:nvPr>
        </p:nvSpPr>
        <p:spPr/>
        <p:txBody>
          <a:bodyPr>
            <a:noAutofit/>
          </a:bodyPr>
          <a:lstStyle/>
          <a:p>
            <a:pPr marL="82296" indent="0">
              <a:buNone/>
            </a:pPr>
            <a:r>
              <a:rPr lang="en-US" sz="2700" dirty="0"/>
              <a:t>We believe the Scriptures teach that </a:t>
            </a:r>
            <a:r>
              <a:rPr lang="en-US" sz="2800" dirty="0"/>
              <a:t>a visible church of Christ is a congregation </a:t>
            </a:r>
            <a:r>
              <a:rPr lang="en-US" sz="2800" dirty="0" smtClean="0"/>
              <a:t>of baptized </a:t>
            </a:r>
            <a:r>
              <a:rPr lang="en-US" sz="2800" dirty="0"/>
              <a:t>believers, associated by covenant in the faith and fellowship of the Gospel</a:t>
            </a:r>
            <a:r>
              <a:rPr lang="en-US" sz="2800" dirty="0" smtClean="0"/>
              <a:t>; observing </a:t>
            </a:r>
            <a:r>
              <a:rPr lang="en-US" sz="2800" dirty="0"/>
              <a:t>the ordinances of Christ; governed by his laws; and exercising the gifts</a:t>
            </a:r>
            <a:r>
              <a:rPr lang="en-US" sz="2800" dirty="0" smtClean="0"/>
              <a:t>, rights</a:t>
            </a:r>
            <a:r>
              <a:rPr lang="en-US" sz="2800" dirty="0"/>
              <a:t>, and privileges invested in them by His Word; that its only scriptural officers </a:t>
            </a:r>
            <a:r>
              <a:rPr lang="en-US" sz="2800" dirty="0" smtClean="0"/>
              <a:t>are Bishops </a:t>
            </a:r>
            <a:r>
              <a:rPr lang="en-US" sz="2800" dirty="0"/>
              <a:t>or Pastors, and Deacons whose Qualifications, claims and duties are defined </a:t>
            </a:r>
            <a:r>
              <a:rPr lang="en-US" sz="2800" dirty="0" smtClean="0"/>
              <a:t>in the </a:t>
            </a:r>
            <a:r>
              <a:rPr lang="en-US" sz="2800" dirty="0"/>
              <a:t>Epistles to Timothy and Titus.</a:t>
            </a:r>
            <a:endParaRPr lang="en-US" sz="2700" dirty="0"/>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4</a:t>
            </a:fld>
            <a:endParaRPr lang="en-US"/>
          </a:p>
        </p:txBody>
      </p:sp>
    </p:spTree>
    <p:extLst>
      <p:ext uri="{BB962C8B-B14F-4D97-AF65-F5344CB8AC3E}">
        <p14:creationId xmlns:p14="http://schemas.microsoft.com/office/powerpoint/2010/main" xmlns="" val="2103842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XIII</a:t>
            </a:r>
            <a:br>
              <a:rPr lang="en-US" dirty="0" smtClean="0"/>
            </a:br>
            <a:r>
              <a:rPr lang="en-US" dirty="0" smtClean="0"/>
              <a:t>A Gospel Church</a:t>
            </a:r>
            <a:endParaRPr lang="en-US" dirty="0"/>
          </a:p>
        </p:txBody>
      </p:sp>
      <p:sp>
        <p:nvSpPr>
          <p:cNvPr id="3" name="Content Placeholder 2"/>
          <p:cNvSpPr>
            <a:spLocks noGrp="1"/>
          </p:cNvSpPr>
          <p:nvPr>
            <p:ph idx="1"/>
          </p:nvPr>
        </p:nvSpPr>
        <p:spPr/>
        <p:txBody>
          <a:bodyPr>
            <a:noAutofit/>
          </a:bodyPr>
          <a:lstStyle/>
          <a:p>
            <a:pPr marL="82296" indent="0">
              <a:buNone/>
            </a:pPr>
            <a:r>
              <a:rPr lang="en-US" sz="2700" dirty="0"/>
              <a:t>We believe the Scriptures teach that </a:t>
            </a:r>
            <a:r>
              <a:rPr lang="en-US" sz="2800" dirty="0"/>
              <a:t>a visible church of Christ is a congregation </a:t>
            </a:r>
            <a:r>
              <a:rPr lang="en-US" sz="2800" dirty="0" smtClean="0"/>
              <a:t>of baptized </a:t>
            </a:r>
            <a:r>
              <a:rPr lang="en-US" sz="2800" dirty="0"/>
              <a:t>believers, associated by covenant in the faith and fellowship of the Gospel</a:t>
            </a:r>
            <a:r>
              <a:rPr lang="en-US" sz="2800" dirty="0" smtClean="0"/>
              <a:t>; </a:t>
            </a:r>
            <a:r>
              <a:rPr lang="en-US" sz="2800" dirty="0" smtClean="0">
                <a:solidFill>
                  <a:schemeClr val="bg1">
                    <a:lumMod val="65000"/>
                  </a:schemeClr>
                </a:solidFill>
              </a:rPr>
              <a:t>observing </a:t>
            </a:r>
            <a:r>
              <a:rPr lang="en-US" sz="2800" dirty="0">
                <a:solidFill>
                  <a:schemeClr val="bg1">
                    <a:lumMod val="65000"/>
                  </a:schemeClr>
                </a:solidFill>
              </a:rPr>
              <a:t>the ordinances of Christ; governed by his laws; and exercising the gifts</a:t>
            </a:r>
            <a:r>
              <a:rPr lang="en-US" sz="2800" dirty="0" smtClean="0">
                <a:solidFill>
                  <a:schemeClr val="bg1">
                    <a:lumMod val="65000"/>
                  </a:schemeClr>
                </a:solidFill>
              </a:rPr>
              <a:t>, rights</a:t>
            </a:r>
            <a:r>
              <a:rPr lang="en-US" sz="2800" dirty="0">
                <a:solidFill>
                  <a:schemeClr val="bg1">
                    <a:lumMod val="65000"/>
                  </a:schemeClr>
                </a:solidFill>
              </a:rPr>
              <a:t>, and privileges invested in them by His Word; that its only scriptural officers </a:t>
            </a:r>
            <a:r>
              <a:rPr lang="en-US" sz="2800" dirty="0" smtClean="0">
                <a:solidFill>
                  <a:schemeClr val="bg1">
                    <a:lumMod val="65000"/>
                  </a:schemeClr>
                </a:solidFill>
              </a:rPr>
              <a:t>are Bishops </a:t>
            </a:r>
            <a:r>
              <a:rPr lang="en-US" sz="2800" dirty="0">
                <a:solidFill>
                  <a:schemeClr val="bg1">
                    <a:lumMod val="65000"/>
                  </a:schemeClr>
                </a:solidFill>
              </a:rPr>
              <a:t>or Pastors, and Deacons whose Qualifications, claims and duties are defined </a:t>
            </a:r>
            <a:r>
              <a:rPr lang="en-US" sz="2800" dirty="0" smtClean="0">
                <a:solidFill>
                  <a:schemeClr val="bg1">
                    <a:lumMod val="65000"/>
                  </a:schemeClr>
                </a:solidFill>
              </a:rPr>
              <a:t>in the </a:t>
            </a:r>
            <a:r>
              <a:rPr lang="en-US" sz="2800" dirty="0">
                <a:solidFill>
                  <a:schemeClr val="bg1">
                    <a:lumMod val="65000"/>
                  </a:schemeClr>
                </a:solidFill>
              </a:rPr>
              <a:t>Epistles to Timothy and Titus.</a:t>
            </a:r>
            <a:endParaRPr lang="en-US" sz="2700" dirty="0">
              <a:solidFill>
                <a:schemeClr val="bg1">
                  <a:lumMod val="65000"/>
                </a:schemeClr>
              </a:solidFill>
            </a:endParaRPr>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5</a:t>
            </a:fld>
            <a:endParaRPr lang="en-US"/>
          </a:p>
        </p:txBody>
      </p:sp>
    </p:spTree>
    <p:extLst>
      <p:ext uri="{BB962C8B-B14F-4D97-AF65-F5344CB8AC3E}">
        <p14:creationId xmlns:p14="http://schemas.microsoft.com/office/powerpoint/2010/main" xmlns="" val="270409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XIII</a:t>
            </a:r>
            <a:br>
              <a:rPr lang="en-US" dirty="0"/>
            </a:br>
            <a:r>
              <a:rPr lang="en-US" dirty="0"/>
              <a:t>A Gospel Church</a:t>
            </a:r>
          </a:p>
        </p:txBody>
      </p:sp>
      <p:sp>
        <p:nvSpPr>
          <p:cNvPr id="3" name="Content Placeholder 2"/>
          <p:cNvSpPr>
            <a:spLocks noGrp="1"/>
          </p:cNvSpPr>
          <p:nvPr>
            <p:ph idx="1"/>
          </p:nvPr>
        </p:nvSpPr>
        <p:spPr/>
        <p:txBody>
          <a:bodyPr>
            <a:normAutofit/>
          </a:bodyPr>
          <a:lstStyle/>
          <a:p>
            <a:pPr marL="82296" indent="0">
              <a:buNone/>
            </a:pPr>
            <a:r>
              <a:rPr lang="en-US" sz="2000" b="1" dirty="0"/>
              <a:t>1 </a:t>
            </a:r>
            <a:r>
              <a:rPr lang="en-US" sz="2000" b="1" dirty="0" smtClean="0"/>
              <a:t>Corinthians 1:2 </a:t>
            </a:r>
            <a:r>
              <a:rPr lang="en-US" sz="2000" dirty="0" smtClean="0"/>
              <a:t>“To </a:t>
            </a:r>
            <a:r>
              <a:rPr lang="en-US" sz="2000" dirty="0"/>
              <a:t>the church of God which is at Corinth, to those who are sanctified in Christ Jesus, called to be saints, with all who in every place call on the name of Jesus Christ our Lord, both theirs and </a:t>
            </a:r>
            <a:r>
              <a:rPr lang="en-US" sz="2000" dirty="0" smtClean="0"/>
              <a:t>ours.”</a:t>
            </a: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6</a:t>
            </a:fld>
            <a:endParaRPr lang="en-US"/>
          </a:p>
        </p:txBody>
      </p:sp>
    </p:spTree>
    <p:extLst>
      <p:ext uri="{BB962C8B-B14F-4D97-AF65-F5344CB8AC3E}">
        <p14:creationId xmlns:p14="http://schemas.microsoft.com/office/powerpoint/2010/main" xmlns="" val="310949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XIII</a:t>
            </a:r>
            <a:br>
              <a:rPr lang="en-US" dirty="0" smtClean="0"/>
            </a:br>
            <a:r>
              <a:rPr lang="en-US" dirty="0" smtClean="0"/>
              <a:t>A Gospel Church</a:t>
            </a:r>
            <a:endParaRPr lang="en-US" dirty="0"/>
          </a:p>
        </p:txBody>
      </p:sp>
      <p:sp>
        <p:nvSpPr>
          <p:cNvPr id="3" name="Content Placeholder 2"/>
          <p:cNvSpPr>
            <a:spLocks noGrp="1"/>
          </p:cNvSpPr>
          <p:nvPr>
            <p:ph idx="1"/>
          </p:nvPr>
        </p:nvSpPr>
        <p:spPr/>
        <p:txBody>
          <a:bodyPr>
            <a:noAutofit/>
          </a:bodyPr>
          <a:lstStyle/>
          <a:p>
            <a:pPr marL="82296" indent="0">
              <a:buNone/>
            </a:pPr>
            <a:r>
              <a:rPr lang="en-US" sz="2700" dirty="0">
                <a:solidFill>
                  <a:schemeClr val="bg1">
                    <a:lumMod val="65000"/>
                  </a:schemeClr>
                </a:solidFill>
              </a:rPr>
              <a:t>We believe the Scriptures teach that </a:t>
            </a:r>
            <a:r>
              <a:rPr lang="en-US" sz="2800" dirty="0">
                <a:solidFill>
                  <a:schemeClr val="bg1">
                    <a:lumMod val="65000"/>
                  </a:schemeClr>
                </a:solidFill>
              </a:rPr>
              <a:t>a visible church of Christ is a congregation </a:t>
            </a:r>
            <a:r>
              <a:rPr lang="en-US" sz="2800" dirty="0" smtClean="0">
                <a:solidFill>
                  <a:schemeClr val="bg1">
                    <a:lumMod val="65000"/>
                  </a:schemeClr>
                </a:solidFill>
              </a:rPr>
              <a:t>of baptized </a:t>
            </a:r>
            <a:r>
              <a:rPr lang="en-US" sz="2800" dirty="0">
                <a:solidFill>
                  <a:schemeClr val="bg1">
                    <a:lumMod val="65000"/>
                  </a:schemeClr>
                </a:solidFill>
              </a:rPr>
              <a:t>believers, associated by covenant in the faith and fellowship of the Gospel</a:t>
            </a:r>
            <a:r>
              <a:rPr lang="en-US" sz="2800" dirty="0" smtClean="0">
                <a:solidFill>
                  <a:schemeClr val="bg1">
                    <a:lumMod val="65000"/>
                  </a:schemeClr>
                </a:solidFill>
              </a:rPr>
              <a:t>; </a:t>
            </a:r>
            <a:r>
              <a:rPr lang="en-US" sz="2800" dirty="0" smtClean="0"/>
              <a:t>observing </a:t>
            </a:r>
            <a:r>
              <a:rPr lang="en-US" sz="2800" dirty="0"/>
              <a:t>the ordinances of Christ</a:t>
            </a:r>
            <a:r>
              <a:rPr lang="en-US" sz="2800" dirty="0">
                <a:solidFill>
                  <a:schemeClr val="bg1">
                    <a:lumMod val="65000"/>
                  </a:schemeClr>
                </a:solidFill>
              </a:rPr>
              <a:t>; governed by his laws; and exercising the gifts</a:t>
            </a:r>
            <a:r>
              <a:rPr lang="en-US" sz="2800" dirty="0" smtClean="0">
                <a:solidFill>
                  <a:schemeClr val="bg1">
                    <a:lumMod val="65000"/>
                  </a:schemeClr>
                </a:solidFill>
              </a:rPr>
              <a:t>, rights</a:t>
            </a:r>
            <a:r>
              <a:rPr lang="en-US" sz="2800" dirty="0">
                <a:solidFill>
                  <a:schemeClr val="bg1">
                    <a:lumMod val="65000"/>
                  </a:schemeClr>
                </a:solidFill>
              </a:rPr>
              <a:t>, and privileges invested in them by His Word; that its only scriptural officers </a:t>
            </a:r>
            <a:r>
              <a:rPr lang="en-US" sz="2800" dirty="0" smtClean="0">
                <a:solidFill>
                  <a:schemeClr val="bg1">
                    <a:lumMod val="65000"/>
                  </a:schemeClr>
                </a:solidFill>
              </a:rPr>
              <a:t>are Bishops </a:t>
            </a:r>
            <a:r>
              <a:rPr lang="en-US" sz="2800" dirty="0">
                <a:solidFill>
                  <a:schemeClr val="bg1">
                    <a:lumMod val="65000"/>
                  </a:schemeClr>
                </a:solidFill>
              </a:rPr>
              <a:t>or Pastors, and Deacons whose Qualifications, claims and duties are defined </a:t>
            </a:r>
            <a:r>
              <a:rPr lang="en-US" sz="2800" dirty="0" smtClean="0">
                <a:solidFill>
                  <a:schemeClr val="bg1">
                    <a:lumMod val="65000"/>
                  </a:schemeClr>
                </a:solidFill>
              </a:rPr>
              <a:t>in the </a:t>
            </a:r>
            <a:r>
              <a:rPr lang="en-US" sz="2800" dirty="0">
                <a:solidFill>
                  <a:schemeClr val="bg1">
                    <a:lumMod val="65000"/>
                  </a:schemeClr>
                </a:solidFill>
              </a:rPr>
              <a:t>Epistles to Timothy and Titus.</a:t>
            </a:r>
            <a:endParaRPr lang="en-US" sz="2700" dirty="0">
              <a:solidFill>
                <a:schemeClr val="bg1">
                  <a:lumMod val="65000"/>
                </a:schemeClr>
              </a:solidFill>
            </a:endParaRPr>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7</a:t>
            </a:fld>
            <a:endParaRPr lang="en-US"/>
          </a:p>
        </p:txBody>
      </p:sp>
    </p:spTree>
    <p:extLst>
      <p:ext uri="{BB962C8B-B14F-4D97-AF65-F5344CB8AC3E}">
        <p14:creationId xmlns:p14="http://schemas.microsoft.com/office/powerpoint/2010/main" xmlns="" val="270409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XIII</a:t>
            </a:r>
            <a:br>
              <a:rPr lang="en-US" dirty="0"/>
            </a:br>
            <a:r>
              <a:rPr lang="en-US" dirty="0"/>
              <a:t>A Gospel Church</a:t>
            </a:r>
          </a:p>
        </p:txBody>
      </p:sp>
      <p:sp>
        <p:nvSpPr>
          <p:cNvPr id="3" name="Content Placeholder 2"/>
          <p:cNvSpPr>
            <a:spLocks noGrp="1"/>
          </p:cNvSpPr>
          <p:nvPr>
            <p:ph idx="1"/>
          </p:nvPr>
        </p:nvSpPr>
        <p:spPr/>
        <p:txBody>
          <a:bodyPr>
            <a:normAutofit/>
          </a:bodyPr>
          <a:lstStyle/>
          <a:p>
            <a:pPr marL="82296" indent="0">
              <a:buNone/>
            </a:pPr>
            <a:r>
              <a:rPr lang="en-US" sz="2000" b="1" dirty="0"/>
              <a:t>Acts </a:t>
            </a:r>
            <a:r>
              <a:rPr lang="en-US" sz="2000" b="1" dirty="0" smtClean="0"/>
              <a:t>2:41-42 </a:t>
            </a:r>
            <a:r>
              <a:rPr lang="en-US" sz="2000" dirty="0" smtClean="0"/>
              <a:t>“</a:t>
            </a:r>
            <a:r>
              <a:rPr lang="en-US" sz="2000" baseline="30000" dirty="0" smtClean="0"/>
              <a:t>41</a:t>
            </a:r>
            <a:r>
              <a:rPr lang="en-US" sz="2000" dirty="0" smtClean="0"/>
              <a:t> </a:t>
            </a:r>
            <a:r>
              <a:rPr lang="en-US" sz="2000" dirty="0"/>
              <a:t>Then those who gladly received his word were baptized; and that day about three thousand souls were added to them.  </a:t>
            </a:r>
            <a:r>
              <a:rPr lang="en-US" sz="2000" baseline="30000" dirty="0"/>
              <a:t>42</a:t>
            </a:r>
            <a:r>
              <a:rPr lang="en-US" sz="2000" dirty="0"/>
              <a:t> And they continued steadfastly in the apostles' doctrine and fellowship, in the breaking of bread, and in prayers</a:t>
            </a:r>
            <a:r>
              <a:rPr lang="en-US" sz="2000" dirty="0" smtClean="0"/>
              <a:t>.”</a:t>
            </a:r>
            <a:endParaRPr lang="en-US" sz="2000" dirty="0"/>
          </a:p>
          <a:p>
            <a:pPr marL="82296" indent="0">
              <a:buNone/>
            </a:pPr>
            <a:r>
              <a:rPr lang="en-US" sz="2000" b="1" dirty="0"/>
              <a:t>2 </a:t>
            </a:r>
            <a:r>
              <a:rPr lang="en-US" sz="2000" b="1" dirty="0" smtClean="0"/>
              <a:t>Corinthians 8:5 </a:t>
            </a:r>
            <a:r>
              <a:rPr lang="en-US" sz="2000" dirty="0" smtClean="0"/>
              <a:t>“And </a:t>
            </a:r>
            <a:r>
              <a:rPr lang="en-US" sz="2000" dirty="0"/>
              <a:t>not only as we had hoped, but they first gave themselves to the Lord, and then to us by the will of God</a:t>
            </a:r>
            <a:r>
              <a:rPr lang="en-US" sz="2000" dirty="0" smtClean="0"/>
              <a:t>.”</a:t>
            </a:r>
            <a:endParaRPr lang="en-US" sz="2000" dirty="0"/>
          </a:p>
          <a:p>
            <a:pPr marL="82296" indent="0">
              <a:buNone/>
            </a:pPr>
            <a:r>
              <a:rPr lang="en-US" sz="2000" b="1" dirty="0"/>
              <a:t>Acts </a:t>
            </a:r>
            <a:r>
              <a:rPr lang="en-US" sz="2000" b="1" dirty="0" smtClean="0"/>
              <a:t>2:47 </a:t>
            </a:r>
            <a:r>
              <a:rPr lang="en-US" sz="2000" dirty="0" smtClean="0"/>
              <a:t>“praising </a:t>
            </a:r>
            <a:r>
              <a:rPr lang="en-US" sz="2000" dirty="0"/>
              <a:t>God and having favor with all the people. And the Lord added to the church daily those who were being saved</a:t>
            </a:r>
            <a:r>
              <a:rPr lang="en-US" sz="2000" dirty="0" smtClean="0"/>
              <a:t>.”</a:t>
            </a:r>
            <a:endParaRPr lang="en-US" sz="2000" dirty="0"/>
          </a:p>
          <a:p>
            <a:pPr marL="82296" indent="0">
              <a:buNone/>
            </a:pP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8</a:t>
            </a:fld>
            <a:endParaRPr lang="en-US"/>
          </a:p>
        </p:txBody>
      </p:sp>
    </p:spTree>
    <p:extLst>
      <p:ext uri="{BB962C8B-B14F-4D97-AF65-F5344CB8AC3E}">
        <p14:creationId xmlns:p14="http://schemas.microsoft.com/office/powerpoint/2010/main" xmlns="" val="1662208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XIII</a:t>
            </a:r>
            <a:br>
              <a:rPr lang="en-US" dirty="0" smtClean="0"/>
            </a:br>
            <a:r>
              <a:rPr lang="en-US" dirty="0" smtClean="0"/>
              <a:t>A Gospel Church</a:t>
            </a:r>
            <a:endParaRPr lang="en-US" dirty="0"/>
          </a:p>
        </p:txBody>
      </p:sp>
      <p:sp>
        <p:nvSpPr>
          <p:cNvPr id="3" name="Content Placeholder 2"/>
          <p:cNvSpPr>
            <a:spLocks noGrp="1"/>
          </p:cNvSpPr>
          <p:nvPr>
            <p:ph idx="1"/>
          </p:nvPr>
        </p:nvSpPr>
        <p:spPr/>
        <p:txBody>
          <a:bodyPr>
            <a:noAutofit/>
          </a:bodyPr>
          <a:lstStyle/>
          <a:p>
            <a:pPr marL="82296" indent="0">
              <a:buNone/>
            </a:pPr>
            <a:r>
              <a:rPr lang="en-US" sz="2700" dirty="0">
                <a:solidFill>
                  <a:schemeClr val="bg1">
                    <a:lumMod val="65000"/>
                  </a:schemeClr>
                </a:solidFill>
              </a:rPr>
              <a:t>We believe the Scriptures teach that </a:t>
            </a:r>
            <a:r>
              <a:rPr lang="en-US" sz="2800" dirty="0">
                <a:solidFill>
                  <a:schemeClr val="bg1">
                    <a:lumMod val="65000"/>
                  </a:schemeClr>
                </a:solidFill>
              </a:rPr>
              <a:t>a visible church of Christ is a congregation </a:t>
            </a:r>
            <a:r>
              <a:rPr lang="en-US" sz="2800" dirty="0" smtClean="0">
                <a:solidFill>
                  <a:schemeClr val="bg1">
                    <a:lumMod val="65000"/>
                  </a:schemeClr>
                </a:solidFill>
              </a:rPr>
              <a:t>of baptized </a:t>
            </a:r>
            <a:r>
              <a:rPr lang="en-US" sz="2800" dirty="0">
                <a:solidFill>
                  <a:schemeClr val="bg1">
                    <a:lumMod val="65000"/>
                  </a:schemeClr>
                </a:solidFill>
              </a:rPr>
              <a:t>believers, associated by covenant in the faith and fellowship of the Gospel</a:t>
            </a:r>
            <a:r>
              <a:rPr lang="en-US" sz="2800" dirty="0" smtClean="0">
                <a:solidFill>
                  <a:schemeClr val="bg1">
                    <a:lumMod val="65000"/>
                  </a:schemeClr>
                </a:solidFill>
              </a:rPr>
              <a:t>; observing </a:t>
            </a:r>
            <a:r>
              <a:rPr lang="en-US" sz="2800" dirty="0">
                <a:solidFill>
                  <a:schemeClr val="bg1">
                    <a:lumMod val="65000"/>
                  </a:schemeClr>
                </a:solidFill>
              </a:rPr>
              <a:t>the ordinances of Christ; </a:t>
            </a:r>
            <a:r>
              <a:rPr lang="en-US" sz="2800" dirty="0"/>
              <a:t>governed by his laws; </a:t>
            </a:r>
            <a:r>
              <a:rPr lang="en-US" sz="2800" dirty="0">
                <a:solidFill>
                  <a:schemeClr val="bg1">
                    <a:lumMod val="65000"/>
                  </a:schemeClr>
                </a:solidFill>
              </a:rPr>
              <a:t>and exercising the gifts</a:t>
            </a:r>
            <a:r>
              <a:rPr lang="en-US" sz="2800" dirty="0" smtClean="0">
                <a:solidFill>
                  <a:schemeClr val="bg1">
                    <a:lumMod val="65000"/>
                  </a:schemeClr>
                </a:solidFill>
              </a:rPr>
              <a:t>, rights</a:t>
            </a:r>
            <a:r>
              <a:rPr lang="en-US" sz="2800" dirty="0">
                <a:solidFill>
                  <a:schemeClr val="bg1">
                    <a:lumMod val="65000"/>
                  </a:schemeClr>
                </a:solidFill>
              </a:rPr>
              <a:t>, and privileges invested in them by His Word; that its only scriptural officers </a:t>
            </a:r>
            <a:r>
              <a:rPr lang="en-US" sz="2800" dirty="0" smtClean="0">
                <a:solidFill>
                  <a:schemeClr val="bg1">
                    <a:lumMod val="65000"/>
                  </a:schemeClr>
                </a:solidFill>
              </a:rPr>
              <a:t>are Bishops </a:t>
            </a:r>
            <a:r>
              <a:rPr lang="en-US" sz="2800" dirty="0">
                <a:solidFill>
                  <a:schemeClr val="bg1">
                    <a:lumMod val="65000"/>
                  </a:schemeClr>
                </a:solidFill>
              </a:rPr>
              <a:t>or Pastors, and Deacons whose Qualifications, claims and duties are defined </a:t>
            </a:r>
            <a:r>
              <a:rPr lang="en-US" sz="2800" dirty="0" smtClean="0">
                <a:solidFill>
                  <a:schemeClr val="bg1">
                    <a:lumMod val="65000"/>
                  </a:schemeClr>
                </a:solidFill>
              </a:rPr>
              <a:t>in the </a:t>
            </a:r>
            <a:r>
              <a:rPr lang="en-US" sz="2800" dirty="0">
                <a:solidFill>
                  <a:schemeClr val="bg1">
                    <a:lumMod val="65000"/>
                  </a:schemeClr>
                </a:solidFill>
              </a:rPr>
              <a:t>Epistles to Timothy and Titus.</a:t>
            </a:r>
            <a:endParaRPr lang="en-US" sz="2700" dirty="0">
              <a:solidFill>
                <a:schemeClr val="bg1">
                  <a:lumMod val="65000"/>
                </a:schemeClr>
              </a:solidFill>
            </a:endParaRPr>
          </a:p>
        </p:txBody>
      </p:sp>
      <p:sp>
        <p:nvSpPr>
          <p:cNvPr id="5" name="Footer Placeholder 4"/>
          <p:cNvSpPr>
            <a:spLocks noGrp="1"/>
          </p:cNvSpPr>
          <p:nvPr>
            <p:ph type="ftr" sz="quarter" idx="11"/>
          </p:nvPr>
        </p:nvSpPr>
        <p:spPr/>
        <p:txBody>
          <a:bodyPr/>
          <a:lstStyle/>
          <a:p>
            <a:r>
              <a:rPr lang="en-US" smtClean="0"/>
              <a:t>Article 13 -A Gospel Church</a:t>
            </a:r>
            <a:endParaRPr lang="en-US"/>
          </a:p>
        </p:txBody>
      </p:sp>
      <p:sp>
        <p:nvSpPr>
          <p:cNvPr id="4" name="Date Placeholder 3"/>
          <p:cNvSpPr>
            <a:spLocks noGrp="1"/>
          </p:cNvSpPr>
          <p:nvPr>
            <p:ph type="dt" sz="half" idx="10"/>
          </p:nvPr>
        </p:nvSpPr>
        <p:spPr/>
        <p:txBody>
          <a:bodyPr/>
          <a:lstStyle/>
          <a:p>
            <a:r>
              <a:rPr lang="en-US" smtClean="0"/>
              <a:t>2013</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9</a:t>
            </a:fld>
            <a:endParaRPr lang="en-US"/>
          </a:p>
        </p:txBody>
      </p:sp>
    </p:spTree>
    <p:extLst>
      <p:ext uri="{BB962C8B-B14F-4D97-AF65-F5344CB8AC3E}">
        <p14:creationId xmlns:p14="http://schemas.microsoft.com/office/powerpoint/2010/main" xmlns="" val="270409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8315</TotalTime>
  <Words>2078</Words>
  <Application>Microsoft Office PowerPoint</Application>
  <PresentationFormat>On-screen Show (4:3)</PresentationFormat>
  <Paragraphs>148</Paragraphs>
  <Slides>17</Slides>
  <Notes>12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ARTICLES OF FAITH</vt:lpstr>
      <vt:lpstr>Articles of Faith</vt:lpstr>
      <vt:lpstr>Articles of Faith</vt:lpstr>
      <vt:lpstr>Article XIII A Gospel Church</vt:lpstr>
      <vt:lpstr>Article XIII A Gospel Church</vt:lpstr>
      <vt:lpstr>Article XIII A Gospel Church</vt:lpstr>
      <vt:lpstr>Article XIII A Gospel Church</vt:lpstr>
      <vt:lpstr>Article XIII A Gospel Church</vt:lpstr>
      <vt:lpstr>Article XIII A Gospel Church</vt:lpstr>
      <vt:lpstr>Article XIII A Gospel Church</vt:lpstr>
      <vt:lpstr>Article XIII A Gospel Church</vt:lpstr>
      <vt:lpstr>Article XIII A Gospel Church</vt:lpstr>
      <vt:lpstr>Article XIII A Gospel Church</vt:lpstr>
      <vt:lpstr>Article XIII A Gospel Church</vt:lpstr>
      <vt:lpstr>Article XIII A Gospel Church</vt:lpstr>
      <vt:lpstr>Article XIII A Gospel Church</vt:lpstr>
      <vt:lpstr>Article XIII A Gospel Church</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ARTICLES OF FAITH</dc:title>
  <dc:creator>Owner</dc:creator>
  <cp:lastModifiedBy>brbell</cp:lastModifiedBy>
  <cp:revision>261</cp:revision>
  <cp:lastPrinted>2013-03-13T17:31:24Z</cp:lastPrinted>
  <dcterms:created xsi:type="dcterms:W3CDTF">2013-01-16T03:18:55Z</dcterms:created>
  <dcterms:modified xsi:type="dcterms:W3CDTF">2013-10-19T01:04:05Z</dcterms:modified>
</cp:coreProperties>
</file>